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Alexandria Bold" charset="1" panose="00000000000000000000"/>
      <p:regular r:id="rId18"/>
    </p:embeddedFont>
    <p:embeddedFont>
      <p:font typeface="Garet Bold" charset="1" panose="00000000000000000000"/>
      <p:regular r:id="rId19"/>
    </p:embeddedFont>
    <p:embeddedFont>
      <p:font typeface="Garet" charset="1" panose="00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11.png" Type="http://schemas.openxmlformats.org/officeDocument/2006/relationships/image"/><Relationship Id="rId7" Target="../media/image12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5400000">
            <a:off x="13890343" y="5516388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4840371" y="6758253"/>
                </a:moveTo>
                <a:lnTo>
                  <a:pt x="0" y="6758253"/>
                </a:lnTo>
                <a:lnTo>
                  <a:pt x="0" y="0"/>
                </a:lnTo>
                <a:lnTo>
                  <a:pt x="4840371" y="0"/>
                </a:lnTo>
                <a:lnTo>
                  <a:pt x="4840371" y="6758253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-212327">
            <a:off x="-1633813" y="4706943"/>
            <a:ext cx="7684967" cy="7684967"/>
          </a:xfrm>
          <a:custGeom>
            <a:avLst/>
            <a:gdLst/>
            <a:ahLst/>
            <a:cxnLst/>
            <a:rect r="r" b="b" t="t" l="l"/>
            <a:pathLst>
              <a:path h="7684967" w="7684967">
                <a:moveTo>
                  <a:pt x="7684968" y="0"/>
                </a:moveTo>
                <a:lnTo>
                  <a:pt x="0" y="0"/>
                </a:lnTo>
                <a:lnTo>
                  <a:pt x="0" y="7684968"/>
                </a:lnTo>
                <a:lnTo>
                  <a:pt x="7684968" y="7684968"/>
                </a:lnTo>
                <a:lnTo>
                  <a:pt x="768496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-2020970" y="4706943"/>
            <a:ext cx="7684967" cy="7684967"/>
          </a:xfrm>
          <a:custGeom>
            <a:avLst/>
            <a:gdLst/>
            <a:ahLst/>
            <a:cxnLst/>
            <a:rect r="r" b="b" t="t" l="l"/>
            <a:pathLst>
              <a:path h="7684967" w="7684967">
                <a:moveTo>
                  <a:pt x="7684968" y="0"/>
                </a:moveTo>
                <a:lnTo>
                  <a:pt x="0" y="0"/>
                </a:lnTo>
                <a:lnTo>
                  <a:pt x="0" y="7684968"/>
                </a:lnTo>
                <a:lnTo>
                  <a:pt x="7684968" y="7684968"/>
                </a:lnTo>
                <a:lnTo>
                  <a:pt x="7684968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-176744">
            <a:off x="12281842" y="-3234705"/>
            <a:ext cx="6992792" cy="6992792"/>
          </a:xfrm>
          <a:custGeom>
            <a:avLst/>
            <a:gdLst/>
            <a:ahLst/>
            <a:cxnLst/>
            <a:rect r="r" b="b" t="t" l="l"/>
            <a:pathLst>
              <a:path h="6992792" w="6992792">
                <a:moveTo>
                  <a:pt x="0" y="6992792"/>
                </a:moveTo>
                <a:lnTo>
                  <a:pt x="6992792" y="6992792"/>
                </a:lnTo>
                <a:lnTo>
                  <a:pt x="6992792" y="0"/>
                </a:lnTo>
                <a:lnTo>
                  <a:pt x="0" y="0"/>
                </a:lnTo>
                <a:lnTo>
                  <a:pt x="0" y="699279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12348517" y="-3496396"/>
            <a:ext cx="6992792" cy="6992792"/>
          </a:xfrm>
          <a:custGeom>
            <a:avLst/>
            <a:gdLst/>
            <a:ahLst/>
            <a:cxnLst/>
            <a:rect r="r" b="b" t="t" l="l"/>
            <a:pathLst>
              <a:path h="6992792" w="6992792">
                <a:moveTo>
                  <a:pt x="0" y="6992792"/>
                </a:moveTo>
                <a:lnTo>
                  <a:pt x="6992792" y="6992792"/>
                </a:lnTo>
                <a:lnTo>
                  <a:pt x="6992792" y="0"/>
                </a:lnTo>
                <a:lnTo>
                  <a:pt x="0" y="0"/>
                </a:lnTo>
                <a:lnTo>
                  <a:pt x="0" y="699279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668325" y="3846186"/>
            <a:ext cx="13798515" cy="16590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29"/>
              </a:lnSpc>
            </a:pPr>
            <a:r>
              <a:rPr lang="en-US" b="true" sz="4806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POINT OF SALE (POS) TERMINAL MANAGEMENT SYSTEM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491364" y="6661564"/>
            <a:ext cx="10162036" cy="1188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56"/>
              </a:lnSpc>
            </a:pPr>
            <a:r>
              <a:rPr lang="en-US" sz="3468" b="true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Prepared by: N. Sai Krishna</a:t>
            </a:r>
          </a:p>
          <a:p>
            <a:pPr algn="ctr">
              <a:lnSpc>
                <a:spcPts val="4856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275163" y="1029202"/>
            <a:ext cx="9205169" cy="12204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08"/>
              </a:lnSpc>
            </a:pPr>
            <a:r>
              <a:rPr lang="en-US" b="true" sz="70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RESOURCES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006067" y="3311437"/>
            <a:ext cx="12275866" cy="41847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People: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Business Analyst, Developers, QA, Security Specialists, DevOps Engineers</a:t>
            </a:r>
          </a:p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Time: 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6 months (Agile sprints)</a:t>
            </a:r>
          </a:p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Budget: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~Rs 1.5 Crores</a:t>
            </a:r>
          </a:p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Other: 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Cloud hosting, vendor APIs, third-party compliance audits</a:t>
            </a:r>
          </a:p>
          <a:p>
            <a:pPr algn="l">
              <a:lnSpc>
                <a:spcPts val="4730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09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851580" y="904875"/>
            <a:ext cx="10584839" cy="9727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08"/>
              </a:lnSpc>
            </a:pPr>
            <a:r>
              <a:rPr lang="en-US" b="true" sz="55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RISKS AND DEPENDENCIES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148904" y="2150358"/>
            <a:ext cx="14065353" cy="70368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19"/>
              </a:lnSpc>
            </a:pPr>
            <a:r>
              <a:rPr lang="en-US" sz="3085" b="true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Risks: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Cybersecurity threats and evolving compliance standards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Integration issues with legacy systems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Budget overruns due to scope creep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Resistance to change from staff</a:t>
            </a:r>
          </a:p>
          <a:p>
            <a:pPr algn="l">
              <a:lnSpc>
                <a:spcPts val="4319"/>
              </a:lnSpc>
            </a:pPr>
          </a:p>
          <a:p>
            <a:pPr algn="l">
              <a:lnSpc>
                <a:spcPts val="4319"/>
              </a:lnSpc>
            </a:pPr>
            <a:r>
              <a:rPr lang="en-US" sz="3085" b="true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Dependencies: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Collaboration with payment gateway vendors and hardware providers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Timely stakeholder approvals and feedback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Reliable cloud infrastructure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Compliance with global payment standards</a:t>
            </a:r>
          </a:p>
          <a:p>
            <a:pPr algn="ctr">
              <a:lnSpc>
                <a:spcPts val="4319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2304820" y="3296862"/>
            <a:ext cx="6247507" cy="1317656"/>
          </a:xfrm>
          <a:custGeom>
            <a:avLst/>
            <a:gdLst/>
            <a:ahLst/>
            <a:cxnLst/>
            <a:rect r="r" b="b" t="t" l="l"/>
            <a:pathLst>
              <a:path h="1317656" w="6247507">
                <a:moveTo>
                  <a:pt x="0" y="0"/>
                </a:moveTo>
                <a:lnTo>
                  <a:pt x="6247507" y="0"/>
                </a:lnTo>
                <a:lnTo>
                  <a:pt x="6247507" y="1317656"/>
                </a:lnTo>
                <a:lnTo>
                  <a:pt x="0" y="13176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98553" y="5622773"/>
            <a:ext cx="7460041" cy="1356371"/>
          </a:xfrm>
          <a:custGeom>
            <a:avLst/>
            <a:gdLst/>
            <a:ahLst/>
            <a:cxnLst/>
            <a:rect r="r" b="b" t="t" l="l"/>
            <a:pathLst>
              <a:path h="1356371" w="7460041">
                <a:moveTo>
                  <a:pt x="0" y="0"/>
                </a:moveTo>
                <a:lnTo>
                  <a:pt x="7460041" y="0"/>
                </a:lnTo>
                <a:lnTo>
                  <a:pt x="7460041" y="1356371"/>
                </a:lnTo>
                <a:lnTo>
                  <a:pt x="0" y="135637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305254" y="2088432"/>
            <a:ext cx="12951349" cy="6794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b="true" sz="4000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TO BE COMPLETED BY APPROPRIATE MANAGER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11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533422" y="3520638"/>
            <a:ext cx="5790302" cy="737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81"/>
              </a:lnSpc>
              <a:spcBef>
                <a:spcPct val="0"/>
              </a:spcBef>
            </a:pPr>
            <a:r>
              <a:rPr lang="en-US" b="true" sz="434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Mr. Michael Scott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83151" y="6053549"/>
            <a:ext cx="8234980" cy="447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01"/>
              </a:lnSpc>
              <a:spcBef>
                <a:spcPct val="0"/>
              </a:spcBef>
            </a:pPr>
            <a:r>
              <a:rPr lang="en-US" b="true" sz="264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Project Sponsor: Mr. Dwight Schrute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9799259" y="5622773"/>
            <a:ext cx="7050785" cy="1281961"/>
          </a:xfrm>
          <a:custGeom>
            <a:avLst/>
            <a:gdLst/>
            <a:ahLst/>
            <a:cxnLst/>
            <a:rect r="r" b="b" t="t" l="l"/>
            <a:pathLst>
              <a:path h="1281961" w="7050785">
                <a:moveTo>
                  <a:pt x="0" y="0"/>
                </a:moveTo>
                <a:lnTo>
                  <a:pt x="7050784" y="0"/>
                </a:lnTo>
                <a:lnTo>
                  <a:pt x="7050784" y="1281961"/>
                </a:lnTo>
                <a:lnTo>
                  <a:pt x="0" y="12819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9799259" y="6025292"/>
            <a:ext cx="7050785" cy="463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41"/>
              </a:lnSpc>
              <a:spcBef>
                <a:spcPct val="0"/>
              </a:spcBef>
            </a:pPr>
            <a:r>
              <a:rPr lang="en-US" b="true" sz="274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Project Manager: Mr. Jim Halpert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703902"/>
            <a:ext cx="9205169" cy="1392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8"/>
              </a:lnSpc>
            </a:pPr>
            <a:r>
              <a:rPr lang="en-US" b="true" sz="81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SITUATION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403053" y="2961088"/>
            <a:ext cx="14446990" cy="52128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76"/>
              </a:lnSpc>
              <a:spcBef>
                <a:spcPct val="0"/>
              </a:spcBef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Point of Sale (POS) systems play a critical role in ensuring seamless transactions and customer satisfaction. However, current challenges exist:</a:t>
            </a:r>
          </a:p>
          <a:p>
            <a:pPr algn="l">
              <a:lnSpc>
                <a:spcPts val="4576"/>
              </a:lnSpc>
              <a:spcBef>
                <a:spcPct val="0"/>
              </a:spcBef>
            </a:pP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Fragmented and outdated terminal management</a:t>
            </a: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Lack of centralized monitoring</a:t>
            </a: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Frequent downtime impacting operations</a:t>
            </a: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High operational and maintenance costs</a:t>
            </a:r>
          </a:p>
          <a:p>
            <a:pPr algn="l">
              <a:lnSpc>
                <a:spcPts val="4576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307920" y="2794240"/>
            <a:ext cx="13748145" cy="405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Existing terminals lack real-time visibility and proactive monitoring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Manual software/firmware updates increase downtime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Security gaps expose systems to fraud and compliance risks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Scaling operations across multiple locations is difficult and costly</a:t>
            </a:r>
          </a:p>
          <a:p>
            <a:pPr algn="l">
              <a:lnSpc>
                <a:spcPts val="4576"/>
              </a:lnSpc>
              <a:spcBef>
                <a:spcPct val="0"/>
              </a:spcBef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4541415" y="667763"/>
            <a:ext cx="9205169" cy="1392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8"/>
              </a:lnSpc>
            </a:pPr>
            <a:r>
              <a:rPr lang="en-US" b="true" sz="81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PROBLEM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02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631176"/>
            <a:ext cx="9205169" cy="1392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8"/>
              </a:lnSpc>
            </a:pPr>
            <a:r>
              <a:rPr lang="en-US" b="true" sz="81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OPPORTUNITIES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994394" y="2402695"/>
            <a:ext cx="13219863" cy="59229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Centralized platform for POS terminal lifecycle management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Automated updates and monitoring to reduce downtime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Seamless integration with ERP, CRM, and payment gateways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Regulatory compliance with PCI DSS and industry standards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Enhanced user experience through faster, reliable checkouts</a:t>
            </a:r>
          </a:p>
          <a:p>
            <a:pPr algn="l">
              <a:lnSpc>
                <a:spcPts val="4679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03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452202" y="1093621"/>
            <a:ext cx="11947961" cy="970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39"/>
              </a:lnSpc>
            </a:pPr>
            <a:r>
              <a:rPr lang="en-US" b="true" sz="5671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PURPOSE STATEMENT (GOALS)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262462" y="3007925"/>
            <a:ext cx="12805400" cy="28887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To design and implement a secure, scalable, and agile POS Terminal Management System that streamlines operations, ensures compliance, and provides real-time insights for better decision-making.</a:t>
            </a:r>
          </a:p>
          <a:p>
            <a:pPr algn="l">
              <a:lnSpc>
                <a:spcPts val="457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04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081525" y="895350"/>
            <a:ext cx="10657453" cy="11943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68"/>
              </a:lnSpc>
            </a:pPr>
            <a:r>
              <a:rPr lang="en-US" b="true" sz="69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PROJECT OBJECTIVES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13306" y="2838492"/>
            <a:ext cx="12193892" cy="405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Enable centralized control of all POS terminals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Automate software, security patch, and firmware updates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Strengthen transaction security and fraud prevention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Provide analytics dashboards for transaction insights</a:t>
            </a:r>
          </a:p>
          <a:p>
            <a:pPr algn="l">
              <a:lnSpc>
                <a:spcPts val="457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05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323573" y="895350"/>
            <a:ext cx="9205169" cy="11778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628"/>
              </a:lnSpc>
            </a:pPr>
            <a:r>
              <a:rPr lang="en-US" b="true" sz="68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SUCCESS CRITERIA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431895" y="2911106"/>
            <a:ext cx="12242302" cy="405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95% pass rate in User Acceptance Testing (UAT)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Reduction of terminal downtime by 30% within 6 months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20% improvement in transaction speed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Zero critical security breaches post-launch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End-user satisfaction score of &gt;4.5/5</a:t>
            </a:r>
          </a:p>
          <a:p>
            <a:pPr algn="l">
              <a:lnSpc>
                <a:spcPts val="457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06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557159"/>
            <a:ext cx="9955516" cy="1078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88"/>
              </a:lnSpc>
            </a:pPr>
            <a:r>
              <a:rPr lang="en-US" b="true" sz="62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METHODS / APPROACH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452561" y="2034175"/>
            <a:ext cx="12360221" cy="86503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33417" indent="-316708" lvl="1">
              <a:lnSpc>
                <a:spcPts val="4107"/>
              </a:lnSpc>
              <a:buFont typeface="Arial"/>
              <a:buChar char="•"/>
            </a:pPr>
            <a:r>
              <a:rPr lang="en-US" b="true" sz="29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Agile Advantage :</a:t>
            </a:r>
            <a:r>
              <a:rPr lang="en-US" sz="29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Early visibility of deliverables, Flexibility to adapt to changing needs, Continuous feedback loop ensures alignment.</a:t>
            </a:r>
          </a:p>
          <a:p>
            <a:pPr algn="l">
              <a:lnSpc>
                <a:spcPts val="4107"/>
              </a:lnSpc>
            </a:pPr>
          </a:p>
          <a:p>
            <a:pPr algn="l" marL="633417" indent="-316708" lvl="1">
              <a:lnSpc>
                <a:spcPts val="4107"/>
              </a:lnSpc>
              <a:buFont typeface="Arial"/>
              <a:buChar char="•"/>
            </a:pPr>
            <a:r>
              <a:rPr lang="en-US" b="true" sz="29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Requirement Gathering &amp; Product Backlog :</a:t>
            </a:r>
            <a:r>
              <a:rPr lang="en-US" sz="29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Requirements are captured through workshops, interviews, and documentation, then structured into user stories within a centralized Product Backlog.</a:t>
            </a:r>
          </a:p>
          <a:p>
            <a:pPr algn="l">
              <a:lnSpc>
                <a:spcPts val="4107"/>
              </a:lnSpc>
            </a:pPr>
          </a:p>
          <a:p>
            <a:pPr algn="l" marL="611827" indent="-305914" lvl="1">
              <a:lnSpc>
                <a:spcPts val="3967"/>
              </a:lnSpc>
              <a:buFont typeface="Arial"/>
              <a:buChar char="•"/>
            </a:pPr>
            <a:r>
              <a:rPr lang="en-US" b="true" sz="28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Prioritization &amp; MVP :</a:t>
            </a:r>
            <a:r>
              <a:rPr lang="en-US" sz="28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User stories prioritized using the MoSCoW method, and MVP identified by scoring Business Value (BV) against Complexity Points (CP) to deliver high-value, low-complexity features first.</a:t>
            </a: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07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557159"/>
            <a:ext cx="9955516" cy="1078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88"/>
              </a:lnSpc>
            </a:pPr>
            <a:r>
              <a:rPr lang="en-US" b="true" sz="62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METHODS / APPROACH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452561" y="2034175"/>
            <a:ext cx="13183182" cy="111364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33417" indent="-316708" lvl="1">
              <a:lnSpc>
                <a:spcPts val="4107"/>
              </a:lnSpc>
              <a:buFont typeface="Arial"/>
              <a:buChar char="•"/>
            </a:pPr>
            <a:r>
              <a:rPr lang="en-US" b="true" sz="29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Sprint Planning &amp; Delivery :</a:t>
            </a:r>
            <a:r>
              <a:rPr lang="en-US" sz="29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Work is organized into 2-week sprints. If no major change requests arise, stakeholders receive working software at the end of each sprint.</a:t>
            </a:r>
          </a:p>
          <a:p>
            <a:pPr algn="l">
              <a:lnSpc>
                <a:spcPts val="4107"/>
              </a:lnSpc>
            </a:pPr>
          </a:p>
          <a:p>
            <a:pPr algn="l" marL="633417" indent="-316708" lvl="1">
              <a:lnSpc>
                <a:spcPts val="4107"/>
              </a:lnSpc>
              <a:buFont typeface="Arial"/>
              <a:buChar char="•"/>
            </a:pPr>
            <a:r>
              <a:rPr lang="en-US" b="true" sz="29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Scrum Team : </a:t>
            </a:r>
            <a:r>
              <a:rPr lang="en-US" sz="29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 Team of 9–10 members is assigned to this project, including the Product Owner, Scrum Master, developers.</a:t>
            </a:r>
          </a:p>
          <a:p>
            <a:pPr algn="l">
              <a:lnSpc>
                <a:spcPts val="4107"/>
              </a:lnSpc>
            </a:pPr>
          </a:p>
          <a:p>
            <a:pPr algn="l" marL="611827" indent="-305914" lvl="1">
              <a:lnSpc>
                <a:spcPts val="3967"/>
              </a:lnSpc>
              <a:buFont typeface="Arial"/>
              <a:buChar char="•"/>
            </a:pPr>
            <a:r>
              <a:rPr lang="en-US" b="true" sz="28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Tracking &amp; Tools :</a:t>
            </a:r>
            <a:r>
              <a:rPr lang="en-US" sz="28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Burndown charts for progress, Jira for backlog &amp; reporting, Power BI &amp; Tableau for dashboards and KPIs.</a:t>
            </a:r>
          </a:p>
          <a:p>
            <a:pPr algn="l">
              <a:lnSpc>
                <a:spcPts val="3547"/>
              </a:lnSpc>
            </a:pPr>
          </a:p>
          <a:p>
            <a:pPr algn="l" marL="611827" indent="-305914" lvl="1">
              <a:lnSpc>
                <a:spcPts val="3967"/>
              </a:lnSpc>
              <a:buFont typeface="Arial"/>
              <a:buChar char="•"/>
            </a:pPr>
            <a:r>
              <a:rPr lang="en-US" b="true" sz="283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Sprint Retrospective :</a:t>
            </a:r>
            <a:r>
              <a:rPr lang="en-US" sz="2833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End-of-sprint meeting to review achievements, gaps, and challenges, ensuring improvements in the next sprint</a:t>
            </a: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</a:pPr>
          </a:p>
          <a:p>
            <a:pPr algn="l">
              <a:lnSpc>
                <a:spcPts val="4107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DAGwfkocpmY</dc:identifier>
  <dcterms:modified xsi:type="dcterms:W3CDTF">2011-08-01T06:04:30Z</dcterms:modified>
  <cp:revision>1</cp:revision>
  <dc:title>reallygreatsite.com</dc:title>
</cp:coreProperties>
</file>