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59" r:id="rId2"/>
    <p:sldId id="267" r:id="rId3"/>
    <p:sldId id="257" r:id="rId4"/>
    <p:sldId id="258" r:id="rId5"/>
    <p:sldId id="260" r:id="rId6"/>
    <p:sldId id="261" r:id="rId7"/>
    <p:sldId id="262" r:id="rId8"/>
    <p:sldId id="263" r:id="rId9"/>
    <p:sldId id="269" r:id="rId10"/>
    <p:sldId id="265" r:id="rId11"/>
    <p:sldId id="270" r:id="rId12"/>
    <p:sldId id="266" r:id="rId13"/>
    <p:sldId id="268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76" d="100"/>
          <a:sy n="76" d="100"/>
        </p:scale>
        <p:origin x="11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4918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4579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14821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9280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2753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58194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8496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35976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7729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C7A27-D215-361E-F542-D387C4041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5FB7F-9B2D-5A8A-65D8-CD93F09E4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366803-E602-6CE7-5960-764D78691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EF1A5F-6AB2-3DCB-0472-67B14B610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01A87-92EA-917F-B1FB-CD758AD84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9047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0113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6091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0219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8076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9677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8126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8830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0359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6DC96D9-2264-4A45-BBA3-3736DE0D1166}" type="datetimeFigureOut">
              <a:rPr lang="en-IN" smtClean="0"/>
              <a:t>28-08-2025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F2EAA65-801E-4CBE-80A3-FB738289CC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773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  <p:sldLayoutId id="2147483794" r:id="rId15"/>
    <p:sldLayoutId id="2147483795" r:id="rId16"/>
    <p:sldLayoutId id="2147483796" r:id="rId17"/>
    <p:sldLayoutId id="2147483797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C0A9A-1129-D260-6F12-84433F05F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2683483"/>
          </a:xfrm>
        </p:spPr>
        <p:txBody>
          <a:bodyPr/>
          <a:lstStyle/>
          <a:p>
            <a:r>
              <a:rPr lang="en-IN" dirty="0"/>
              <a:t>Project title – Project integrity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04EDA-74F5-4FD6-08C5-31194ECFA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Prepared by : </a:t>
            </a:r>
            <a:r>
              <a:rPr lang="en-IN" dirty="0" err="1"/>
              <a:t>V.Niharika</a:t>
            </a:r>
            <a:r>
              <a:rPr lang="en-IN" dirty="0"/>
              <a:t>                                                                        Date : 28/08/2025</a:t>
            </a:r>
          </a:p>
        </p:txBody>
      </p:sp>
    </p:spTree>
    <p:extLst>
      <p:ext uri="{BB962C8B-B14F-4D97-AF65-F5344CB8AC3E}">
        <p14:creationId xmlns:p14="http://schemas.microsoft.com/office/powerpoint/2010/main" val="3163575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8D0FB-AF2A-7907-AFD3-7A19D927D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740383"/>
          </a:xfrm>
        </p:spPr>
        <p:txBody>
          <a:bodyPr/>
          <a:lstStyle/>
          <a:p>
            <a:r>
              <a:rPr lang="en-IN" dirty="0"/>
              <a:t>resources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7C9EC-122A-AF7F-FFAB-B4643044C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511300"/>
            <a:ext cx="10364452" cy="4991100"/>
          </a:xfrm>
        </p:spPr>
        <p:txBody>
          <a:bodyPr>
            <a:normAutofit fontScale="85000" lnSpcReduction="20000"/>
          </a:bodyPr>
          <a:lstStyle/>
          <a:p>
            <a:r>
              <a:rPr lang="en-IN" b="1" dirty="0"/>
              <a:t>1. Human Resources</a:t>
            </a:r>
            <a:endParaRPr lang="en-IN" dirty="0"/>
          </a:p>
          <a:p>
            <a:pPr lvl="0"/>
            <a:r>
              <a:rPr lang="en-IN" b="1" dirty="0"/>
              <a:t>Project Manager</a:t>
            </a:r>
            <a:r>
              <a:rPr lang="en-IN" dirty="0"/>
              <a:t> </a:t>
            </a:r>
            <a:r>
              <a:rPr lang="en-IN" cap="none" dirty="0"/>
              <a:t>– to oversee planning and execution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Developers</a:t>
            </a:r>
            <a:r>
              <a:rPr lang="en-IN" dirty="0"/>
              <a:t> – </a:t>
            </a:r>
            <a:r>
              <a:rPr lang="en-IN" cap="none" dirty="0"/>
              <a:t>front-end and back-end coding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Database Administrator</a:t>
            </a:r>
            <a:r>
              <a:rPr lang="en-IN" dirty="0"/>
              <a:t> </a:t>
            </a:r>
            <a:r>
              <a:rPr lang="en-IN" cap="none" dirty="0"/>
              <a:t>– manage employee/job data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Tester/QA Engineer</a:t>
            </a:r>
            <a:r>
              <a:rPr lang="en-IN" dirty="0"/>
              <a:t> – </a:t>
            </a:r>
            <a:r>
              <a:rPr lang="en-IN" cap="none" dirty="0"/>
              <a:t>test accuracy &amp; performance.</a:t>
            </a:r>
          </a:p>
          <a:p>
            <a:pPr lvl="0"/>
            <a:r>
              <a:rPr lang="en-IN" b="1" dirty="0"/>
              <a:t>HR/Managers</a:t>
            </a:r>
            <a:r>
              <a:rPr lang="en-IN" dirty="0"/>
              <a:t> – </a:t>
            </a:r>
            <a:r>
              <a:rPr lang="en-IN" cap="none" dirty="0"/>
              <a:t>provide requirements and feedback.</a:t>
            </a:r>
          </a:p>
          <a:p>
            <a:pPr lvl="0"/>
            <a:endParaRPr lang="en-IN" cap="none" dirty="0"/>
          </a:p>
          <a:p>
            <a:r>
              <a:rPr lang="en-IN" b="1" dirty="0"/>
              <a:t>2. Technical Resources</a:t>
            </a:r>
            <a:endParaRPr lang="en-IN" dirty="0"/>
          </a:p>
          <a:p>
            <a:pPr lvl="0"/>
            <a:r>
              <a:rPr lang="en-IN" b="1" dirty="0"/>
              <a:t>Software Tools</a:t>
            </a:r>
            <a:r>
              <a:rPr lang="en-IN" dirty="0"/>
              <a:t> – IDE (e.g., VS Code, Eclipse), testing tools.</a:t>
            </a:r>
          </a:p>
          <a:p>
            <a:pPr lvl="0"/>
            <a:r>
              <a:rPr lang="en-IN" b="1" dirty="0"/>
              <a:t>Database System</a:t>
            </a:r>
            <a:r>
              <a:rPr lang="en-IN" dirty="0"/>
              <a:t> – MySQL / PostgreSQL / Oracle.</a:t>
            </a:r>
          </a:p>
          <a:p>
            <a:pPr lvl="0"/>
            <a:r>
              <a:rPr lang="en-IN" b="1" dirty="0"/>
              <a:t>Frameworks</a:t>
            </a:r>
            <a:r>
              <a:rPr lang="en-IN" dirty="0"/>
              <a:t> – Web framework (</a:t>
            </a:r>
            <a:r>
              <a:rPr lang="en-IN" dirty="0" err="1"/>
              <a:t>eg.</a:t>
            </a:r>
            <a:r>
              <a:rPr lang="en-IN" dirty="0"/>
              <a:t> React, Angular), backend (Node.js/Java/Python).</a:t>
            </a:r>
          </a:p>
          <a:p>
            <a:pPr lvl="0"/>
            <a:r>
              <a:rPr lang="en-IN" b="1" dirty="0"/>
              <a:t>Reporting Tools</a:t>
            </a:r>
            <a:r>
              <a:rPr lang="en-IN" dirty="0"/>
              <a:t> – </a:t>
            </a:r>
            <a:r>
              <a:rPr lang="en-IN" cap="none" dirty="0"/>
              <a:t>to generate analytics and reports</a:t>
            </a:r>
            <a:r>
              <a:rPr lang="en-IN" dirty="0"/>
              <a:t>.</a:t>
            </a:r>
          </a:p>
          <a:p>
            <a:pPr marL="0" indent="0">
              <a:buNone/>
            </a:pPr>
            <a:r>
              <a:rPr lang="en-IN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303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23840-9164-38F6-B12D-54DC56D59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689583"/>
          </a:xfrm>
        </p:spPr>
        <p:txBody>
          <a:bodyPr/>
          <a:lstStyle/>
          <a:p>
            <a:r>
              <a:rPr lang="en-IN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304E3D-1C67-B2E9-3A7F-B1F8DB3DA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435100"/>
            <a:ext cx="10364452" cy="5168899"/>
          </a:xfrm>
        </p:spPr>
        <p:txBody>
          <a:bodyPr>
            <a:normAutofit fontScale="70000" lnSpcReduction="20000"/>
          </a:bodyPr>
          <a:lstStyle/>
          <a:p>
            <a:r>
              <a:rPr lang="en-IN" b="1" dirty="0"/>
              <a:t>3. Hardware Resources</a:t>
            </a:r>
            <a:endParaRPr lang="en-IN" dirty="0"/>
          </a:p>
          <a:p>
            <a:pPr lvl="0"/>
            <a:r>
              <a:rPr lang="en-IN" cap="none" dirty="0"/>
              <a:t>Development servers/workstations.</a:t>
            </a:r>
          </a:p>
          <a:p>
            <a:pPr lvl="0"/>
            <a:r>
              <a:rPr lang="en-IN" cap="none" dirty="0"/>
              <a:t>Storage servers for employee and job data.</a:t>
            </a:r>
          </a:p>
          <a:p>
            <a:pPr lvl="0"/>
            <a:r>
              <a:rPr lang="en-IN" cap="none" dirty="0"/>
              <a:t>Internet connectivity &amp; networking infrastructure.</a:t>
            </a:r>
          </a:p>
          <a:p>
            <a:r>
              <a:rPr lang="en-IN" b="1" dirty="0"/>
              <a:t>4. Financial Resources</a:t>
            </a:r>
            <a:endParaRPr lang="en-IN" dirty="0"/>
          </a:p>
          <a:p>
            <a:pPr lvl="0"/>
            <a:r>
              <a:rPr lang="en-IN" cap="none" dirty="0"/>
              <a:t>Budget for software licenses (if required).</a:t>
            </a:r>
          </a:p>
          <a:p>
            <a:pPr lvl="0"/>
            <a:r>
              <a:rPr lang="en-IN" cap="none" dirty="0"/>
              <a:t>Maintenance &amp; support cost.</a:t>
            </a:r>
          </a:p>
          <a:p>
            <a:pPr lvl="0"/>
            <a:r>
              <a:rPr lang="en-IN" cap="none" dirty="0"/>
              <a:t>Training cost for users.</a:t>
            </a:r>
          </a:p>
          <a:p>
            <a:r>
              <a:rPr lang="en-IN" b="1" dirty="0"/>
              <a:t>5. Time Resources</a:t>
            </a:r>
            <a:endParaRPr lang="en-IN" dirty="0"/>
          </a:p>
          <a:p>
            <a:pPr lvl="0"/>
            <a:r>
              <a:rPr lang="en-IN" dirty="0"/>
              <a:t>Estimated timeline for each Waterfall phase:</a:t>
            </a:r>
          </a:p>
          <a:p>
            <a:pPr lvl="1"/>
            <a:r>
              <a:rPr lang="en-IN" cap="none" dirty="0"/>
              <a:t>Requirement analysis → 2 weeks</a:t>
            </a:r>
          </a:p>
          <a:p>
            <a:pPr lvl="1"/>
            <a:r>
              <a:rPr lang="en-IN" cap="none" dirty="0"/>
              <a:t>Design → 2 weeks</a:t>
            </a:r>
          </a:p>
          <a:p>
            <a:pPr lvl="1"/>
            <a:r>
              <a:rPr lang="en-IN" cap="none" dirty="0"/>
              <a:t>Development → 4–6 weeks</a:t>
            </a:r>
          </a:p>
          <a:p>
            <a:pPr lvl="1"/>
            <a:r>
              <a:rPr lang="en-IN" cap="none" dirty="0"/>
              <a:t>Testing → 2 weeks</a:t>
            </a:r>
          </a:p>
          <a:p>
            <a:pPr lvl="1"/>
            <a:r>
              <a:rPr lang="en-IN" cap="none" dirty="0"/>
              <a:t>Deployment → 1 week</a:t>
            </a:r>
          </a:p>
          <a:p>
            <a:pPr lvl="1"/>
            <a:r>
              <a:rPr lang="en-IN" cap="none" dirty="0"/>
              <a:t>Maintenance → ongoing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57097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6346C-3C8B-20DC-15B2-553A0A7D6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46A7C-C013-6EAF-55A3-BC35534E68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828800"/>
            <a:ext cx="10364452" cy="4521199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IN" b="1" dirty="0"/>
              <a:t>Requirement Risks</a:t>
            </a:r>
            <a:endParaRPr lang="en-IN" dirty="0"/>
          </a:p>
          <a:p>
            <a:pPr lvl="1"/>
            <a:r>
              <a:rPr lang="en-IN" cap="none" dirty="0"/>
              <a:t>Misunderstanding requirements from hr/managers.</a:t>
            </a:r>
          </a:p>
          <a:p>
            <a:pPr lvl="1"/>
            <a:r>
              <a:rPr lang="en-IN" cap="none" dirty="0"/>
              <a:t>Late changes in requirements (difficult in waterfall model).</a:t>
            </a:r>
          </a:p>
          <a:p>
            <a:pPr lvl="0"/>
            <a:r>
              <a:rPr lang="en-IN" b="1" dirty="0"/>
              <a:t>Technical Risks</a:t>
            </a:r>
            <a:endParaRPr lang="en-IN" dirty="0"/>
          </a:p>
          <a:p>
            <a:pPr lvl="1"/>
            <a:r>
              <a:rPr lang="en-IN" cap="none" dirty="0"/>
              <a:t>Integration issues between working hours and job assignment modules.</a:t>
            </a:r>
          </a:p>
          <a:p>
            <a:pPr lvl="1"/>
            <a:r>
              <a:rPr lang="en-IN" cap="none" dirty="0"/>
              <a:t>Data security risks in employee information storage.</a:t>
            </a:r>
          </a:p>
          <a:p>
            <a:pPr lvl="1"/>
            <a:r>
              <a:rPr lang="en-IN" cap="none" dirty="0"/>
              <a:t>System downtime affecting usability.</a:t>
            </a:r>
          </a:p>
          <a:p>
            <a:pPr lvl="0"/>
            <a:r>
              <a:rPr lang="en-IN" b="1" dirty="0"/>
              <a:t>Resource Risks</a:t>
            </a:r>
            <a:endParaRPr lang="en-IN" dirty="0"/>
          </a:p>
          <a:p>
            <a:pPr lvl="1"/>
            <a:r>
              <a:rPr lang="en-IN" cap="none" dirty="0"/>
              <a:t>Unavailability of skilled developers or testers.</a:t>
            </a:r>
          </a:p>
          <a:p>
            <a:pPr lvl="1"/>
            <a:r>
              <a:rPr lang="en-IN" cap="none" dirty="0"/>
              <a:t>Budget overruns if project takes longer than planned.</a:t>
            </a:r>
          </a:p>
          <a:p>
            <a:pPr lvl="0"/>
            <a:r>
              <a:rPr lang="en-IN" b="1" dirty="0"/>
              <a:t>Operational Risks</a:t>
            </a:r>
            <a:endParaRPr lang="en-IN" dirty="0"/>
          </a:p>
          <a:p>
            <a:pPr lvl="1"/>
            <a:r>
              <a:rPr lang="en-IN" cap="none" dirty="0"/>
              <a:t>Employees resisting adoption of the new tool.</a:t>
            </a:r>
          </a:p>
          <a:p>
            <a:pPr lvl="1"/>
            <a:r>
              <a:rPr lang="en-IN" cap="none" dirty="0"/>
              <a:t>Incorrect data entry reducing accuracy of reports.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38440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11BA8-98B7-6B88-92CC-9AC3932AD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80893-4AC9-F148-78DF-A262839A0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N" b="1" dirty="0"/>
              <a:t>Requirement Gathering</a:t>
            </a:r>
            <a:r>
              <a:rPr lang="en-IN" dirty="0"/>
              <a:t> – </a:t>
            </a:r>
            <a:r>
              <a:rPr lang="en-IN" cap="none" dirty="0"/>
              <a:t>Depends on timely input from hr, managers, and employees.</a:t>
            </a:r>
          </a:p>
          <a:p>
            <a:pPr lvl="0"/>
            <a:r>
              <a:rPr lang="en-IN" b="1" dirty="0"/>
              <a:t>Technical Tools</a:t>
            </a:r>
            <a:r>
              <a:rPr lang="en-IN" dirty="0"/>
              <a:t> – </a:t>
            </a:r>
            <a:r>
              <a:rPr lang="en-IN" cap="none" dirty="0"/>
              <a:t>Depends on availability of required software (databases, frameworks).</a:t>
            </a:r>
          </a:p>
          <a:p>
            <a:pPr lvl="0"/>
            <a:r>
              <a:rPr lang="en-IN" b="1" dirty="0"/>
              <a:t>Testing &amp; Validation</a:t>
            </a:r>
            <a:r>
              <a:rPr lang="en-IN" dirty="0"/>
              <a:t> – </a:t>
            </a:r>
            <a:r>
              <a:rPr lang="en-IN" cap="none" dirty="0"/>
              <a:t>Depends on actual employee data for real-world testing.</a:t>
            </a:r>
          </a:p>
          <a:p>
            <a:pPr lvl="0"/>
            <a:r>
              <a:rPr lang="en-IN" b="1" dirty="0"/>
              <a:t>Deployment</a:t>
            </a:r>
            <a:r>
              <a:rPr lang="en-IN" dirty="0"/>
              <a:t> – </a:t>
            </a:r>
            <a:r>
              <a:rPr lang="en-IN" cap="none" dirty="0"/>
              <a:t>Depends on it infrastructure and management approval.</a:t>
            </a:r>
          </a:p>
          <a:p>
            <a:r>
              <a:rPr lang="en-IN" b="1" dirty="0"/>
              <a:t>Maintenance</a:t>
            </a:r>
            <a:r>
              <a:rPr lang="en-IN" dirty="0"/>
              <a:t> – </a:t>
            </a:r>
            <a:r>
              <a:rPr lang="en-IN" cap="none" dirty="0"/>
              <a:t>Depends on continuous feedback and budget for updates.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555393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F476C-B81E-E28E-8388-77AFC2335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35C56-C9D8-5C5D-2EDA-33885C207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/>
              <a:t>To be completed by appropriate manager :</a:t>
            </a:r>
          </a:p>
          <a:p>
            <a:pPr marL="0" indent="0">
              <a:buNone/>
            </a:pPr>
            <a:r>
              <a:rPr lang="en-IN" dirty="0"/>
              <a:t>Project sponsor :</a:t>
            </a:r>
          </a:p>
          <a:p>
            <a:pPr marL="0" indent="0">
              <a:buNone/>
            </a:pPr>
            <a:r>
              <a:rPr lang="en-IN" dirty="0"/>
              <a:t>Project manager: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10432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B480C-3ABE-4E62-AF93-81A529F7E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9EFBB-677B-84DA-D3C9-7ED494734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BA430-86EB-67DE-C67E-72DE2DBF7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cap="none" dirty="0"/>
              <a:t>In many organizations, Tracking Employee working hours and job Assignments is still manual (spread sheets ,Registers or verbal updates).</a:t>
            </a:r>
          </a:p>
          <a:p>
            <a:r>
              <a:rPr lang="en-IN" cap="none" dirty="0"/>
              <a:t>This leads to Inaccuracies , Time delays and lack of transparency in workforce management.</a:t>
            </a:r>
          </a:p>
          <a:p>
            <a:r>
              <a:rPr lang="en-IN" cap="none" dirty="0"/>
              <a:t>Managers struggle to know:</a:t>
            </a:r>
          </a:p>
          <a:p>
            <a:pPr lvl="1"/>
            <a:r>
              <a:rPr lang="en-IN" cap="none" dirty="0"/>
              <a:t>how many hours employees actually worked,</a:t>
            </a:r>
          </a:p>
          <a:p>
            <a:pPr lvl="1"/>
            <a:r>
              <a:rPr lang="en-IN" cap="none" dirty="0"/>
              <a:t>which tasks are in progress, pending, or completed,</a:t>
            </a:r>
          </a:p>
          <a:p>
            <a:pPr lvl="1"/>
            <a:r>
              <a:rPr lang="en-IN" cap="none" dirty="0"/>
              <a:t>how to distribute jobs fairly and efficiently.</a:t>
            </a:r>
          </a:p>
          <a:p>
            <a:pPr marL="0" indent="0">
              <a:buNone/>
            </a:pPr>
            <a:endParaRPr lang="en-IN" cap="none" dirty="0"/>
          </a:p>
        </p:txBody>
      </p:sp>
    </p:spTree>
    <p:extLst>
      <p:ext uri="{BB962C8B-B14F-4D97-AF65-F5344CB8AC3E}">
        <p14:creationId xmlns:p14="http://schemas.microsoft.com/office/powerpoint/2010/main" val="1552222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947BD-63B0-2C7B-66D5-228B1B516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9B9B3-4148-79D4-B086-E901DB29C5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cap="none" dirty="0"/>
              <a:t>Organizations face difficulty in </a:t>
            </a:r>
            <a:r>
              <a:rPr lang="en-IN" b="1" cap="none" dirty="0"/>
              <a:t>Tracking Employee daily working hours</a:t>
            </a:r>
            <a:r>
              <a:rPr lang="en-IN" cap="none" dirty="0"/>
              <a:t> and </a:t>
            </a:r>
            <a:r>
              <a:rPr lang="en-IN" b="1" cap="none" dirty="0"/>
              <a:t>Assigning/Updating Job Tasks Efficiently</a:t>
            </a:r>
            <a:r>
              <a:rPr lang="en-IN" cap="none" dirty="0"/>
              <a:t>. Existing methods (manual records, spreadsheets) are time-consuming, error-prone, and lack transparency. this causes delays in reporting, poor resource management, and reduced productivity</a:t>
            </a:r>
            <a:r>
              <a:rPr lang="en-IN" dirty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63207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9A199-09DA-33C4-64EC-8B01DD5F9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Opportunity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91480-8198-250A-95DC-A93DDC32F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2367093"/>
            <a:ext cx="10364452" cy="3741607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IN" b="1" dirty="0"/>
              <a:t>Improved Productivity</a:t>
            </a:r>
            <a:endParaRPr lang="en-IN" dirty="0"/>
          </a:p>
          <a:p>
            <a:pPr lvl="1"/>
            <a:r>
              <a:rPr lang="en-IN" cap="none" dirty="0"/>
              <a:t>Managers can track employee performance and task completion in real time.</a:t>
            </a:r>
          </a:p>
          <a:p>
            <a:pPr lvl="1"/>
            <a:r>
              <a:rPr lang="en-IN" cap="none" dirty="0"/>
              <a:t>Employees get clarity on their assigned jobs.</a:t>
            </a:r>
          </a:p>
          <a:p>
            <a:pPr lvl="0"/>
            <a:r>
              <a:rPr lang="en-IN" b="1" dirty="0"/>
              <a:t>Time &amp; Cost Efficiency</a:t>
            </a:r>
            <a:endParaRPr lang="en-IN" dirty="0"/>
          </a:p>
          <a:p>
            <a:pPr lvl="1"/>
            <a:r>
              <a:rPr lang="en-IN" cap="none" dirty="0"/>
              <a:t>Reduces manual record-keeping and reporting effort.</a:t>
            </a:r>
          </a:p>
          <a:p>
            <a:pPr lvl="1"/>
            <a:r>
              <a:rPr lang="en-IN" cap="none" dirty="0"/>
              <a:t>Saves hr/admin time, allowing them to focus on strategic work.</a:t>
            </a:r>
          </a:p>
          <a:p>
            <a:pPr lvl="0"/>
            <a:r>
              <a:rPr lang="en-IN" b="1" dirty="0"/>
              <a:t>Better Resource Management</a:t>
            </a:r>
            <a:endParaRPr lang="en-IN" dirty="0"/>
          </a:p>
          <a:p>
            <a:pPr lvl="1"/>
            <a:r>
              <a:rPr lang="en-IN" cap="none" dirty="0"/>
              <a:t>Helps allocate jobs effectively based on employee availability &amp; skillset.</a:t>
            </a:r>
          </a:p>
          <a:p>
            <a:pPr lvl="1"/>
            <a:r>
              <a:rPr lang="en-IN" cap="none" dirty="0"/>
              <a:t>Prevents overloading or underutilization of employees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Transparency &amp; Accountability</a:t>
            </a:r>
            <a:endParaRPr lang="en-IN" dirty="0"/>
          </a:p>
          <a:p>
            <a:pPr lvl="1"/>
            <a:r>
              <a:rPr lang="en-IN" cap="none" dirty="0"/>
              <a:t>Both employees and management have visibility on working hours and tasks.</a:t>
            </a:r>
          </a:p>
          <a:p>
            <a:pPr lvl="1"/>
            <a:r>
              <a:rPr lang="en-IN" cap="none" dirty="0"/>
              <a:t>Builds a culture of accountability</a:t>
            </a:r>
            <a:r>
              <a:rPr lang="en-IN" dirty="0"/>
              <a:t>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33026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5F6B4-CCC1-00DA-EDA0-9B22CCEBD8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D1142-83B4-39C4-AB4E-B9A4825CE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 Statement (Goals)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85C49-31C3-8277-AEC5-D8E5EE3B7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2367093"/>
            <a:ext cx="10364452" cy="3872390"/>
          </a:xfrm>
        </p:spPr>
        <p:txBody>
          <a:bodyPr>
            <a:normAutofit fontScale="85000" lnSpcReduction="10000"/>
          </a:bodyPr>
          <a:lstStyle/>
          <a:p>
            <a:r>
              <a:rPr lang="en-IN" cap="none" dirty="0"/>
              <a:t>The main goal of </a:t>
            </a:r>
            <a:r>
              <a:rPr lang="en-IN" b="1" cap="none" dirty="0"/>
              <a:t>project integrity</a:t>
            </a:r>
            <a:r>
              <a:rPr lang="en-IN" cap="none" dirty="0"/>
              <a:t> is to </a:t>
            </a:r>
            <a:r>
              <a:rPr lang="en-IN" b="1" cap="none" dirty="0"/>
              <a:t>develop a digital tool that tracks employee daily working hours and manages job assignments effectively</a:t>
            </a:r>
            <a:r>
              <a:rPr lang="en-IN" cap="none" dirty="0"/>
              <a:t>, ensuring </a:t>
            </a:r>
            <a:r>
              <a:rPr lang="en-IN" b="1" cap="none" dirty="0"/>
              <a:t>transparency, accuracy, and productivity</a:t>
            </a:r>
            <a:r>
              <a:rPr lang="en-IN" cap="none" dirty="0"/>
              <a:t> within the organization</a:t>
            </a:r>
            <a:r>
              <a:rPr lang="en-IN" dirty="0"/>
              <a:t>.</a:t>
            </a:r>
          </a:p>
          <a:p>
            <a:pPr marL="0" indent="0">
              <a:buNone/>
            </a:pPr>
            <a:r>
              <a:rPr lang="en-IN" b="1" dirty="0"/>
              <a:t> Specific Goals:</a:t>
            </a:r>
            <a:endParaRPr lang="en-IN" dirty="0"/>
          </a:p>
          <a:p>
            <a:pPr lvl="0"/>
            <a:r>
              <a:rPr lang="en-IN" cap="none" dirty="0"/>
              <a:t>Automate tracking of employee working hours.</a:t>
            </a:r>
          </a:p>
          <a:p>
            <a:pPr lvl="0"/>
            <a:r>
              <a:rPr lang="en-IN" cap="none" dirty="0"/>
              <a:t>Provide a platform for managers to assign, update, and monitor jobs.</a:t>
            </a:r>
          </a:p>
          <a:p>
            <a:pPr lvl="0"/>
            <a:r>
              <a:rPr lang="en-IN" cap="none" dirty="0"/>
              <a:t>Improve resource utilization by balancing workloads.</a:t>
            </a:r>
          </a:p>
          <a:p>
            <a:pPr lvl="0"/>
            <a:r>
              <a:rPr lang="en-IN" cap="none" dirty="0"/>
              <a:t>Enhance accountability and transparency between employees and management.</a:t>
            </a:r>
          </a:p>
          <a:p>
            <a:pPr lvl="0"/>
            <a:r>
              <a:rPr lang="en-IN" cap="none" dirty="0"/>
              <a:t>Generate useful data for reporting and decision-making.</a:t>
            </a:r>
          </a:p>
          <a:p>
            <a:pPr lvl="0"/>
            <a:r>
              <a:rPr lang="en-IN" cap="none" dirty="0"/>
              <a:t>Create a scalable system that can be extended with features like leave, payroll, or performance tracking.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8709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0CC0A-34AC-F18C-DCD2-74591B3C3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7EF86-9F49-77B4-91BD-9620DCED5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C4CDA-3B9D-2B00-E1E2-89F4905F2F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3946" y="1927486"/>
            <a:ext cx="10364452" cy="4227990"/>
          </a:xfrm>
        </p:spPr>
        <p:txBody>
          <a:bodyPr>
            <a:normAutofit fontScale="70000" lnSpcReduction="20000"/>
          </a:bodyPr>
          <a:lstStyle/>
          <a:p>
            <a:r>
              <a:rPr lang="en-IN" b="1" dirty="0"/>
              <a:t>Employee Data Tracking</a:t>
            </a:r>
            <a:endParaRPr lang="en-IN" dirty="0"/>
          </a:p>
          <a:p>
            <a:pPr lvl="1"/>
            <a:r>
              <a:rPr lang="en-IN" cap="none" dirty="0"/>
              <a:t>Record daily login/logout and total working hours of each employee.</a:t>
            </a:r>
          </a:p>
          <a:p>
            <a:r>
              <a:rPr lang="en-IN" b="1" dirty="0"/>
              <a:t>Job Assignment &amp; Updates</a:t>
            </a:r>
            <a:endParaRPr lang="en-IN" dirty="0"/>
          </a:p>
          <a:p>
            <a:pPr lvl="1"/>
            <a:r>
              <a:rPr lang="en-IN" cap="none" dirty="0"/>
              <a:t>Provide managers with a platform to assign, update, and monitor employee tasks.</a:t>
            </a:r>
            <a:endParaRPr lang="en-IN" dirty="0"/>
          </a:p>
          <a:p>
            <a:r>
              <a:rPr lang="en-IN" b="1" dirty="0"/>
              <a:t>Centralized Database</a:t>
            </a:r>
            <a:endParaRPr lang="en-IN" dirty="0"/>
          </a:p>
          <a:p>
            <a:pPr lvl="1"/>
            <a:r>
              <a:rPr lang="en-IN" cap="none" dirty="0"/>
              <a:t>Store employee data (hours + jobs) in one secure system for easy access.</a:t>
            </a:r>
          </a:p>
          <a:p>
            <a:r>
              <a:rPr lang="en-IN" b="1" dirty="0"/>
              <a:t>Reporting &amp; Monitoring</a:t>
            </a:r>
            <a:endParaRPr lang="en-IN" dirty="0"/>
          </a:p>
          <a:p>
            <a:pPr lvl="1"/>
            <a:r>
              <a:rPr lang="en-IN" cap="none" dirty="0"/>
              <a:t>Generate daily/weekly/monthly reports on employee productivity and task status.</a:t>
            </a:r>
          </a:p>
          <a:p>
            <a:r>
              <a:rPr lang="en-IN" b="1" dirty="0"/>
              <a:t>User-Friendly Interface</a:t>
            </a:r>
            <a:endParaRPr lang="en-IN" dirty="0"/>
          </a:p>
          <a:p>
            <a:pPr lvl="1"/>
            <a:r>
              <a:rPr lang="en-IN" cap="none" dirty="0"/>
              <a:t>Design a simple and intuitive interface for both managers and employees.</a:t>
            </a:r>
          </a:p>
          <a:p>
            <a:r>
              <a:rPr lang="en-IN" b="1" dirty="0"/>
              <a:t>System Integration &amp; Security</a:t>
            </a:r>
            <a:endParaRPr lang="en-IN" dirty="0"/>
          </a:p>
          <a:p>
            <a:pPr lvl="1"/>
            <a:r>
              <a:rPr lang="en-IN" cap="none" dirty="0"/>
              <a:t>Ensure the tool is secure and can be integrated with future modules (leave, payroll, performance).</a:t>
            </a:r>
          </a:p>
          <a:p>
            <a:r>
              <a:rPr lang="en-IN" b="1" dirty="0"/>
              <a:t>Scalability &amp; Maintenance</a:t>
            </a:r>
            <a:endParaRPr lang="en-IN" dirty="0"/>
          </a:p>
          <a:p>
            <a:pPr lvl="1"/>
            <a:r>
              <a:rPr lang="en-IN" cap="none" dirty="0"/>
              <a:t>Develop the tool in a way that it can scale with company growth and adapt to changes.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23963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AE1F4-6266-EAB8-3A70-2AF254B33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Success criteria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9FB53-B2C2-17A4-D825-BAFD46A95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100" y="1905000"/>
            <a:ext cx="10605127" cy="459740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IN" b="1" dirty="0"/>
              <a:t>Accurate Tracking</a:t>
            </a:r>
            <a:endParaRPr lang="en-IN" dirty="0"/>
          </a:p>
          <a:p>
            <a:pPr lvl="1"/>
            <a:r>
              <a:rPr lang="en-IN" dirty="0"/>
              <a:t>E</a:t>
            </a:r>
            <a:r>
              <a:rPr lang="en-IN" cap="none" dirty="0"/>
              <a:t>mployee working hours are recorded correctly without manual errors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Efficient Job Management</a:t>
            </a:r>
            <a:endParaRPr lang="en-IN" dirty="0"/>
          </a:p>
          <a:p>
            <a:pPr lvl="1"/>
            <a:r>
              <a:rPr lang="en-IN" dirty="0"/>
              <a:t>M</a:t>
            </a:r>
            <a:r>
              <a:rPr lang="en-IN" cap="none" dirty="0"/>
              <a:t>anagers can easily assign, update, and monitor tasks within the tool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User Adoption</a:t>
            </a:r>
            <a:endParaRPr lang="en-IN" dirty="0"/>
          </a:p>
          <a:p>
            <a:pPr lvl="1"/>
            <a:r>
              <a:rPr lang="en-IN" dirty="0"/>
              <a:t>At </a:t>
            </a:r>
            <a:r>
              <a:rPr lang="en-IN" cap="none" dirty="0"/>
              <a:t>least 80–90% of employees and managers actively use the tool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Time Savings</a:t>
            </a:r>
            <a:endParaRPr lang="en-IN" dirty="0"/>
          </a:p>
          <a:p>
            <a:pPr lvl="1"/>
            <a:r>
              <a:rPr lang="en-IN" dirty="0"/>
              <a:t> R</a:t>
            </a:r>
            <a:r>
              <a:rPr lang="en-IN" cap="none" dirty="0"/>
              <a:t>eduction in manual effort for hr/admins by at least 50%.</a:t>
            </a:r>
            <a:endParaRPr lang="en-IN" dirty="0"/>
          </a:p>
          <a:p>
            <a:pPr lvl="0"/>
            <a:r>
              <a:rPr lang="en-IN" b="1" dirty="0"/>
              <a:t>Transparency &amp; Accountability</a:t>
            </a:r>
            <a:endParaRPr lang="en-IN" dirty="0"/>
          </a:p>
          <a:p>
            <a:pPr lvl="1"/>
            <a:r>
              <a:rPr lang="en-IN" dirty="0"/>
              <a:t>E</a:t>
            </a:r>
            <a:r>
              <a:rPr lang="en-IN" cap="none" dirty="0"/>
              <a:t>mployees and managers have clear visibility of tasks and working hours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Data-Driven Reports</a:t>
            </a:r>
            <a:endParaRPr lang="en-IN" dirty="0"/>
          </a:p>
          <a:p>
            <a:pPr lvl="1"/>
            <a:r>
              <a:rPr lang="en-IN" dirty="0"/>
              <a:t>S</a:t>
            </a:r>
            <a:r>
              <a:rPr lang="en-IN" cap="none" dirty="0"/>
              <a:t>ystem generates accurate and timely reports for decision-making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System Reliability</a:t>
            </a:r>
            <a:endParaRPr lang="en-IN" dirty="0"/>
          </a:p>
          <a:p>
            <a:pPr lvl="1"/>
            <a:r>
              <a:rPr lang="en-IN" dirty="0"/>
              <a:t>T</a:t>
            </a:r>
            <a:r>
              <a:rPr lang="en-IN" cap="none" dirty="0"/>
              <a:t>ool runs smoothly with minimal downtime and ensures data security.</a:t>
            </a:r>
            <a:endParaRPr lang="en-IN" dirty="0"/>
          </a:p>
          <a:p>
            <a:pPr lvl="0"/>
            <a:r>
              <a:rPr lang="en-IN" b="1" dirty="0"/>
              <a:t>Scalability</a:t>
            </a:r>
            <a:endParaRPr lang="en-IN" dirty="0"/>
          </a:p>
          <a:p>
            <a:pPr marL="0" indent="0">
              <a:buNone/>
            </a:pPr>
            <a:r>
              <a:rPr lang="en-IN" dirty="0"/>
              <a:t>         A</a:t>
            </a:r>
            <a:r>
              <a:rPr lang="en-IN" cap="none" dirty="0"/>
              <a:t>bility to extend the tool with additional features (e.g., payroll, leave, performance)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72233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72BE2-C75A-2B13-6894-F0338F3D8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393700"/>
            <a:ext cx="10364451" cy="1193799"/>
          </a:xfrm>
        </p:spPr>
        <p:txBody>
          <a:bodyPr/>
          <a:lstStyle/>
          <a:p>
            <a:r>
              <a:rPr lang="en-IN" dirty="0"/>
              <a:t>Methods and 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40D6A-F9D6-A5FA-2B17-E0C1FB562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3" y="1968500"/>
            <a:ext cx="10364452" cy="4724400"/>
          </a:xfrm>
        </p:spPr>
        <p:txBody>
          <a:bodyPr>
            <a:normAutofit lnSpcReduction="10000"/>
          </a:bodyPr>
          <a:lstStyle/>
          <a:p>
            <a:r>
              <a:rPr lang="en-IN" b="1" dirty="0"/>
              <a:t>Approach: Waterfall Model</a:t>
            </a:r>
            <a:endParaRPr lang="en-IN" dirty="0"/>
          </a:p>
          <a:p>
            <a:r>
              <a:rPr lang="en-IN" dirty="0"/>
              <a:t>A </a:t>
            </a:r>
            <a:r>
              <a:rPr lang="en-IN" cap="none" dirty="0"/>
              <a:t>linear, sequential development approach where each phase is completed before moving to the next.</a:t>
            </a:r>
          </a:p>
          <a:p>
            <a:r>
              <a:rPr lang="en-IN" b="1" dirty="0"/>
              <a:t>Methods :</a:t>
            </a:r>
          </a:p>
          <a:p>
            <a:r>
              <a:rPr lang="en-IN" b="1" dirty="0"/>
              <a:t>Requirement Gathering</a:t>
            </a:r>
          </a:p>
          <a:p>
            <a:pPr lvl="1"/>
            <a:r>
              <a:rPr lang="en-IN" cap="none" dirty="0"/>
              <a:t>Gather requirements from Stakeholders( HR, managers, and employees).</a:t>
            </a:r>
            <a:endParaRPr lang="en-IN" dirty="0"/>
          </a:p>
          <a:p>
            <a:pPr lvl="0"/>
            <a:r>
              <a:rPr lang="en-IN" b="1" dirty="0"/>
              <a:t>Requirement Analysis</a:t>
            </a:r>
            <a:endParaRPr lang="en-IN" dirty="0"/>
          </a:p>
          <a:p>
            <a:pPr lvl="1"/>
            <a:r>
              <a:rPr lang="en-IN" cap="none" dirty="0"/>
              <a:t>Define key features: working hours tracking, job assignment, reporting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System Design</a:t>
            </a:r>
            <a:endParaRPr lang="en-IN" dirty="0"/>
          </a:p>
          <a:p>
            <a:pPr lvl="1"/>
            <a:r>
              <a:rPr lang="en-IN" cap="none" dirty="0"/>
              <a:t>create system architecture (database + user interface design).</a:t>
            </a:r>
          </a:p>
          <a:p>
            <a:pPr lvl="1"/>
            <a:r>
              <a:rPr lang="en-IN" cap="none" dirty="0"/>
              <a:t>define workflows for employee login/logout and job updates</a:t>
            </a:r>
            <a:r>
              <a:rPr lang="en-IN" dirty="0"/>
              <a:t>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25521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331F5-31F3-7878-44CD-07D5EE78D9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A719B-11FA-46A2-A9A0-2D8FE8FB9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393701"/>
            <a:ext cx="10364451" cy="901700"/>
          </a:xfrm>
        </p:spPr>
        <p:txBody>
          <a:bodyPr/>
          <a:lstStyle/>
          <a:p>
            <a:r>
              <a:rPr lang="en-IN" dirty="0"/>
              <a:t>Methods and 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DA724-971B-F36A-E85E-936548FD9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3" y="1968500"/>
            <a:ext cx="10364452" cy="47244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IN" b="1" dirty="0"/>
              <a:t>Implementation (Coding)</a:t>
            </a:r>
            <a:endParaRPr lang="en-IN" dirty="0"/>
          </a:p>
          <a:p>
            <a:pPr lvl="1"/>
            <a:r>
              <a:rPr lang="en-IN" dirty="0"/>
              <a:t> </a:t>
            </a:r>
            <a:r>
              <a:rPr lang="en-IN" cap="none" dirty="0"/>
              <a:t>Develop front-end for user interactions (employees &amp; managers).</a:t>
            </a:r>
          </a:p>
          <a:p>
            <a:pPr lvl="1"/>
            <a:r>
              <a:rPr lang="en-IN" cap="none" dirty="0"/>
              <a:t>Build back-end for data storage, processing, and reporting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Integration &amp; Testing</a:t>
            </a:r>
            <a:endParaRPr lang="en-IN" dirty="0"/>
          </a:p>
          <a:p>
            <a:pPr lvl="1"/>
            <a:r>
              <a:rPr lang="en-IN" dirty="0"/>
              <a:t>C</a:t>
            </a:r>
            <a:r>
              <a:rPr lang="en-IN" cap="none" dirty="0"/>
              <a:t>ombine modules (tracking + job assignment + reports).</a:t>
            </a:r>
          </a:p>
          <a:p>
            <a:pPr lvl="1"/>
            <a:r>
              <a:rPr lang="en-IN" cap="none" dirty="0"/>
              <a:t>Test functionality, accuracy, and user experience</a:t>
            </a:r>
            <a:r>
              <a:rPr lang="en-IN" dirty="0"/>
              <a:t>.</a:t>
            </a:r>
          </a:p>
          <a:p>
            <a:pPr lvl="0"/>
            <a:r>
              <a:rPr lang="en-IN" b="1" dirty="0"/>
              <a:t>Deployment</a:t>
            </a:r>
            <a:endParaRPr lang="en-IN" dirty="0"/>
          </a:p>
          <a:p>
            <a:pPr lvl="1"/>
            <a:r>
              <a:rPr lang="en-IN" cap="none" dirty="0"/>
              <a:t>Install and launch the tool in the organization.</a:t>
            </a:r>
          </a:p>
          <a:p>
            <a:pPr lvl="1"/>
            <a:r>
              <a:rPr lang="en-IN" cap="none" dirty="0"/>
              <a:t>Train users (employees, managers, HR) to operate the system.</a:t>
            </a:r>
          </a:p>
          <a:p>
            <a:pPr lvl="0"/>
            <a:r>
              <a:rPr lang="en-IN" b="1" dirty="0"/>
              <a:t>Maintenance</a:t>
            </a:r>
            <a:endParaRPr lang="en-IN" dirty="0"/>
          </a:p>
          <a:p>
            <a:pPr lvl="1"/>
            <a:r>
              <a:rPr lang="en-IN" cap="none" dirty="0"/>
              <a:t>Provide regular updates and bug fixes.</a:t>
            </a:r>
          </a:p>
          <a:p>
            <a:pPr lvl="1"/>
            <a:r>
              <a:rPr lang="en-IN" cap="none" dirty="0"/>
              <a:t>Add future enhancements like leave management and payroll integration.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67864434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287</TotalTime>
  <Words>1105</Words>
  <Application>Microsoft Office PowerPoint</Application>
  <PresentationFormat>Widescreen</PresentationFormat>
  <Paragraphs>151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Tw Cen MT</vt:lpstr>
      <vt:lpstr>Droplet</vt:lpstr>
      <vt:lpstr>Project title – Project integrity </vt:lpstr>
      <vt:lpstr>Situation</vt:lpstr>
      <vt:lpstr>Problem</vt:lpstr>
      <vt:lpstr>Opportunity </vt:lpstr>
      <vt:lpstr>Purpose Statement (Goals)</vt:lpstr>
      <vt:lpstr>Project objectives</vt:lpstr>
      <vt:lpstr>Success criteria </vt:lpstr>
      <vt:lpstr>Methods and approaches</vt:lpstr>
      <vt:lpstr>Methods and approaches</vt:lpstr>
      <vt:lpstr>resources </vt:lpstr>
      <vt:lpstr>Resources</vt:lpstr>
      <vt:lpstr>Risks </vt:lpstr>
      <vt:lpstr>dependencies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Samata Priya</dc:creator>
  <cp:lastModifiedBy>Samata Priya</cp:lastModifiedBy>
  <cp:revision>3</cp:revision>
  <dcterms:created xsi:type="dcterms:W3CDTF">2025-08-28T03:48:32Z</dcterms:created>
  <dcterms:modified xsi:type="dcterms:W3CDTF">2025-08-28T08:37:07Z</dcterms:modified>
</cp:coreProperties>
</file>