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4"/>
  </p:sldMasterIdLst>
  <p:notesMasterIdLst>
    <p:notesMasterId r:id="rId17"/>
  </p:notesMasterIdLst>
  <p:sldIdLst>
    <p:sldId id="1864" r:id="rId5"/>
    <p:sldId id="1846" r:id="rId6"/>
    <p:sldId id="1868" r:id="rId7"/>
    <p:sldId id="1869" r:id="rId8"/>
    <p:sldId id="1848" r:id="rId9"/>
    <p:sldId id="1849" r:id="rId10"/>
    <p:sldId id="1866" r:id="rId11"/>
    <p:sldId id="1852" r:id="rId12"/>
    <p:sldId id="1870" r:id="rId13"/>
    <p:sldId id="1865" r:id="rId14"/>
    <p:sldId id="1867" r:id="rId15"/>
    <p:sldId id="1859" r:id="rId1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6924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4387"/>
    <a:srgbClr val="FF2625"/>
    <a:srgbClr val="007788"/>
    <a:srgbClr val="297C2A"/>
    <a:srgbClr val="F69000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24" autoAdjust="0"/>
  </p:normalViewPr>
  <p:slideViewPr>
    <p:cSldViewPr snapToGrid="0">
      <p:cViewPr varScale="1">
        <p:scale>
          <a:sx n="91" d="100"/>
          <a:sy n="91" d="100"/>
        </p:scale>
        <p:origin x="1284" y="582"/>
      </p:cViewPr>
      <p:guideLst>
        <p:guide orient="horz" pos="2160"/>
        <p:guide pos="480"/>
        <p:guide pos="6924"/>
        <p:guide pos="4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ftikhaar Ali" userId="f2af6bc7057dc38e" providerId="LiveId" clId="{802BA5AA-3E46-498D-97EA-72728E536DFF}"/>
    <pc:docChg chg="undo redo custSel addSld delSld modSld sldOrd">
      <pc:chgData name="Iftikhaar Ali" userId="f2af6bc7057dc38e" providerId="LiveId" clId="{802BA5AA-3E46-498D-97EA-72728E536DFF}" dt="2025-09-21T16:49:44.200" v="319" actId="2696"/>
      <pc:docMkLst>
        <pc:docMk/>
      </pc:docMkLst>
      <pc:sldChg chg="del">
        <pc:chgData name="Iftikhaar Ali" userId="f2af6bc7057dc38e" providerId="LiveId" clId="{802BA5AA-3E46-498D-97EA-72728E536DFF}" dt="2025-09-21T16:49:44.200" v="319" actId="2696"/>
        <pc:sldMkLst>
          <pc:docMk/>
          <pc:sldMk cId="803542810" sldId="1845"/>
        </pc:sldMkLst>
      </pc:sldChg>
      <pc:sldChg chg="modSp mod">
        <pc:chgData name="Iftikhaar Ali" userId="f2af6bc7057dc38e" providerId="LiveId" clId="{802BA5AA-3E46-498D-97EA-72728E536DFF}" dt="2025-09-21T16:48:24.562" v="314" actId="255"/>
        <pc:sldMkLst>
          <pc:docMk/>
          <pc:sldMk cId="2957678139" sldId="1848"/>
        </pc:sldMkLst>
        <pc:spChg chg="mod">
          <ac:chgData name="Iftikhaar Ali" userId="f2af6bc7057dc38e" providerId="LiveId" clId="{802BA5AA-3E46-498D-97EA-72728E536DFF}" dt="2025-09-21T16:48:24.562" v="314" actId="255"/>
          <ac:spMkLst>
            <pc:docMk/>
            <pc:sldMk cId="2957678139" sldId="1848"/>
            <ac:spMk id="11" creationId="{4C6A9FD9-630E-44B9-BED8-AFEA6C84A88B}"/>
          </ac:spMkLst>
        </pc:spChg>
      </pc:sldChg>
      <pc:sldChg chg="modSp mod">
        <pc:chgData name="Iftikhaar Ali" userId="f2af6bc7057dc38e" providerId="LiveId" clId="{802BA5AA-3E46-498D-97EA-72728E536DFF}" dt="2025-09-21T16:49:02.890" v="316" actId="255"/>
        <pc:sldMkLst>
          <pc:docMk/>
          <pc:sldMk cId="394783395" sldId="1849"/>
        </pc:sldMkLst>
        <pc:spChg chg="mod">
          <ac:chgData name="Iftikhaar Ali" userId="f2af6bc7057dc38e" providerId="LiveId" clId="{802BA5AA-3E46-498D-97EA-72728E536DFF}" dt="2025-09-21T16:49:02.890" v="316" actId="255"/>
          <ac:spMkLst>
            <pc:docMk/>
            <pc:sldMk cId="394783395" sldId="1849"/>
            <ac:spMk id="3" creationId="{EF99585A-5E1F-40FA-8E64-BB4F04611657}"/>
          </ac:spMkLst>
        </pc:spChg>
      </pc:sldChg>
      <pc:sldChg chg="addSp delSp modSp mod">
        <pc:chgData name="Iftikhaar Ali" userId="f2af6bc7057dc38e" providerId="LiveId" clId="{802BA5AA-3E46-498D-97EA-72728E536DFF}" dt="2025-09-21T16:46:35.455" v="311" actId="1076"/>
        <pc:sldMkLst>
          <pc:docMk/>
          <pc:sldMk cId="0" sldId="1852"/>
        </pc:sldMkLst>
        <pc:spChg chg="add del mod">
          <ac:chgData name="Iftikhaar Ali" userId="f2af6bc7057dc38e" providerId="LiveId" clId="{802BA5AA-3E46-498D-97EA-72728E536DFF}" dt="2025-09-21T16:31:01.936" v="195" actId="478"/>
          <ac:spMkLst>
            <pc:docMk/>
            <pc:sldMk cId="0" sldId="1852"/>
            <ac:spMk id="2" creationId="{B59057E8-F01C-C729-EEFD-9B9E44AFDFB9}"/>
          </ac:spMkLst>
        </pc:spChg>
        <pc:spChg chg="add del mod">
          <ac:chgData name="Iftikhaar Ali" userId="f2af6bc7057dc38e" providerId="LiveId" clId="{802BA5AA-3E46-498D-97EA-72728E536DFF}" dt="2025-09-21T16:31:05.845" v="197" actId="478"/>
          <ac:spMkLst>
            <pc:docMk/>
            <pc:sldMk cId="0" sldId="1852"/>
            <ac:spMk id="5" creationId="{727BD2FB-C4C2-C0D4-3D15-99125A58FE8E}"/>
          </ac:spMkLst>
        </pc:spChg>
        <pc:spChg chg="del mod">
          <ac:chgData name="Iftikhaar Ali" userId="f2af6bc7057dc38e" providerId="LiveId" clId="{802BA5AA-3E46-498D-97EA-72728E536DFF}" dt="2025-09-21T16:31:04.220" v="196" actId="478"/>
          <ac:spMkLst>
            <pc:docMk/>
            <pc:sldMk cId="0" sldId="1852"/>
            <ac:spMk id="9219" creationId="{A17D04F1-4318-4DD6-B27E-D66AE4D426B2}"/>
          </ac:spMkLst>
        </pc:spChg>
        <pc:graphicFrameChg chg="add mod modGraphic">
          <ac:chgData name="Iftikhaar Ali" userId="f2af6bc7057dc38e" providerId="LiveId" clId="{802BA5AA-3E46-498D-97EA-72728E536DFF}" dt="2025-09-21T16:46:35.455" v="311" actId="1076"/>
          <ac:graphicFrameMkLst>
            <pc:docMk/>
            <pc:sldMk cId="0" sldId="1852"/>
            <ac:graphicFrameMk id="6" creationId="{5F6F753F-7E8C-82E4-1101-92674096FA01}"/>
          </ac:graphicFrameMkLst>
        </pc:graphicFrameChg>
      </pc:sldChg>
      <pc:sldChg chg="del">
        <pc:chgData name="Iftikhaar Ali" userId="f2af6bc7057dc38e" providerId="LiveId" clId="{802BA5AA-3E46-498D-97EA-72728E536DFF}" dt="2025-09-21T16:49:40.972" v="318" actId="2696"/>
        <pc:sldMkLst>
          <pc:docMk/>
          <pc:sldMk cId="4244761525" sldId="1858"/>
        </pc:sldMkLst>
      </pc:sldChg>
      <pc:sldChg chg="modSp mod">
        <pc:chgData name="Iftikhaar Ali" userId="f2af6bc7057dc38e" providerId="LiveId" clId="{802BA5AA-3E46-498D-97EA-72728E536DFF}" dt="2025-09-20T18:23:11.646" v="167" actId="2710"/>
        <pc:sldMkLst>
          <pc:docMk/>
          <pc:sldMk cId="576716121" sldId="1859"/>
        </pc:sldMkLst>
        <pc:spChg chg="mod">
          <ac:chgData name="Iftikhaar Ali" userId="f2af6bc7057dc38e" providerId="LiveId" clId="{802BA5AA-3E46-498D-97EA-72728E536DFF}" dt="2025-09-20T18:21:30.984" v="79" actId="20577"/>
          <ac:spMkLst>
            <pc:docMk/>
            <pc:sldMk cId="576716121" sldId="1859"/>
            <ac:spMk id="4" creationId="{068DF32A-D165-40DA-AAE8-A6E9579E2F79}"/>
          </ac:spMkLst>
        </pc:spChg>
        <pc:spChg chg="mod">
          <ac:chgData name="Iftikhaar Ali" userId="f2af6bc7057dc38e" providerId="LiveId" clId="{802BA5AA-3E46-498D-97EA-72728E536DFF}" dt="2025-09-20T18:23:11.646" v="167" actId="2710"/>
          <ac:spMkLst>
            <pc:docMk/>
            <pc:sldMk cId="576716121" sldId="1859"/>
            <ac:spMk id="7" creationId="{C3BC92DE-1779-4A44-AED9-0261C2497DD9}"/>
          </ac:spMkLst>
        </pc:spChg>
      </pc:sldChg>
      <pc:sldChg chg="modSp mod">
        <pc:chgData name="Iftikhaar Ali" userId="f2af6bc7057dc38e" providerId="LiveId" clId="{802BA5AA-3E46-498D-97EA-72728E536DFF}" dt="2025-09-21T16:49:24.071" v="317" actId="255"/>
        <pc:sldMkLst>
          <pc:docMk/>
          <pc:sldMk cId="1430663837" sldId="1865"/>
        </pc:sldMkLst>
        <pc:spChg chg="mod">
          <ac:chgData name="Iftikhaar Ali" userId="f2af6bc7057dc38e" providerId="LiveId" clId="{802BA5AA-3E46-498D-97EA-72728E536DFF}" dt="2025-09-21T16:49:24.071" v="317" actId="255"/>
          <ac:spMkLst>
            <pc:docMk/>
            <pc:sldMk cId="1430663837" sldId="1865"/>
            <ac:spMk id="2" creationId="{25A8ACB1-6D36-496B-91DD-D1C3128C1C73}"/>
          </ac:spMkLst>
        </pc:spChg>
        <pc:spChg chg="mod">
          <ac:chgData name="Iftikhaar Ali" userId="f2af6bc7057dc38e" providerId="LiveId" clId="{802BA5AA-3E46-498D-97EA-72728E536DFF}" dt="2025-09-20T17:12:51.453" v="5"/>
          <ac:spMkLst>
            <pc:docMk/>
            <pc:sldMk cId="1430663837" sldId="1865"/>
            <ac:spMk id="3" creationId="{9202AD8E-4C7C-4A1B-89B1-9A0997F4F30E}"/>
          </ac:spMkLst>
        </pc:spChg>
      </pc:sldChg>
      <pc:sldChg chg="modSp mod ord">
        <pc:chgData name="Iftikhaar Ali" userId="f2af6bc7057dc38e" providerId="LiveId" clId="{802BA5AA-3E46-498D-97EA-72728E536DFF}" dt="2025-09-20T18:20:34.323" v="62" actId="1076"/>
        <pc:sldMkLst>
          <pc:docMk/>
          <pc:sldMk cId="3366527757" sldId="1867"/>
        </pc:sldMkLst>
        <pc:spChg chg="mod">
          <ac:chgData name="Iftikhaar Ali" userId="f2af6bc7057dc38e" providerId="LiveId" clId="{802BA5AA-3E46-498D-97EA-72728E536DFF}" dt="2025-09-20T18:20:34.323" v="62" actId="1076"/>
          <ac:spMkLst>
            <pc:docMk/>
            <pc:sldMk cId="3366527757" sldId="1867"/>
            <ac:spMk id="3" creationId="{68675CE5-70A2-411D-881E-7B75B82931F4}"/>
          </ac:spMkLst>
        </pc:spChg>
        <pc:spChg chg="mod">
          <ac:chgData name="Iftikhaar Ali" userId="f2af6bc7057dc38e" providerId="LiveId" clId="{802BA5AA-3E46-498D-97EA-72728E536DFF}" dt="2025-09-20T18:14:55.128" v="39"/>
          <ac:spMkLst>
            <pc:docMk/>
            <pc:sldMk cId="3366527757" sldId="1867"/>
            <ac:spMk id="4" creationId="{9DA36B3A-558B-413E-877B-7275290AB783}"/>
          </ac:spMkLst>
        </pc:spChg>
      </pc:sldChg>
      <pc:sldChg chg="modSp mod">
        <pc:chgData name="Iftikhaar Ali" userId="f2af6bc7057dc38e" providerId="LiveId" clId="{802BA5AA-3E46-498D-97EA-72728E536DFF}" dt="2025-09-21T16:48:45.460" v="315" actId="108"/>
        <pc:sldMkLst>
          <pc:docMk/>
          <pc:sldMk cId="3562733687" sldId="1869"/>
        </pc:sldMkLst>
        <pc:spChg chg="mod">
          <ac:chgData name="Iftikhaar Ali" userId="f2af6bc7057dc38e" providerId="LiveId" clId="{802BA5AA-3E46-498D-97EA-72728E536DFF}" dt="2025-09-21T16:48:45.460" v="315" actId="108"/>
          <ac:spMkLst>
            <pc:docMk/>
            <pc:sldMk cId="3562733687" sldId="1869"/>
            <ac:spMk id="9219" creationId="{A12A5652-8B7B-F9A4-2D58-51480F298F00}"/>
          </ac:spMkLst>
        </pc:spChg>
      </pc:sldChg>
      <pc:sldChg chg="modSp mod">
        <pc:chgData name="Iftikhaar Ali" userId="f2af6bc7057dc38e" providerId="LiveId" clId="{802BA5AA-3E46-498D-97EA-72728E536DFF}" dt="2025-09-20T17:15:09.549" v="35" actId="20577"/>
        <pc:sldMkLst>
          <pc:docMk/>
          <pc:sldMk cId="1664732190" sldId="1870"/>
        </pc:sldMkLst>
        <pc:spChg chg="mod">
          <ac:chgData name="Iftikhaar Ali" userId="f2af6bc7057dc38e" providerId="LiveId" clId="{802BA5AA-3E46-498D-97EA-72728E536DFF}" dt="2025-09-20T17:15:09.549" v="35" actId="20577"/>
          <ac:spMkLst>
            <pc:docMk/>
            <pc:sldMk cId="1664732190" sldId="1870"/>
            <ac:spMk id="9219" creationId="{A0354589-FF7D-1A22-CFBA-09AB32D67365}"/>
          </ac:spMkLst>
        </pc:spChg>
      </pc:sldChg>
      <pc:sldChg chg="add del">
        <pc:chgData name="Iftikhaar Ali" userId="f2af6bc7057dc38e" providerId="LiveId" clId="{802BA5AA-3E46-498D-97EA-72728E536DFF}" dt="2025-09-20T18:24:32.364" v="171" actId="2890"/>
        <pc:sldMkLst>
          <pc:docMk/>
          <pc:sldMk cId="2721157792" sldId="1871"/>
        </pc:sldMkLst>
      </pc:sldChg>
      <pc:sldChg chg="add del">
        <pc:chgData name="Iftikhaar Ali" userId="f2af6bc7057dc38e" providerId="LiveId" clId="{802BA5AA-3E46-498D-97EA-72728E536DFF}" dt="2025-09-20T18:24:31.268" v="170" actId="2890"/>
        <pc:sldMkLst>
          <pc:docMk/>
          <pc:sldMk cId="1916948238" sldId="18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202C8-0082-6750-40E1-045B94764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2960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3417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B6209-6A66-458B-B053-00241D216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600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DB60B1-BEF5-4848-BB02-98EBFE355C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1"/>
            <a:ext cx="12191998" cy="685799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E7964CB-E75A-4A03-88D3-6A48EF650A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2012" y="2766219"/>
            <a:ext cx="6220101" cy="13255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Insert title here</a:t>
            </a:r>
          </a:p>
        </p:txBody>
      </p:sp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pic>
        <p:nvPicPr>
          <p:cNvPr id="6" name="Picture Placeholder 5" descr="Red, blue grey white pattern background">
            <a:extLst>
              <a:ext uri="{FF2B5EF4-FFF2-40B4-BE49-F238E27FC236}">
                <a16:creationId xmlns:a16="http://schemas.microsoft.com/office/drawing/2014/main" id="{906BF34F-6945-4E11-BAEC-F66F7254C4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6" descr="Red, blue grey white pattern background">
            <a:extLst>
              <a:ext uri="{FF2B5EF4-FFF2-40B4-BE49-F238E27FC236}">
                <a16:creationId xmlns:a16="http://schemas.microsoft.com/office/drawing/2014/main" id="{BC85C715-EF0D-4E33-AC89-C35DD2596E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37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340929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5" descr="Red, blue grey white pattern background">
            <a:extLst>
              <a:ext uri="{FF2B5EF4-FFF2-40B4-BE49-F238E27FC236}">
                <a16:creationId xmlns:a16="http://schemas.microsoft.com/office/drawing/2014/main" id="{8FD53BA4-73D2-4CCA-8580-11F4221524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27166" y="0"/>
            <a:ext cx="47648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6" descr="White Striped background">
            <a:extLst>
              <a:ext uri="{FF2B5EF4-FFF2-40B4-BE49-F238E27FC236}">
                <a16:creationId xmlns:a16="http://schemas.microsoft.com/office/drawing/2014/main" id="{3917D528-010E-4303-97BF-F7F67BC661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780F473D-F2DF-4163-AB6E-F7327F60EC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11582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7DC18506-6205-438F-AA5C-D337F9975FC3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757381" y="2591662"/>
            <a:ext cx="10667999" cy="28337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7" name="Picture Placeholder 5" descr="Red, blue grey white pattern background">
            <a:extLst>
              <a:ext uri="{FF2B5EF4-FFF2-40B4-BE49-F238E27FC236}">
                <a16:creationId xmlns:a16="http://schemas.microsoft.com/office/drawing/2014/main" id="{CD2D4C14-919B-45F8-8FB9-55AAC8A8FC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90252"/>
            <a:ext cx="12192000" cy="86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6" descr="Red, blue grey white pattern background">
            <a:extLst>
              <a:ext uri="{FF2B5EF4-FFF2-40B4-BE49-F238E27FC236}">
                <a16:creationId xmlns:a16="http://schemas.microsoft.com/office/drawing/2014/main" id="{3A82D859-AED3-485F-A04E-40320B1043A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DF03C311-DDF4-44A3-9D51-D5FDC4A8E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9274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9FD563C5-3DFB-47DD-8A9E-30D8084590F6}"/>
              </a:ext>
            </a:extLst>
          </p:cNvPr>
          <p:cNvSpPr>
            <a:spLocks noGrp="1"/>
          </p:cNvSpPr>
          <p:nvPr>
            <p:ph type="dgm" sz="quarter" idx="14" hasCustomPrompt="1"/>
          </p:nvPr>
        </p:nvSpPr>
        <p:spPr>
          <a:xfrm>
            <a:off x="762001" y="2369129"/>
            <a:ext cx="10667998" cy="33436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9" name="Picture Placeholder 8" descr="Red, blue grey white pattern background">
            <a:extLst>
              <a:ext uri="{FF2B5EF4-FFF2-40B4-BE49-F238E27FC236}">
                <a16:creationId xmlns:a16="http://schemas.microsoft.com/office/drawing/2014/main" id="{EFDBB6A3-9760-4B41-9E31-6D5DD396E1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62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3"/>
            <a:ext cx="5334000" cy="118903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5334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228600">
              <a:lnSpc>
                <a:spcPct val="100000"/>
              </a:lnSpc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305541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1" name="Picture Placeholder 5" descr="Red, blue grey white pattern background">
            <a:extLst>
              <a:ext uri="{FF2B5EF4-FFF2-40B4-BE49-F238E27FC236}">
                <a16:creationId xmlns:a16="http://schemas.microsoft.com/office/drawing/2014/main" id="{1014381E-E235-4624-9267-69EEEE9826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80922"/>
            <a:ext cx="12192000" cy="87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6" descr="Red, blue grey white pattern background">
            <a:extLst>
              <a:ext uri="{FF2B5EF4-FFF2-40B4-BE49-F238E27FC236}">
                <a16:creationId xmlns:a16="http://schemas.microsoft.com/office/drawing/2014/main" id="{6696C96D-182E-490E-A117-B60FF18536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27166" y="0"/>
            <a:ext cx="47648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42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6" descr="Picture placeholder ">
            <a:extLst>
              <a:ext uri="{FF2B5EF4-FFF2-40B4-BE49-F238E27FC236}">
                <a16:creationId xmlns:a16="http://schemas.microsoft.com/office/drawing/2014/main" id="{21F9B252-B7D4-4DA8-92E8-8A98BFEF41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9" r:id="rId2"/>
    <p:sldLayoutId id="2147483700" r:id="rId3"/>
    <p:sldLayoutId id="2147483691" r:id="rId4"/>
    <p:sldLayoutId id="2147483701" r:id="rId5"/>
    <p:sldLayoutId id="2147483706" r:id="rId6"/>
    <p:sldLayoutId id="2147483702" r:id="rId7"/>
    <p:sldLayoutId id="2147483704" r:id="rId8"/>
    <p:sldLayoutId id="2147483703" r:id="rId9"/>
    <p:sldLayoutId id="2147483690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D2DB031-9003-4F74-A88F-FE2A2ABAB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42012" y="2766219"/>
            <a:ext cx="6220101" cy="1325563"/>
          </a:xfrm>
        </p:spPr>
        <p:txBody>
          <a:bodyPr anchor="ctr">
            <a:noAutofit/>
          </a:bodyPr>
          <a:lstStyle/>
          <a:p>
            <a:r>
              <a:rPr lang="en-US" altLang="en-US" dirty="0">
                <a:solidFill>
                  <a:schemeClr val="accent2"/>
                </a:solidFill>
              </a:rPr>
              <a:t>NEXUS </a:t>
            </a:r>
            <a:r>
              <a:rPr lang="en-US" altLang="en-US" dirty="0">
                <a:solidFill>
                  <a:schemeClr val="accent1"/>
                </a:solidFill>
              </a:rPr>
              <a:t>DRIVE</a:t>
            </a:r>
            <a:br>
              <a:rPr lang="en-US" altLang="en-US" dirty="0"/>
            </a:br>
            <a:r>
              <a:rPr lang="en-US" altLang="en-US" dirty="0"/>
              <a:t>IFTIKHAAR ALI S 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6A8AC5-307C-BC57-4E04-CD535356D508}"/>
              </a:ext>
            </a:extLst>
          </p:cNvPr>
          <p:cNvSpPr txBox="1"/>
          <p:nvPr/>
        </p:nvSpPr>
        <p:spPr>
          <a:xfrm>
            <a:off x="9922933" y="565573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20-09-2025</a:t>
            </a:r>
          </a:p>
        </p:txBody>
      </p: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02AD8E-4C7C-4A1B-89B1-9A0997F4F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51894"/>
            <a:ext cx="6477000" cy="714906"/>
          </a:xfrm>
        </p:spPr>
        <p:txBody>
          <a:bodyPr/>
          <a:lstStyle/>
          <a:p>
            <a:r>
              <a:rPr lang="en-IN" b="0" dirty="0"/>
              <a:t>RISK AND DEPENDENCIES</a:t>
            </a:r>
            <a:br>
              <a:rPr lang="en-IN" b="0" dirty="0"/>
            </a:br>
            <a:endParaRPr lang="en-US" b="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5A8ACB1-6D36-496B-91DD-D1C3128C1C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532466"/>
            <a:ext cx="6612467" cy="3276600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b="0" dirty="0"/>
              <a:t>Requirement Changes: Any changes in requirements during later phases can cause rework, delays, and increased costs due to the sequential nature of the Waterfall model.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b="0" dirty="0"/>
              <a:t>Inter-departmental Coordination: Timely availability of inputs and approvals from all departments is critical; delays may impact project progress and phase transitions.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b="0" dirty="0"/>
              <a:t>Technology &amp; Integration Risks: Integration with existing or third-party systems may encounter unforeseen technical challenges or compatibility issues.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b="0" dirty="0"/>
              <a:t>Resource Availability: Project milestones depend on the consistent availability of key personnel (development, testing, client reviewers); unexpected resource constraints can affect timelines.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3066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A36B3A-558B-413E-877B-7275290AB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/>
          <a:lstStyle/>
          <a:p>
            <a:r>
              <a:rPr lang="en-IN" dirty="0"/>
              <a:t>TECHNOLOGIES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75CE5-70A2-411D-881E-7B75B82931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2" y="1790700"/>
            <a:ext cx="6477000" cy="3276600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Modern object-oriented programming languages for backend logic (example: Java, Python).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Web frameworks to streamline API development and server-side processing (example: Django, Spring Boot).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Contemporary JavaScript frameworks for building interactive front-end user interfaces (example: React.js, Angular).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Combination of relational and NoSQL databases for flexible and scalable data management (example: MySQL, Cassandra).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Messaging and streaming platforms to enable efficient data integration across modules (example: Apache Kafka).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Secure authentication mechanisms such as token-based or OAuth systems.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Leading cloud service providers for hosting and scalability (example: AWS, Azure, Google Cloud).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400" b="0" dirty="0"/>
              <a:t>API-based integration with third-party and internal applications as needed.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52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995467"/>
            <a:ext cx="9141397" cy="615553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BC92DE-1779-4A44-AED9-0261C2497DD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196307" y="3260705"/>
            <a:ext cx="7799387" cy="1534757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altLang="en-US" dirty="0"/>
              <a:t>Project Sponsor					Project Manager</a:t>
            </a:r>
          </a:p>
          <a:p>
            <a:pPr algn="l">
              <a:lnSpc>
                <a:spcPct val="150000"/>
              </a:lnSpc>
            </a:pPr>
            <a:r>
              <a:rPr lang="en-US" altLang="en-US" dirty="0"/>
              <a:t>Mr. Nishanth Raja					Mr. Jamesh Babu</a:t>
            </a:r>
          </a:p>
        </p:txBody>
      </p: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7BA0B6F-5258-479C-87B7-C806E6757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/>
          <a:lstStyle/>
          <a:p>
            <a:r>
              <a:rPr lang="en-IN" b="0" dirty="0"/>
              <a:t>SITUATION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F36812B-2065-4A2B-B59B-8957022687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340929" cy="3276600"/>
          </a:xfrm>
        </p:spPr>
        <p:txBody>
          <a:bodyPr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XYMA Analytics currently operates with departments using separate, specialized software for their core functions.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Key teams including HR, Finance, Electronics, and Software are working in disconnected digital environments.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Communication and fulfillment of inter-departmental requirements rely on manual processes and multiple channels.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The organization lacks a unified platform, creating a complex and fragmented technological landscape.</a:t>
            </a:r>
          </a:p>
        </p:txBody>
      </p:sp>
    </p:spTree>
    <p:extLst>
      <p:ext uri="{BB962C8B-B14F-4D97-AF65-F5344CB8AC3E}">
        <p14:creationId xmlns:p14="http://schemas.microsoft.com/office/powerpoint/2010/main" val="46166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740D51-7ABB-D3A7-AF14-D3DFA28AB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3DC070B-F6CF-387D-3FE0-1DED8F630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>
            <a:normAutofit/>
          </a:bodyPr>
          <a:lstStyle/>
          <a:p>
            <a:r>
              <a:rPr lang="en-IN" b="0" dirty="0"/>
              <a:t>PROBLEM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E1D88-FE2E-FF9A-A840-C50C9EBB51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34467" y="1905000"/>
            <a:ext cx="6842276" cy="327660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b="0" dirty="0"/>
              <a:t>The existing fragmented system creates significant operational inefficiencies and data redundancy across the company.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b="0" dirty="0"/>
              <a:t>Information silos between departments lead to poor communication, collaboration breakdowns, and process delays.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b="0" dirty="0"/>
              <a:t>Managing numerous software licenses and vendor dependencies results in increased operational costs and complexity.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b="0" dirty="0"/>
              <a:t>There is a lack of real-time, centralized visibility into critical cross-departmental workflows like approvals and inventory.</a:t>
            </a:r>
          </a:p>
        </p:txBody>
      </p:sp>
    </p:spTree>
    <p:extLst>
      <p:ext uri="{BB962C8B-B14F-4D97-AF65-F5344CB8AC3E}">
        <p14:creationId xmlns:p14="http://schemas.microsoft.com/office/powerpoint/2010/main" val="152989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E9C78-69EC-35F8-7C67-4ED168C31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BDBE31-3BA0-E127-3E60-F3A235B11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/>
          <a:lstStyle/>
          <a:p>
            <a:r>
              <a:rPr lang="en-IN" b="0" dirty="0"/>
              <a:t>OPPORTUNITY</a:t>
            </a:r>
          </a:p>
        </p:txBody>
      </p:sp>
      <p:sp>
        <p:nvSpPr>
          <p:cNvPr id="9219" name="Rectangle 8">
            <a:extLst>
              <a:ext uri="{FF2B5EF4-FFF2-40B4-BE49-F238E27FC236}">
                <a16:creationId xmlns:a16="http://schemas.microsoft.com/office/drawing/2014/main" id="{A12A5652-8B7B-F9A4-2D58-51480F298F00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>
          <a:xfrm>
            <a:off x="762000" y="1905000"/>
            <a:ext cx="10668000" cy="3276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Develop a single, integrated platform to unify all core business functions and serve as a central communication bridge.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Streamline key business processes by automating tasks such as leave requests, payroll, reimbursements, and purchase orders.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Achieve significant long-term cost savings by consolidating software licenses and reducing IT maintenance overhead.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Establish a single source of truth for company-wide data, enabling improved visibility and more strategic decision-making.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6273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8FBE6B-DC67-4E64-80F4-CADE978D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/>
          <a:lstStyle/>
          <a:p>
            <a:r>
              <a:rPr lang="en-US" b="0" spc="-50" dirty="0">
                <a:solidFill>
                  <a:schemeClr val="accent1"/>
                </a:solidFill>
              </a:rPr>
              <a:t>PURPOSE</a:t>
            </a:r>
            <a:r>
              <a:rPr lang="en-US" b="0" dirty="0"/>
              <a:t> </a:t>
            </a:r>
            <a:r>
              <a:rPr lang="en-US" b="0" spc="-50" dirty="0">
                <a:solidFill>
                  <a:schemeClr val="accent1"/>
                </a:solidFill>
              </a:rPr>
              <a:t>STATEMENT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C6A9FD9-630E-44B9-BED8-AFEA6C84A8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601895"/>
            <a:ext cx="10667999" cy="1158237"/>
          </a:xfrm>
        </p:spPr>
        <p:txBody>
          <a:bodyPr/>
          <a:lstStyle/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streamline business operations by consolidating disparate software systems into a single, unified platform.</a:t>
            </a:r>
          </a:p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enhance inter-departmental communication and collaboration by creating a centralized hub for all workflows and requests.</a:t>
            </a:r>
          </a:p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reduce operational costs associated with managing multiple software licenses and dependencies.</a:t>
            </a:r>
          </a:p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improve data accuracy and accessibility by establishing a single source of truth for key business functions.</a:t>
            </a:r>
          </a:p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To increase operational efficiency by automating processes such as leave requests, reimbursements, and purchase orders.</a:t>
            </a:r>
          </a:p>
        </p:txBody>
      </p:sp>
    </p:spTree>
    <p:extLst>
      <p:ext uri="{BB962C8B-B14F-4D97-AF65-F5344CB8AC3E}">
        <p14:creationId xmlns:p14="http://schemas.microsoft.com/office/powerpoint/2010/main" val="295767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1262CD5-AD01-42E3-9173-97C12BB0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/>
          <a:lstStyle/>
          <a:p>
            <a:r>
              <a:rPr lang="en-US" b="0" dirty="0"/>
              <a:t>PROJECT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9585A-5E1F-40FA-8E64-BB4F046116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To design and deploy a single, integrated software platform that consolidates core functions from HR, Finance, and Technical departments.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To integrate specific modules for attendance, payroll, leave requests, reimbursements, purchase orders, and inventory tracking.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To automate and streamline key cross-departmental workflows, including all approval processes for requests and expenses.</a:t>
            </a:r>
          </a:p>
          <a:p>
            <a:pPr marL="285750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1500" b="0" dirty="0"/>
              <a:t>To establish a centralized database that provides a single source of truth for all operational data, enabling real-time reporting and enhanced decision-making.</a:t>
            </a:r>
          </a:p>
        </p:txBody>
      </p:sp>
    </p:spTree>
    <p:extLst>
      <p:ext uri="{BB962C8B-B14F-4D97-AF65-F5344CB8AC3E}">
        <p14:creationId xmlns:p14="http://schemas.microsoft.com/office/powerpoint/2010/main" val="39478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F18C6B5-87AC-4DA5-94CA-6E092A6A0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/>
          <a:lstStyle/>
          <a:p>
            <a:r>
              <a:rPr lang="en-IN" b="0" dirty="0"/>
              <a:t>SUCCESS CRITERIA</a:t>
            </a:r>
            <a:br>
              <a:rPr lang="en-IN" b="0" dirty="0"/>
            </a:b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F52EDA-7F85-46DD-9A9E-95E0E3EC3F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745829"/>
            <a:ext cx="10667999" cy="927425"/>
          </a:xfrm>
        </p:spPr>
        <p:txBody>
          <a:bodyPr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Successful implementation of a unified platform accessible by all departments without reliance on multiple software systems.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Seamless execution of HR, Finance, and Technical workflows (attendance, payroll, reimbursements, purchase requests, and inventory tracking) within the platform.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Improved communication and collaboration across departments, resulting in reduced delays and faster approval cycles.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Demonstrated cost savings and efficiency gains through consolidation of software licenses and streamlined operations.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97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8B51BF-780C-45D4-A1D0-32D55EA0F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715963"/>
            <a:ext cx="7188201" cy="1189038"/>
          </a:xfrm>
        </p:spPr>
        <p:txBody>
          <a:bodyPr/>
          <a:lstStyle/>
          <a:p>
            <a:r>
              <a:rPr lang="en-IN" b="0" dirty="0"/>
              <a:t>METHODS AND APPROACHES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6F753F-7E8C-82E4-1101-92674096F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655027"/>
              </p:ext>
            </p:extLst>
          </p:nvPr>
        </p:nvGraphicFramePr>
        <p:xfrm>
          <a:off x="824076" y="1589339"/>
          <a:ext cx="10543847" cy="352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3393">
                  <a:extLst>
                    <a:ext uri="{9D8B030D-6E8A-4147-A177-3AD203B41FA5}">
                      <a16:colId xmlns:a16="http://schemas.microsoft.com/office/drawing/2014/main" val="2198361865"/>
                    </a:ext>
                  </a:extLst>
                </a:gridCol>
                <a:gridCol w="2925818">
                  <a:extLst>
                    <a:ext uri="{9D8B030D-6E8A-4147-A177-3AD203B41FA5}">
                      <a16:colId xmlns:a16="http://schemas.microsoft.com/office/drawing/2014/main" val="1842916523"/>
                    </a:ext>
                  </a:extLst>
                </a:gridCol>
                <a:gridCol w="3029475">
                  <a:extLst>
                    <a:ext uri="{9D8B030D-6E8A-4147-A177-3AD203B41FA5}">
                      <a16:colId xmlns:a16="http://schemas.microsoft.com/office/drawing/2014/main" val="2435380778"/>
                    </a:ext>
                  </a:extLst>
                </a:gridCol>
                <a:gridCol w="2665161">
                  <a:extLst>
                    <a:ext uri="{9D8B030D-6E8A-4147-A177-3AD203B41FA5}">
                      <a16:colId xmlns:a16="http://schemas.microsoft.com/office/drawing/2014/main" val="34736468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 DISCRIPTION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DOCUMENTS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934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dirty="0"/>
                        <a:t>Requirements Gathering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 business/user needs through stakeholder discussions.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Analyst (BA), Project Manager (PM)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Requirements Document (BRD)</a:t>
                      </a:r>
                      <a:endParaRPr lang="en-IN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2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Analysis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Analyze, refine, and validate requirements with technical teams.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BA, PM, Solution Architect, Network Architect, Database Architect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dirty="0"/>
                        <a:t>FS/FRS, SSD/SRS, RTM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257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Prepare system/solution architecture, technical and GUI design.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Solution Architect, Network Architect, Database Architect, GUI Designer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High/Low-Level Design (HDD/ADD), Solution Docs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78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Implement code, perform code reviews and unit tests.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dirty="0"/>
                        <a:t>Programmers, Developers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dirty="0"/>
                        <a:t>LDD/CDD, Application Build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293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Testing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Perform all test cycles (unit, integration, system, UAT).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dirty="0"/>
                        <a:t>Testers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Test Plans, Test Reports, Error-Reduced Application</a:t>
                      </a:r>
                      <a:endParaRPr lang="en-IN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81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Deployment &amp; Implementation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Go-live in production, train users, manage release.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dirty="0"/>
                        <a:t>Release Engineers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dirty="0"/>
                        <a:t>Release Engineers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109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Maintenance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Ongoing user support, process updates, enhancements.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Support Team, Change Management Team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dirty="0"/>
                        <a:t>Maintenance Logs, Change Requests, Updated Documentation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38586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DB1FA-7FE5-FA87-52A2-04794F4A7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270348-BE40-6960-1AC2-7F67A9A40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715963"/>
            <a:ext cx="7188201" cy="1189038"/>
          </a:xfrm>
        </p:spPr>
        <p:txBody>
          <a:bodyPr/>
          <a:lstStyle/>
          <a:p>
            <a:r>
              <a:rPr lang="en-IN" b="0" dirty="0"/>
              <a:t>RESOURCES</a:t>
            </a:r>
          </a:p>
        </p:txBody>
      </p:sp>
      <p:sp>
        <p:nvSpPr>
          <p:cNvPr id="9219" name="Rectangle 8">
            <a:extLst>
              <a:ext uri="{FF2B5EF4-FFF2-40B4-BE49-F238E27FC236}">
                <a16:creationId xmlns:a16="http://schemas.microsoft.com/office/drawing/2014/main" id="{A0354589-FF7D-1A22-CFBA-09AB32D67365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>
          <a:xfrm>
            <a:off x="762000" y="1532466"/>
            <a:ext cx="10541000" cy="429683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/>
            <a:r>
              <a:rPr lang="en-US" sz="1400" b="0" dirty="0"/>
              <a:t>People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0" dirty="0"/>
              <a:t>Defined roles for each Waterfall phase: Business Analysts (Requirements Gathering/Analysis), Project Manager (all phases), Solution Architects, Developers, Testers, Release Engineers.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0" dirty="0"/>
              <a:t>UI/UX Designers, Product Owner, and technical specialists involved at relevant stages.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0" dirty="0"/>
              <a:t>Client stakeholders provide reviews and approvals at the end of each phase.</a:t>
            </a:r>
          </a:p>
          <a:p>
            <a:pPr algn="just"/>
            <a:r>
              <a:rPr lang="en-US" sz="1400" b="0" dirty="0"/>
              <a:t>Time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0" dirty="0"/>
              <a:t>Target project duration is typically 6–9 months for full implementation using the Waterfall model.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0" dirty="0"/>
              <a:t>Timeline may adjust based on requirement changes or scope expansion during the project phases.</a:t>
            </a:r>
          </a:p>
          <a:p>
            <a:pPr algn="just"/>
            <a:r>
              <a:rPr lang="en-US" sz="1400" b="0" dirty="0"/>
              <a:t>Budget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0" dirty="0"/>
              <a:t>Estimated total budget: Approx. ₹60,00,000 if all requirements and conveniences are included.</a:t>
            </a:r>
          </a:p>
          <a:p>
            <a:pPr marL="514350" lvl="1" indent="-285750" algn="just"/>
            <a:r>
              <a:rPr lang="en-US" sz="1400" b="0" dirty="0"/>
              <a:t>Training and services: ₹20,00,000</a:t>
            </a:r>
          </a:p>
          <a:p>
            <a:pPr marL="514350" lvl="1" indent="-285750" algn="just"/>
            <a:r>
              <a:rPr lang="en-US" sz="1400" b="0" dirty="0"/>
              <a:t>Software: ₹10,00,000</a:t>
            </a:r>
          </a:p>
          <a:p>
            <a:pPr marL="514350" lvl="1" indent="-285750" algn="just"/>
            <a:r>
              <a:rPr lang="en-US" sz="1400" b="0" dirty="0"/>
              <a:t>Hardware: ₹10,00,000</a:t>
            </a:r>
          </a:p>
          <a:p>
            <a:pPr marL="514350" lvl="1" indent="-285750" algn="just"/>
            <a:r>
              <a:rPr lang="en-US" sz="1400" b="0" dirty="0"/>
              <a:t>Other allocations (Third-party evaluation, research): up to ₹10,00,000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473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1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23042"/>
      </a:accent1>
      <a:accent2>
        <a:srgbClr val="3578AF"/>
      </a:accent2>
      <a:accent3>
        <a:srgbClr val="C4C4C4"/>
      </a:accent3>
      <a:accent4>
        <a:srgbClr val="A80B22"/>
      </a:accent4>
      <a:accent5>
        <a:srgbClr val="E2E2E2"/>
      </a:accent5>
      <a:accent6>
        <a:srgbClr val="2A6187"/>
      </a:accent6>
      <a:hlink>
        <a:srgbClr val="0563C1"/>
      </a:hlink>
      <a:folHlink>
        <a:srgbClr val="954F72"/>
      </a:folHlink>
    </a:clrScheme>
    <a:fontScheme name="Custom 8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ewish American Heritage Month_Win32_JC_SL_v3" id="{5A91364D-DD38-4994-BB9C-41D074FD197A}" vid="{8577DF34-D72C-48EB-902A-0A54C766E05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5C1F8C-D27A-4CE7-9DF4-4AFDB2880F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F283A3-AA81-4663-8764-64F64C723FD1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D4EE2DFF-920A-42C9-AEE0-3A0BF6AF46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2f988bf-86f1-41af-91ab-2d7cd011db47}" enabled="0" method="" siteId="{72f988bf-86f1-41af-91ab-2d7cd011db4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Jewish American Heritage Month presentation</Template>
  <TotalTime>526</TotalTime>
  <Words>1041</Words>
  <Application>Microsoft Office PowerPoint</Application>
  <PresentationFormat>Widescreen</PresentationFormat>
  <Paragraphs>100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NEXUS DRIVE IFTIKHAAR ALI S D</vt:lpstr>
      <vt:lpstr>SITUATION</vt:lpstr>
      <vt:lpstr>PROBLEM </vt:lpstr>
      <vt:lpstr>OPPORTUNITY</vt:lpstr>
      <vt:lpstr>PURPOSE STATEMENT</vt:lpstr>
      <vt:lpstr>PROJECT OBJECTIVES</vt:lpstr>
      <vt:lpstr>SUCCESS CRITERIA </vt:lpstr>
      <vt:lpstr>METHODS AND APPROACHES</vt:lpstr>
      <vt:lpstr>RESOURCES</vt:lpstr>
      <vt:lpstr>RISK AND DEPENDENCIES </vt:lpstr>
      <vt:lpstr>TECHNOLOGIES</vt:lpstr>
      <vt:lpstr>THANK YOU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Iftikhaar Ali</dc:creator>
  <cp:keywords/>
  <dc:description/>
  <cp:lastModifiedBy>Iftikhaar Ali</cp:lastModifiedBy>
  <cp:revision>1</cp:revision>
  <dcterms:created xsi:type="dcterms:W3CDTF">2025-09-20T13:01:25Z</dcterms:created>
  <dcterms:modified xsi:type="dcterms:W3CDTF">2025-09-21T16:51:01Z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