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6A9A6E-BE17-40AF-BAD1-EDF3616EBFC2}" type="datetimeFigureOut">
              <a:rPr lang="en-IN" smtClean="0"/>
              <a:t>15-08-2025</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4D2684-9061-4434-8B4F-58CE30FD942D}" type="slidenum">
              <a:rPr lang="en-IN" smtClean="0"/>
              <a:t>‹#›</a:t>
            </a:fld>
            <a:endParaRPr lang="en-IN"/>
          </a:p>
        </p:txBody>
      </p:sp>
    </p:spTree>
    <p:extLst>
      <p:ext uri="{BB962C8B-B14F-4D97-AF65-F5344CB8AC3E}">
        <p14:creationId xmlns:p14="http://schemas.microsoft.com/office/powerpoint/2010/main" val="2851590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E4D2684-9061-4434-8B4F-58CE30FD942D}" type="slidenum">
              <a:rPr lang="en-IN" smtClean="0"/>
              <a:t>1</a:t>
            </a:fld>
            <a:endParaRPr lang="en-IN"/>
          </a:p>
        </p:txBody>
      </p:sp>
    </p:spTree>
    <p:extLst>
      <p:ext uri="{BB962C8B-B14F-4D97-AF65-F5344CB8AC3E}">
        <p14:creationId xmlns:p14="http://schemas.microsoft.com/office/powerpoint/2010/main" val="2809364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0C88FFA4-E6D1-41AB-ADA6-9F4225B7EE2E}" type="datetimeFigureOut">
              <a:rPr lang="en-IN" smtClean="0"/>
              <a:t>15-08-2025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FF1C9E-7E20-4D1D-9DFE-9AC08A2342A2}" type="slidenum">
              <a:rPr lang="en-IN" smtClean="0"/>
              <a:t>‹#›</a:t>
            </a:fld>
            <a:endParaRPr lang="en-IN"/>
          </a:p>
        </p:txBody>
      </p:sp>
    </p:spTree>
    <p:extLst>
      <p:ext uri="{BB962C8B-B14F-4D97-AF65-F5344CB8AC3E}">
        <p14:creationId xmlns:p14="http://schemas.microsoft.com/office/powerpoint/2010/main" val="346297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C88FFA4-E6D1-41AB-ADA6-9F4225B7EE2E}" type="datetimeFigureOut">
              <a:rPr lang="en-IN" smtClean="0"/>
              <a:t>15-08-2025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FF1C9E-7E20-4D1D-9DFE-9AC08A2342A2}" type="slidenum">
              <a:rPr lang="en-IN" smtClean="0"/>
              <a:t>‹#›</a:t>
            </a:fld>
            <a:endParaRPr lang="en-IN"/>
          </a:p>
        </p:txBody>
      </p:sp>
    </p:spTree>
    <p:extLst>
      <p:ext uri="{BB962C8B-B14F-4D97-AF65-F5344CB8AC3E}">
        <p14:creationId xmlns:p14="http://schemas.microsoft.com/office/powerpoint/2010/main" val="3157017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C88FFA4-E6D1-41AB-ADA6-9F4225B7EE2E}" type="datetimeFigureOut">
              <a:rPr lang="en-IN" smtClean="0"/>
              <a:t>15-08-2025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FF1C9E-7E20-4D1D-9DFE-9AC08A2342A2}" type="slidenum">
              <a:rPr lang="en-IN" smtClean="0"/>
              <a:t>‹#›</a:t>
            </a:fld>
            <a:endParaRPr lang="en-IN"/>
          </a:p>
        </p:txBody>
      </p:sp>
    </p:spTree>
    <p:extLst>
      <p:ext uri="{BB962C8B-B14F-4D97-AF65-F5344CB8AC3E}">
        <p14:creationId xmlns:p14="http://schemas.microsoft.com/office/powerpoint/2010/main" val="2753851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0C88FFA4-E6D1-41AB-ADA6-9F4225B7EE2E}" type="datetimeFigureOut">
              <a:rPr lang="en-IN" smtClean="0"/>
              <a:t>15-08-2025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FF1C9E-7E20-4D1D-9DFE-9AC08A2342A2}" type="slidenum">
              <a:rPr lang="en-IN" smtClean="0"/>
              <a:t>‹#›</a:t>
            </a:fld>
            <a:endParaRPr lang="en-IN"/>
          </a:p>
        </p:txBody>
      </p:sp>
    </p:spTree>
    <p:extLst>
      <p:ext uri="{BB962C8B-B14F-4D97-AF65-F5344CB8AC3E}">
        <p14:creationId xmlns:p14="http://schemas.microsoft.com/office/powerpoint/2010/main" val="468976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88FFA4-E6D1-41AB-ADA6-9F4225B7EE2E}" type="datetimeFigureOut">
              <a:rPr lang="en-IN" smtClean="0"/>
              <a:t>15-08-2025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CFF1C9E-7E20-4D1D-9DFE-9AC08A2342A2}" type="slidenum">
              <a:rPr lang="en-IN" smtClean="0"/>
              <a:t>‹#›</a:t>
            </a:fld>
            <a:endParaRPr lang="en-IN"/>
          </a:p>
        </p:txBody>
      </p:sp>
    </p:spTree>
    <p:extLst>
      <p:ext uri="{BB962C8B-B14F-4D97-AF65-F5344CB8AC3E}">
        <p14:creationId xmlns:p14="http://schemas.microsoft.com/office/powerpoint/2010/main" val="2243585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0C88FFA4-E6D1-41AB-ADA6-9F4225B7EE2E}" type="datetimeFigureOut">
              <a:rPr lang="en-IN" smtClean="0"/>
              <a:t>15-08-2025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FF1C9E-7E20-4D1D-9DFE-9AC08A2342A2}" type="slidenum">
              <a:rPr lang="en-IN" smtClean="0"/>
              <a:t>‹#›</a:t>
            </a:fld>
            <a:endParaRPr lang="en-IN"/>
          </a:p>
        </p:txBody>
      </p:sp>
    </p:spTree>
    <p:extLst>
      <p:ext uri="{BB962C8B-B14F-4D97-AF65-F5344CB8AC3E}">
        <p14:creationId xmlns:p14="http://schemas.microsoft.com/office/powerpoint/2010/main" val="2266482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0C88FFA4-E6D1-41AB-ADA6-9F4225B7EE2E}" type="datetimeFigureOut">
              <a:rPr lang="en-IN" smtClean="0"/>
              <a:t>15-08-2025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CFF1C9E-7E20-4D1D-9DFE-9AC08A2342A2}" type="slidenum">
              <a:rPr lang="en-IN" smtClean="0"/>
              <a:t>‹#›</a:t>
            </a:fld>
            <a:endParaRPr lang="en-IN"/>
          </a:p>
        </p:txBody>
      </p:sp>
    </p:spTree>
    <p:extLst>
      <p:ext uri="{BB962C8B-B14F-4D97-AF65-F5344CB8AC3E}">
        <p14:creationId xmlns:p14="http://schemas.microsoft.com/office/powerpoint/2010/main" val="417469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0C88FFA4-E6D1-41AB-ADA6-9F4225B7EE2E}" type="datetimeFigureOut">
              <a:rPr lang="en-IN" smtClean="0"/>
              <a:t>15-08-2025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CFF1C9E-7E20-4D1D-9DFE-9AC08A2342A2}" type="slidenum">
              <a:rPr lang="en-IN" smtClean="0"/>
              <a:t>‹#›</a:t>
            </a:fld>
            <a:endParaRPr lang="en-IN"/>
          </a:p>
        </p:txBody>
      </p:sp>
    </p:spTree>
    <p:extLst>
      <p:ext uri="{BB962C8B-B14F-4D97-AF65-F5344CB8AC3E}">
        <p14:creationId xmlns:p14="http://schemas.microsoft.com/office/powerpoint/2010/main" val="2363298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88FFA4-E6D1-41AB-ADA6-9F4225B7EE2E}" type="datetimeFigureOut">
              <a:rPr lang="en-IN" smtClean="0"/>
              <a:t>15-08-2025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CFF1C9E-7E20-4D1D-9DFE-9AC08A2342A2}" type="slidenum">
              <a:rPr lang="en-IN" smtClean="0"/>
              <a:t>‹#›</a:t>
            </a:fld>
            <a:endParaRPr lang="en-IN"/>
          </a:p>
        </p:txBody>
      </p:sp>
    </p:spTree>
    <p:extLst>
      <p:ext uri="{BB962C8B-B14F-4D97-AF65-F5344CB8AC3E}">
        <p14:creationId xmlns:p14="http://schemas.microsoft.com/office/powerpoint/2010/main" val="3688365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88FFA4-E6D1-41AB-ADA6-9F4225B7EE2E}" type="datetimeFigureOut">
              <a:rPr lang="en-IN" smtClean="0"/>
              <a:t>15-08-2025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FF1C9E-7E20-4D1D-9DFE-9AC08A2342A2}" type="slidenum">
              <a:rPr lang="en-IN" smtClean="0"/>
              <a:t>‹#›</a:t>
            </a:fld>
            <a:endParaRPr lang="en-IN"/>
          </a:p>
        </p:txBody>
      </p:sp>
    </p:spTree>
    <p:extLst>
      <p:ext uri="{BB962C8B-B14F-4D97-AF65-F5344CB8AC3E}">
        <p14:creationId xmlns:p14="http://schemas.microsoft.com/office/powerpoint/2010/main" val="453216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88FFA4-E6D1-41AB-ADA6-9F4225B7EE2E}" type="datetimeFigureOut">
              <a:rPr lang="en-IN" smtClean="0"/>
              <a:t>15-08-2025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CFF1C9E-7E20-4D1D-9DFE-9AC08A2342A2}" type="slidenum">
              <a:rPr lang="en-IN" smtClean="0"/>
              <a:t>‹#›</a:t>
            </a:fld>
            <a:endParaRPr lang="en-IN"/>
          </a:p>
        </p:txBody>
      </p:sp>
    </p:spTree>
    <p:extLst>
      <p:ext uri="{BB962C8B-B14F-4D97-AF65-F5344CB8AC3E}">
        <p14:creationId xmlns:p14="http://schemas.microsoft.com/office/powerpoint/2010/main" val="1634276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88FFA4-E6D1-41AB-ADA6-9F4225B7EE2E}" type="datetimeFigureOut">
              <a:rPr lang="en-IN" smtClean="0"/>
              <a:t>15-08-2025</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FF1C9E-7E20-4D1D-9DFE-9AC08A2342A2}" type="slidenum">
              <a:rPr lang="en-IN" smtClean="0"/>
              <a:t>‹#›</a:t>
            </a:fld>
            <a:endParaRPr lang="en-IN"/>
          </a:p>
        </p:txBody>
      </p:sp>
    </p:spTree>
    <p:extLst>
      <p:ext uri="{BB962C8B-B14F-4D97-AF65-F5344CB8AC3E}">
        <p14:creationId xmlns:p14="http://schemas.microsoft.com/office/powerpoint/2010/main" val="2057450684"/>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TRUENORTH IMMIGRATION</a:t>
            </a:r>
            <a:endParaRPr lang="en-IN" b="1" dirty="0"/>
          </a:p>
        </p:txBody>
      </p:sp>
      <p:sp>
        <p:nvSpPr>
          <p:cNvPr id="3" name="Subtitle 2"/>
          <p:cNvSpPr>
            <a:spLocks noGrp="1"/>
          </p:cNvSpPr>
          <p:nvPr>
            <p:ph type="subTitle" idx="1"/>
          </p:nvPr>
        </p:nvSpPr>
        <p:spPr/>
        <p:txBody>
          <a:bodyPr>
            <a:normAutofit/>
          </a:bodyPr>
          <a:lstStyle/>
          <a:p>
            <a:r>
              <a:rPr lang="en-US" sz="2400" b="1" dirty="0" smtClean="0">
                <a:solidFill>
                  <a:schemeClr val="tx1"/>
                </a:solidFill>
              </a:rPr>
              <a:t>                                             by J. </a:t>
            </a:r>
            <a:r>
              <a:rPr lang="en-US" sz="2400" b="1" dirty="0" err="1" smtClean="0">
                <a:solidFill>
                  <a:schemeClr val="tx1"/>
                </a:solidFill>
              </a:rPr>
              <a:t>Nisha</a:t>
            </a:r>
            <a:endParaRPr lang="en-IN" sz="2400" b="1" dirty="0">
              <a:solidFill>
                <a:schemeClr val="tx1"/>
              </a:solidFill>
            </a:endParaRPr>
          </a:p>
        </p:txBody>
      </p:sp>
    </p:spTree>
    <p:extLst>
      <p:ext uri="{BB962C8B-B14F-4D97-AF65-F5344CB8AC3E}">
        <p14:creationId xmlns:p14="http://schemas.microsoft.com/office/powerpoint/2010/main" val="4141851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Risks &amp; </a:t>
            </a:r>
            <a:r>
              <a:rPr lang="en-IN" b="1" dirty="0" smtClean="0"/>
              <a:t>Dependencies	</a:t>
            </a:r>
            <a:endParaRPr lang="en-IN" b="1" dirty="0"/>
          </a:p>
        </p:txBody>
      </p:sp>
      <p:sp>
        <p:nvSpPr>
          <p:cNvPr id="3" name="Content Placeholder 2"/>
          <p:cNvSpPr>
            <a:spLocks noGrp="1"/>
          </p:cNvSpPr>
          <p:nvPr>
            <p:ph idx="1"/>
          </p:nvPr>
        </p:nvSpPr>
        <p:spPr>
          <a:xfrm>
            <a:off x="457200" y="1340768"/>
            <a:ext cx="8229600" cy="4785395"/>
          </a:xfrm>
        </p:spPr>
        <p:txBody>
          <a:bodyPr>
            <a:noAutofit/>
          </a:bodyPr>
          <a:lstStyle/>
          <a:p>
            <a:pPr marL="0" indent="0">
              <a:buNone/>
            </a:pPr>
            <a:r>
              <a:rPr lang="en-IN" sz="1400" b="1" dirty="0"/>
              <a:t> </a:t>
            </a:r>
            <a:endParaRPr lang="en-IN" sz="1400" dirty="0"/>
          </a:p>
          <a:p>
            <a:pPr marL="0" indent="0">
              <a:buNone/>
            </a:pPr>
            <a:r>
              <a:rPr lang="en-IN" sz="1400" b="1" dirty="0" smtClean="0"/>
              <a:t>User </a:t>
            </a:r>
            <a:r>
              <a:rPr lang="en-IN" sz="1400" b="1" dirty="0"/>
              <a:t>Resistance Due to Status Quo </a:t>
            </a:r>
            <a:r>
              <a:rPr lang="en-IN" sz="1400" b="1" dirty="0" smtClean="0"/>
              <a:t>Bias</a:t>
            </a:r>
            <a:endParaRPr lang="en-IN" sz="1400" dirty="0"/>
          </a:p>
          <a:p>
            <a:pPr lvl="0"/>
            <a:r>
              <a:rPr lang="en-IN" sz="1400" b="1" dirty="0"/>
              <a:t>Risk:</a:t>
            </a:r>
            <a:r>
              <a:rPr lang="en-IN" sz="1400" dirty="0"/>
              <a:t> Long-time users are accustomed to the current system, which may be intuitive for them. Merely introducing a new solution—even if technically superior—can trigger resistance because people prefer familiar systems.</a:t>
            </a:r>
          </a:p>
          <a:p>
            <a:pPr lvl="0"/>
            <a:r>
              <a:rPr lang="en-IN" sz="1400" b="1" dirty="0"/>
              <a:t>Why it matters:</a:t>
            </a:r>
            <a:r>
              <a:rPr lang="en-IN" sz="1400" dirty="0"/>
              <a:t> Status quo bias is a well-established psychological phenomenon in IS adoption and can significantly slow or derail implementation. </a:t>
            </a:r>
            <a:endParaRPr lang="en-IN" sz="1400" dirty="0" smtClean="0"/>
          </a:p>
          <a:p>
            <a:pPr marL="0" lvl="0" indent="0">
              <a:buNone/>
            </a:pPr>
            <a:endParaRPr lang="en-IN" sz="1400" dirty="0"/>
          </a:p>
          <a:p>
            <a:pPr marL="0" indent="0">
              <a:buNone/>
            </a:pPr>
            <a:r>
              <a:rPr lang="en-IN" sz="1400" b="1" dirty="0" smtClean="0"/>
              <a:t>High </a:t>
            </a:r>
            <a:r>
              <a:rPr lang="en-IN" sz="1400" b="1" dirty="0"/>
              <a:t>Perceived Irrationality in Justifying </a:t>
            </a:r>
            <a:r>
              <a:rPr lang="en-IN" sz="1400" b="1" dirty="0" smtClean="0"/>
              <a:t>Costs</a:t>
            </a:r>
            <a:endParaRPr lang="en-IN" sz="1400" dirty="0"/>
          </a:p>
          <a:p>
            <a:pPr lvl="0"/>
            <a:r>
              <a:rPr lang="en-IN" sz="1400" b="1" dirty="0"/>
              <a:t>Risk:</a:t>
            </a:r>
            <a:r>
              <a:rPr lang="en-IN" sz="1400" dirty="0"/>
              <a:t> Management may struggle to see clear, quantifiable returns from improvements such as better information quality, user-friendliness, and faster access—even though these are real benefits.</a:t>
            </a:r>
          </a:p>
          <a:p>
            <a:pPr lvl="0"/>
            <a:r>
              <a:rPr lang="en-IN" sz="1400" b="1" dirty="0"/>
              <a:t>Why it matters:</a:t>
            </a:r>
            <a:r>
              <a:rPr lang="en-IN" sz="1400" dirty="0"/>
              <a:t> Intangible benefits—like enhanced speed or user satisfaction—are difficult to translate into standard ROI metrics, making investment decisions challenging. </a:t>
            </a:r>
            <a:endParaRPr lang="en-IN" sz="1400" dirty="0" smtClean="0"/>
          </a:p>
          <a:p>
            <a:pPr marL="0" lvl="0" indent="0">
              <a:buNone/>
            </a:pPr>
            <a:endParaRPr lang="en-IN" sz="1400" dirty="0"/>
          </a:p>
          <a:p>
            <a:pPr marL="0" indent="0">
              <a:buNone/>
            </a:pPr>
            <a:r>
              <a:rPr lang="en-IN" sz="1400" b="1" dirty="0" smtClean="0"/>
              <a:t>Legacy </a:t>
            </a:r>
            <a:r>
              <a:rPr lang="en-IN" sz="1400" b="1" dirty="0"/>
              <a:t>System Reluctance and </a:t>
            </a:r>
            <a:r>
              <a:rPr lang="en-IN" sz="1400" b="1" dirty="0" smtClean="0"/>
              <a:t>Complexity</a:t>
            </a:r>
            <a:endParaRPr lang="en-IN" sz="1400" dirty="0"/>
          </a:p>
          <a:p>
            <a:pPr lvl="0"/>
            <a:r>
              <a:rPr lang="en-IN" sz="1400" b="1" dirty="0"/>
              <a:t>Risk:</a:t>
            </a:r>
            <a:r>
              <a:rPr lang="en-IN" sz="1400" dirty="0"/>
              <a:t> The existing system may still perform critical functions, and users may believe it "works well enough," undermining the case for change.</a:t>
            </a:r>
          </a:p>
          <a:p>
            <a:pPr lvl="0"/>
            <a:r>
              <a:rPr lang="en-IN" sz="1400" b="1" dirty="0"/>
              <a:t>Why it matters:</a:t>
            </a:r>
            <a:r>
              <a:rPr lang="en-IN" sz="1400" dirty="0"/>
              <a:t> Legacy systems often persist due to familiarity, lack of documentation, integration complexities, and real or perceived risks of migration. </a:t>
            </a:r>
          </a:p>
        </p:txBody>
      </p:sp>
    </p:spTree>
    <p:extLst>
      <p:ext uri="{BB962C8B-B14F-4D97-AF65-F5344CB8AC3E}">
        <p14:creationId xmlns:p14="http://schemas.microsoft.com/office/powerpoint/2010/main" val="3461030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5"/>
          </a:xfrm>
        </p:spPr>
        <p:txBody>
          <a:bodyPr>
            <a:normAutofit/>
          </a:bodyPr>
          <a:lstStyle/>
          <a:p>
            <a:pPr lvl="0"/>
            <a:endParaRPr lang="en-IN" sz="1400" dirty="0" smtClean="0"/>
          </a:p>
          <a:p>
            <a:pPr marL="0" indent="0">
              <a:buNone/>
            </a:pPr>
            <a:r>
              <a:rPr lang="en-IN" sz="1400" b="1" dirty="0" smtClean="0"/>
              <a:t>Implementation Strategy—Big Bang vs. Phased vs. Parallel</a:t>
            </a:r>
            <a:endParaRPr lang="en-IN" sz="1400" dirty="0" smtClean="0"/>
          </a:p>
          <a:p>
            <a:pPr lvl="0"/>
            <a:r>
              <a:rPr lang="en-IN" sz="1400" b="1" dirty="0" smtClean="0"/>
              <a:t>Risk:</a:t>
            </a:r>
            <a:r>
              <a:rPr lang="en-IN" sz="1400" dirty="0" smtClean="0"/>
              <a:t> Choosing the wrong transition approach (e.g., full switch-over, phased rollout, or running both systems concurrently) can lead to data mismatches, user confusion, and uneven adoption.</a:t>
            </a:r>
          </a:p>
          <a:p>
            <a:pPr lvl="0"/>
            <a:r>
              <a:rPr lang="en-IN" sz="1400" b="1" dirty="0" smtClean="0"/>
              <a:t>Recommendations:</a:t>
            </a:r>
            <a:endParaRPr lang="en-IN" sz="1400" dirty="0" smtClean="0"/>
          </a:p>
          <a:p>
            <a:pPr lvl="1"/>
            <a:r>
              <a:rPr lang="en-IN" sz="1400" b="1" dirty="0" smtClean="0"/>
              <a:t>Parallel adoption</a:t>
            </a:r>
            <a:r>
              <a:rPr lang="en-IN" sz="1400" dirty="0" smtClean="0"/>
              <a:t> allows overlap and comparison but introduces complexity in data syncing and user workflows. </a:t>
            </a:r>
          </a:p>
          <a:p>
            <a:pPr lvl="1"/>
            <a:r>
              <a:rPr lang="en-IN" sz="1400" b="1" dirty="0" smtClean="0"/>
              <a:t>Phased adoption</a:t>
            </a:r>
            <a:r>
              <a:rPr lang="en-IN" sz="1400" dirty="0" smtClean="0"/>
              <a:t> eases adjustment but can be confusing with dual-system usage and repeated training needs. </a:t>
            </a:r>
          </a:p>
          <a:p>
            <a:pPr lvl="1"/>
            <a:r>
              <a:rPr lang="en-IN" sz="1400" b="1" dirty="0" smtClean="0"/>
              <a:t>Big bang adoption</a:t>
            </a:r>
            <a:r>
              <a:rPr lang="en-IN" sz="1400" dirty="0" smtClean="0"/>
              <a:t> simplifies rollout in technical terms but is risky due to lower tolerance for user errors and inadequate training lead time. </a:t>
            </a:r>
          </a:p>
          <a:p>
            <a:pPr marL="457200" lvl="1" indent="0">
              <a:buNone/>
            </a:pPr>
            <a:endParaRPr lang="en-IN" sz="1400" dirty="0" smtClean="0"/>
          </a:p>
          <a:p>
            <a:pPr marL="0" indent="0">
              <a:buNone/>
            </a:pPr>
            <a:r>
              <a:rPr lang="en-IN" sz="1400" b="1" dirty="0" smtClean="0"/>
              <a:t>Challenges in Measuring and Demonstrating ROI</a:t>
            </a:r>
            <a:endParaRPr lang="en-IN" sz="1400" dirty="0" smtClean="0"/>
          </a:p>
          <a:p>
            <a:pPr lvl="0"/>
            <a:r>
              <a:rPr lang="en-IN" sz="1400" b="1" dirty="0" smtClean="0"/>
              <a:t>Dependency:</a:t>
            </a:r>
            <a:r>
              <a:rPr lang="en-IN" sz="1400" dirty="0" smtClean="0"/>
              <a:t> Successful implementation depends on establishing clear, measurable metrics—both tangible (e.g., time saved) and intangible (e.g., user satisfaction, reduced errors)</a:t>
            </a:r>
          </a:p>
          <a:p>
            <a:r>
              <a:rPr lang="en-IN" sz="1400" b="1" dirty="0" smtClean="0"/>
              <a:t>Why it matters:</a:t>
            </a:r>
            <a:r>
              <a:rPr lang="en-IN" sz="1400" dirty="0" smtClean="0"/>
              <a:t> Without a solid measurement framework, it's hard to build executive buy-in or demonstrate the value derived from the new system. This challenge is common across case management systems, reform initiatives, or HR software investments. </a:t>
            </a:r>
          </a:p>
          <a:p>
            <a:endParaRPr lang="en-IN" sz="1400" dirty="0"/>
          </a:p>
        </p:txBody>
      </p:sp>
    </p:spTree>
    <p:extLst>
      <p:ext uri="{BB962C8B-B14F-4D97-AF65-F5344CB8AC3E}">
        <p14:creationId xmlns:p14="http://schemas.microsoft.com/office/powerpoint/2010/main" val="850156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7864" y="2636912"/>
            <a:ext cx="2160240" cy="504055"/>
          </a:xfrm>
        </p:spPr>
        <p:txBody>
          <a:bodyPr>
            <a:normAutofit fontScale="92500" lnSpcReduction="10000"/>
          </a:bodyPr>
          <a:lstStyle/>
          <a:p>
            <a:pPr marL="0" indent="0">
              <a:buNone/>
            </a:pPr>
            <a:r>
              <a:rPr lang="en-US" b="1" dirty="0" smtClean="0"/>
              <a:t>THANK YOU</a:t>
            </a:r>
            <a:endParaRPr lang="en-IN" b="1" dirty="0"/>
          </a:p>
        </p:txBody>
      </p:sp>
    </p:spTree>
    <p:extLst>
      <p:ext uri="{BB962C8B-B14F-4D97-AF65-F5344CB8AC3E}">
        <p14:creationId xmlns:p14="http://schemas.microsoft.com/office/powerpoint/2010/main" val="39140050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76672"/>
            <a:ext cx="8229600" cy="922114"/>
          </a:xfrm>
        </p:spPr>
        <p:txBody>
          <a:bodyPr>
            <a:normAutofit fontScale="90000"/>
          </a:bodyPr>
          <a:lstStyle/>
          <a:p>
            <a:r>
              <a:rPr lang="en-IN" b="1" dirty="0" smtClean="0"/>
              <a:t>Situation / Problem / Opportunity</a:t>
            </a:r>
            <a:r>
              <a:rPr lang="en-IN" dirty="0" smtClean="0"/>
              <a:t/>
            </a:r>
            <a:br>
              <a:rPr lang="en-IN" dirty="0" smtClean="0"/>
            </a:br>
            <a:endParaRPr lang="en-IN" dirty="0"/>
          </a:p>
        </p:txBody>
      </p:sp>
      <p:sp>
        <p:nvSpPr>
          <p:cNvPr id="3" name="Content Placeholder 2"/>
          <p:cNvSpPr>
            <a:spLocks noGrp="1"/>
          </p:cNvSpPr>
          <p:nvPr>
            <p:ph idx="1"/>
          </p:nvPr>
        </p:nvSpPr>
        <p:spPr>
          <a:xfrm>
            <a:off x="457200" y="1196752"/>
            <a:ext cx="8229600" cy="4929411"/>
          </a:xfrm>
        </p:spPr>
        <p:txBody>
          <a:bodyPr>
            <a:normAutofit/>
          </a:bodyPr>
          <a:lstStyle/>
          <a:p>
            <a:pPr marL="0" indent="0">
              <a:buNone/>
            </a:pPr>
            <a:r>
              <a:rPr lang="en-IN" sz="1400" b="1" dirty="0" smtClean="0"/>
              <a:t>Situation</a:t>
            </a:r>
            <a:endParaRPr lang="en-IN" sz="1400" dirty="0"/>
          </a:p>
          <a:p>
            <a:pPr marL="0" indent="0">
              <a:buNone/>
            </a:pPr>
            <a:r>
              <a:rPr lang="en-IN" sz="1400" dirty="0"/>
              <a:t>Clients with aspirations to immigrate—particularly to countries like Canada—often find themselves navigating a maze of complex and ever-changing rules. They may be:</a:t>
            </a:r>
          </a:p>
          <a:p>
            <a:pPr lvl="0"/>
            <a:r>
              <a:rPr lang="en-IN" sz="1400" b="1" dirty="0"/>
              <a:t>Uncertain about where to begin</a:t>
            </a:r>
            <a:r>
              <a:rPr lang="en-IN" sz="1400" dirty="0"/>
              <a:t>, overwhelmed by conflicting information and bureaucratic jargon.</a:t>
            </a:r>
          </a:p>
          <a:p>
            <a:pPr lvl="0"/>
            <a:r>
              <a:rPr lang="en-IN" sz="1400" b="1" dirty="0"/>
              <a:t>Reluctant to trust immigration consultants</a:t>
            </a:r>
            <a:r>
              <a:rPr lang="en-IN" sz="1400" dirty="0"/>
              <a:t>, wary of scams or misleading promises. </a:t>
            </a:r>
          </a:p>
          <a:p>
            <a:pPr marL="0" indent="0">
              <a:buNone/>
            </a:pPr>
            <a:r>
              <a:rPr lang="en-IN" sz="1400" b="1" dirty="0"/>
              <a:t>Problem</a:t>
            </a:r>
            <a:endParaRPr lang="en-IN" sz="1400" dirty="0"/>
          </a:p>
          <a:p>
            <a:pPr lvl="0"/>
            <a:r>
              <a:rPr lang="en-IN" sz="1400" b="1" dirty="0"/>
              <a:t>Information Overwhelm</a:t>
            </a:r>
            <a:r>
              <a:rPr lang="en-IN" sz="1400" dirty="0"/>
              <a:t>: Many prospective immigrants “know where they want to go, but don’t know how to get there,” and feel burdened by a "sea of immigration information and application processes." </a:t>
            </a:r>
          </a:p>
          <a:p>
            <a:pPr lvl="0"/>
            <a:r>
              <a:rPr lang="en-IN" sz="1400" b="1" dirty="0"/>
              <a:t>Trust Deficit</a:t>
            </a:r>
            <a:r>
              <a:rPr lang="en-IN" sz="1400" dirty="0"/>
              <a:t>: There’s a pronounced </a:t>
            </a:r>
            <a:r>
              <a:rPr lang="en-IN" sz="1400" i="1" dirty="0"/>
              <a:t>trust gap</a:t>
            </a:r>
            <a:r>
              <a:rPr lang="en-IN" sz="1400" dirty="0"/>
              <a:t>—potential clients often hesitate to engage consultants for fear of being scammed or misled. </a:t>
            </a:r>
          </a:p>
          <a:p>
            <a:pPr lvl="0"/>
            <a:r>
              <a:rPr lang="en-IN" sz="1400" b="1" dirty="0"/>
              <a:t>Complex Bureaucracy</a:t>
            </a:r>
            <a:r>
              <a:rPr lang="en-IN" sz="1400" dirty="0"/>
              <a:t>: Immigration pathways—such as Express Entry, work permits, or visitor visas—are multifaceted and confusing for laypeople to navigate. </a:t>
            </a:r>
          </a:p>
          <a:p>
            <a:pPr marL="0" indent="0">
              <a:buNone/>
            </a:pPr>
            <a:r>
              <a:rPr lang="en-IN" sz="1400" b="1" dirty="0"/>
              <a:t>Opportunity</a:t>
            </a:r>
            <a:endParaRPr lang="en-IN" sz="1400" dirty="0"/>
          </a:p>
          <a:p>
            <a:pPr lvl="0"/>
            <a:r>
              <a:rPr lang="en-IN" sz="1400" b="1" dirty="0"/>
              <a:t>Clear, Honest Guidance</a:t>
            </a:r>
            <a:r>
              <a:rPr lang="en-IN" sz="1400" dirty="0"/>
              <a:t>: True North can distinguish itself by being </a:t>
            </a:r>
            <a:r>
              <a:rPr lang="en-IN" sz="1400" i="1" dirty="0"/>
              <a:t>candid</a:t>
            </a:r>
            <a:r>
              <a:rPr lang="en-IN" sz="1400" dirty="0"/>
              <a:t>, </a:t>
            </a:r>
            <a:r>
              <a:rPr lang="en-IN" sz="1400" i="1" dirty="0"/>
              <a:t>clear</a:t>
            </a:r>
            <a:r>
              <a:rPr lang="en-IN" sz="1400" dirty="0"/>
              <a:t>, and </a:t>
            </a:r>
            <a:r>
              <a:rPr lang="en-IN" sz="1400" i="1" dirty="0"/>
              <a:t>confident</a:t>
            </a:r>
            <a:r>
              <a:rPr lang="en-IN" sz="1400" dirty="0"/>
              <a:t>—setting realistic expectations and guiding clients transparently through every step. </a:t>
            </a:r>
          </a:p>
          <a:p>
            <a:pPr lvl="0"/>
            <a:r>
              <a:rPr lang="en-IN" sz="1400" b="1" dirty="0"/>
              <a:t>Tailored Support</a:t>
            </a:r>
            <a:r>
              <a:rPr lang="en-IN" sz="1400" dirty="0"/>
              <a:t>: By offering personalized immigration solutions—from LMIA and work permits to family sponsorship and PR pathways—True North can address unique client needs effectively. </a:t>
            </a:r>
          </a:p>
          <a:p>
            <a:pPr lvl="0"/>
            <a:r>
              <a:rPr lang="en-IN" sz="1400" b="1" dirty="0"/>
              <a:t>Differentiation Through Integrity</a:t>
            </a:r>
            <a:r>
              <a:rPr lang="en-IN" sz="1400" dirty="0"/>
              <a:t>: A commitment to sincerity and detailed accuracy builds trust and avoids “pipe dreams,” fostering long-term client relationships. </a:t>
            </a:r>
          </a:p>
          <a:p>
            <a:endParaRPr lang="en-IN" sz="1400" dirty="0"/>
          </a:p>
          <a:p>
            <a:endParaRPr lang="en-IN" sz="1400" dirty="0"/>
          </a:p>
        </p:txBody>
      </p:sp>
    </p:spTree>
    <p:extLst>
      <p:ext uri="{BB962C8B-B14F-4D97-AF65-F5344CB8AC3E}">
        <p14:creationId xmlns:p14="http://schemas.microsoft.com/office/powerpoint/2010/main" val="639691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6130"/>
          </a:xfrm>
        </p:spPr>
        <p:txBody>
          <a:bodyPr>
            <a:normAutofit fontScale="90000"/>
          </a:bodyPr>
          <a:lstStyle/>
          <a:p>
            <a:r>
              <a:rPr lang="en-IN" b="1" dirty="0" smtClean="0"/>
              <a:t>Purpose Statement (Goals)</a:t>
            </a:r>
            <a:br>
              <a:rPr lang="en-IN" b="1" dirty="0" smtClean="0"/>
            </a:br>
            <a:endParaRPr lang="en-IN" dirty="0"/>
          </a:p>
        </p:txBody>
      </p:sp>
      <p:sp>
        <p:nvSpPr>
          <p:cNvPr id="3" name="Content Placeholder 2"/>
          <p:cNvSpPr>
            <a:spLocks noGrp="1"/>
          </p:cNvSpPr>
          <p:nvPr>
            <p:ph idx="1"/>
          </p:nvPr>
        </p:nvSpPr>
        <p:spPr>
          <a:xfrm>
            <a:off x="323528" y="1124744"/>
            <a:ext cx="8363272" cy="5256584"/>
          </a:xfrm>
        </p:spPr>
        <p:txBody>
          <a:bodyPr>
            <a:noAutofit/>
          </a:bodyPr>
          <a:lstStyle/>
          <a:p>
            <a:pPr marL="0" indent="0">
              <a:buNone/>
            </a:pPr>
            <a:r>
              <a:rPr lang="en-IN" sz="1400" dirty="0" smtClean="0"/>
              <a:t>The </a:t>
            </a:r>
            <a:r>
              <a:rPr lang="en-IN" sz="1400" dirty="0"/>
              <a:t>purpose of this project is to </a:t>
            </a:r>
            <a:r>
              <a:rPr lang="en-IN" sz="1400" dirty="0" smtClean="0"/>
              <a:t>analyse, </a:t>
            </a:r>
            <a:r>
              <a:rPr lang="en-IN" sz="1400" dirty="0"/>
              <a:t>select, and implement a Candidate Tracking System for managing Permanent Resident (PR) applications at True North Immigration, with the goals of improving operational efficiency, enhancing client communication and trust, ensuring regulatory compliance, centralizing documentation, and empowering data-driven oversight</a:t>
            </a:r>
            <a:r>
              <a:rPr lang="en-IN" sz="1400" dirty="0" smtClean="0"/>
              <a:t>.</a:t>
            </a:r>
          </a:p>
          <a:p>
            <a:pPr marL="0" indent="0">
              <a:buNone/>
            </a:pPr>
            <a:endParaRPr lang="en-IN" sz="1400" dirty="0"/>
          </a:p>
          <a:p>
            <a:pPr marL="0" indent="0">
              <a:buNone/>
            </a:pPr>
            <a:r>
              <a:rPr lang="en-IN" sz="1400" b="1" i="1" dirty="0"/>
              <a:t> </a:t>
            </a:r>
            <a:r>
              <a:rPr lang="en-IN" sz="1400" b="1" i="1" dirty="0" smtClean="0"/>
              <a:t>        Key </a:t>
            </a:r>
            <a:r>
              <a:rPr lang="en-IN" sz="1400" b="1" i="1" dirty="0"/>
              <a:t>Goals</a:t>
            </a:r>
            <a:r>
              <a:rPr lang="en-IN" sz="1400" b="1" i="1" dirty="0" smtClean="0"/>
              <a:t>:</a:t>
            </a:r>
            <a:endParaRPr lang="en-IN" sz="1400" b="1" i="1" dirty="0"/>
          </a:p>
          <a:p>
            <a:pPr lvl="0"/>
            <a:r>
              <a:rPr lang="en-IN" sz="1400" b="1" dirty="0"/>
              <a:t>Streamline Workflow &amp; Automate Tasks</a:t>
            </a:r>
            <a:r>
              <a:rPr lang="en-IN" sz="1400" dirty="0"/>
              <a:t/>
            </a:r>
            <a:br>
              <a:rPr lang="en-IN" sz="1400" dirty="0"/>
            </a:br>
            <a:r>
              <a:rPr lang="en-IN" sz="1400" dirty="0"/>
              <a:t>Automate repetitive tasks such as form generation, application scheduling, and deadline reminders by using predefined workflows and templates—reducing manual errors and boosting staff productivity</a:t>
            </a:r>
            <a:r>
              <a:rPr lang="en-IN" sz="1400" dirty="0" smtClean="0"/>
              <a:t>.</a:t>
            </a:r>
            <a:endParaRPr lang="en-IN" sz="1400" dirty="0"/>
          </a:p>
          <a:p>
            <a:pPr lvl="0"/>
            <a:r>
              <a:rPr lang="en-IN" sz="1400" b="1" dirty="0"/>
              <a:t>Enhance Client Communication &amp; Satisfaction</a:t>
            </a:r>
            <a:r>
              <a:rPr lang="en-IN" sz="1400" dirty="0"/>
              <a:t/>
            </a:r>
            <a:br>
              <a:rPr lang="en-IN" sz="1400" dirty="0"/>
            </a:br>
            <a:r>
              <a:rPr lang="en-IN" sz="1400" dirty="0"/>
              <a:t>Leverage secure client portals and messaging tools to provide real-time updates on application status, securely share documents, and maintain transparent communication—strengthening client trust and engagement</a:t>
            </a:r>
            <a:r>
              <a:rPr lang="en-IN" sz="1400" dirty="0" smtClean="0"/>
              <a:t>.</a:t>
            </a:r>
            <a:endParaRPr lang="en-IN" sz="1400" dirty="0"/>
          </a:p>
          <a:p>
            <a:pPr lvl="0"/>
            <a:r>
              <a:rPr lang="en-IN" sz="1400" b="1" dirty="0"/>
              <a:t>Ensure Regulatory Compliance &amp; Mitigate Risk</a:t>
            </a:r>
            <a:r>
              <a:rPr lang="en-IN" sz="1400" dirty="0"/>
              <a:t/>
            </a:r>
            <a:br>
              <a:rPr lang="en-IN" sz="1400" dirty="0"/>
            </a:br>
            <a:r>
              <a:rPr lang="en-IN" sz="1400" dirty="0"/>
              <a:t>Utilize built-in tracking for deadlines, regulatory changes, and audit logs—ensuring PR applications align with evolving immigration policies and data compliance requirements</a:t>
            </a:r>
            <a:r>
              <a:rPr lang="en-IN" sz="1400" dirty="0" smtClean="0"/>
              <a:t>.</a:t>
            </a:r>
            <a:endParaRPr lang="en-IN" sz="1400" dirty="0"/>
          </a:p>
          <a:p>
            <a:pPr lvl="0"/>
            <a:r>
              <a:rPr lang="en-IN" sz="1400" b="1" dirty="0"/>
              <a:t>Centralize Documentation &amp; Improve Data Integrity</a:t>
            </a:r>
            <a:r>
              <a:rPr lang="en-IN" sz="1400" dirty="0"/>
              <a:t/>
            </a:r>
            <a:br>
              <a:rPr lang="en-IN" sz="1400" dirty="0"/>
            </a:br>
            <a:r>
              <a:rPr lang="en-IN" sz="1400" dirty="0"/>
              <a:t>Maintain a unified, secure repository for all PR-related files—applications, identification, correspondences—and streamline document retrieval and management</a:t>
            </a:r>
            <a:r>
              <a:rPr lang="en-IN" sz="1400" dirty="0" smtClean="0"/>
              <a:t>.</a:t>
            </a:r>
            <a:endParaRPr lang="en-IN" sz="1400" dirty="0"/>
          </a:p>
          <a:p>
            <a:r>
              <a:rPr lang="en-IN" sz="1400" b="1" dirty="0"/>
              <a:t>Improve Oversight via Analytics &amp; Reporting</a:t>
            </a:r>
            <a:r>
              <a:rPr lang="en-IN" sz="1400" dirty="0"/>
              <a:t/>
            </a:r>
            <a:br>
              <a:rPr lang="en-IN" sz="1400" dirty="0"/>
            </a:br>
            <a:r>
              <a:rPr lang="en-IN" sz="1400" dirty="0"/>
              <a:t>Generate insights on application volumes, processing timelines, and bottlenecks—supporting data-informed decisions to refine workflows and manage resources effectively.</a:t>
            </a:r>
            <a:br>
              <a:rPr lang="en-IN" sz="1400" dirty="0"/>
            </a:br>
            <a:endParaRPr lang="en-IN" sz="1400" dirty="0"/>
          </a:p>
        </p:txBody>
      </p:sp>
    </p:spTree>
    <p:extLst>
      <p:ext uri="{BB962C8B-B14F-4D97-AF65-F5344CB8AC3E}">
        <p14:creationId xmlns:p14="http://schemas.microsoft.com/office/powerpoint/2010/main" val="2093924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Project Objective</a:t>
            </a:r>
          </a:p>
        </p:txBody>
      </p:sp>
      <p:sp>
        <p:nvSpPr>
          <p:cNvPr id="3" name="Content Placeholder 2"/>
          <p:cNvSpPr>
            <a:spLocks noGrp="1"/>
          </p:cNvSpPr>
          <p:nvPr>
            <p:ph idx="1"/>
          </p:nvPr>
        </p:nvSpPr>
        <p:spPr>
          <a:xfrm>
            <a:off x="457200" y="1340768"/>
            <a:ext cx="8229600" cy="4785395"/>
          </a:xfrm>
        </p:spPr>
        <p:txBody>
          <a:bodyPr>
            <a:noAutofit/>
          </a:bodyPr>
          <a:lstStyle/>
          <a:p>
            <a:pPr marL="0" indent="0">
              <a:buNone/>
            </a:pPr>
            <a:r>
              <a:rPr lang="en-IN" sz="1400" b="1" dirty="0" smtClean="0"/>
              <a:t>Objective </a:t>
            </a:r>
            <a:r>
              <a:rPr lang="en-IN" sz="1400" b="1" dirty="0"/>
              <a:t>Statement</a:t>
            </a:r>
            <a:r>
              <a:rPr lang="en-IN" sz="1400" b="1" dirty="0" smtClean="0"/>
              <a:t>:</a:t>
            </a:r>
          </a:p>
          <a:p>
            <a:pPr marL="0" indent="0">
              <a:buNone/>
            </a:pPr>
            <a:r>
              <a:rPr lang="en-IN" sz="1400" dirty="0"/>
              <a:t/>
            </a:r>
            <a:br>
              <a:rPr lang="en-IN" sz="1400" dirty="0"/>
            </a:br>
            <a:r>
              <a:rPr lang="en-IN" sz="1400" dirty="0"/>
              <a:t>To identify, evaluate, and select a Candidate Tracking System (CTS) for Permanent Resident applications that meets defined design criteria—ensuring regulatory compliance, operational efficiency, secure client interactions, and adaptability to True North Immigration’s needs.</a:t>
            </a:r>
          </a:p>
          <a:p>
            <a:pPr marL="0" indent="0">
              <a:buNone/>
            </a:pPr>
            <a:endParaRPr lang="en-IN" sz="1400" b="1" i="1" dirty="0" smtClean="0"/>
          </a:p>
          <a:p>
            <a:pPr marL="0" indent="0">
              <a:buNone/>
            </a:pPr>
            <a:r>
              <a:rPr lang="en-IN" sz="1400" b="1" i="1" dirty="0" smtClean="0"/>
              <a:t>Key </a:t>
            </a:r>
            <a:r>
              <a:rPr lang="en-IN" sz="1400" b="1" i="1" dirty="0"/>
              <a:t>Selection Criteria</a:t>
            </a:r>
            <a:r>
              <a:rPr lang="en-IN" sz="1400" b="1" i="1" dirty="0" smtClean="0"/>
              <a:t>:</a:t>
            </a:r>
            <a:endParaRPr lang="en-IN" sz="1400" b="1" i="1" dirty="0"/>
          </a:p>
          <a:p>
            <a:pPr lvl="0"/>
            <a:r>
              <a:rPr lang="en-IN" sz="1400" b="1" dirty="0"/>
              <a:t>Comprehensive Case-Tracking &amp; Workflow Automation</a:t>
            </a:r>
            <a:endParaRPr lang="en-IN" sz="1400" dirty="0"/>
          </a:p>
          <a:p>
            <a:pPr lvl="1"/>
            <a:r>
              <a:rPr lang="en-IN" sz="1400" dirty="0"/>
              <a:t>System must support end-to-end tracking of PR applications with customizable workflows, task assignments, and deadline reminders</a:t>
            </a:r>
            <a:r>
              <a:rPr lang="en-IN" sz="1400" dirty="0" smtClean="0"/>
              <a:t>.</a:t>
            </a:r>
            <a:endParaRPr lang="en-IN" sz="1400" dirty="0"/>
          </a:p>
          <a:p>
            <a:pPr lvl="0"/>
            <a:r>
              <a:rPr lang="en-IN" sz="1400" b="1" dirty="0"/>
              <a:t>Document &amp; Forms Management</a:t>
            </a:r>
            <a:endParaRPr lang="en-IN" sz="1400" dirty="0"/>
          </a:p>
          <a:p>
            <a:pPr lvl="1"/>
            <a:r>
              <a:rPr lang="en-IN" sz="1400" dirty="0"/>
              <a:t>Should include an up-to-date library of immigration forms, automated form filling, version control, and secure centralized document storage</a:t>
            </a:r>
            <a:r>
              <a:rPr lang="en-IN" sz="1400" dirty="0" smtClean="0"/>
              <a:t>.</a:t>
            </a:r>
            <a:endParaRPr lang="en-IN" sz="1400" dirty="0"/>
          </a:p>
          <a:p>
            <a:pPr lvl="0"/>
            <a:r>
              <a:rPr lang="en-IN" sz="1400" b="1" dirty="0"/>
              <a:t>Secure Client Communication Portal</a:t>
            </a:r>
            <a:endParaRPr lang="en-IN" sz="1400" dirty="0"/>
          </a:p>
          <a:p>
            <a:pPr lvl="1"/>
            <a:r>
              <a:rPr lang="en-IN" sz="1400" dirty="0"/>
              <a:t>Client-facing portal for real-time status updates, document uploads/downloads, secure messaging, and self-service transparency</a:t>
            </a:r>
            <a:r>
              <a:rPr lang="en-IN" sz="1400" dirty="0" smtClean="0"/>
              <a:t>.</a:t>
            </a:r>
            <a:endParaRPr lang="en-IN" sz="1400" dirty="0"/>
          </a:p>
          <a:p>
            <a:pPr lvl="0"/>
            <a:r>
              <a:rPr lang="en-IN" sz="1400" b="1" dirty="0"/>
              <a:t>Robust Security &amp; Compliance Management</a:t>
            </a:r>
            <a:endParaRPr lang="en-IN" sz="1400" dirty="0"/>
          </a:p>
          <a:p>
            <a:pPr lvl="1"/>
            <a:r>
              <a:rPr lang="en-IN" sz="1400" dirty="0"/>
              <a:t>Must offer high-grade encryption, role-based access control (RBAC), GDPR and relevant regulatory compliance, possible single-tenant architecture for enhanced data isolation, and security audits</a:t>
            </a:r>
            <a:r>
              <a:rPr lang="en-IN" sz="1400" dirty="0" smtClean="0"/>
              <a:t>.</a:t>
            </a:r>
            <a:endParaRPr lang="en-IN" sz="1400" dirty="0"/>
          </a:p>
          <a:p>
            <a:pPr marL="0" indent="0">
              <a:buNone/>
            </a:pPr>
            <a:endParaRPr lang="en-IN" sz="1400" dirty="0"/>
          </a:p>
        </p:txBody>
      </p:sp>
    </p:spTree>
    <p:extLst>
      <p:ext uri="{BB962C8B-B14F-4D97-AF65-F5344CB8AC3E}">
        <p14:creationId xmlns:p14="http://schemas.microsoft.com/office/powerpoint/2010/main" val="386387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08720"/>
            <a:ext cx="8229600" cy="5721499"/>
          </a:xfrm>
        </p:spPr>
        <p:txBody>
          <a:bodyPr>
            <a:normAutofit/>
          </a:bodyPr>
          <a:lstStyle/>
          <a:p>
            <a:pPr marL="457200" lvl="1" indent="0">
              <a:buNone/>
            </a:pPr>
            <a:r>
              <a:rPr lang="en-IN" sz="1400" dirty="0"/>
              <a:t> </a:t>
            </a:r>
          </a:p>
          <a:p>
            <a:pPr lvl="0"/>
            <a:r>
              <a:rPr lang="en-IN" sz="1400" b="1" dirty="0"/>
              <a:t>Integration Capabilities</a:t>
            </a:r>
            <a:endParaRPr lang="en-IN" sz="1400" dirty="0"/>
          </a:p>
          <a:p>
            <a:pPr lvl="1"/>
            <a:r>
              <a:rPr lang="en-IN" sz="1400" dirty="0"/>
              <a:t>Should integrate seamlessly with existing tools—like email/calendar, document systems, government e-filing platforms, and billing if applicable</a:t>
            </a:r>
            <a:r>
              <a:rPr lang="en-IN" sz="1400" dirty="0" smtClean="0"/>
              <a:t>.</a:t>
            </a:r>
          </a:p>
          <a:p>
            <a:pPr marL="457200" lvl="1" indent="0">
              <a:buNone/>
            </a:pPr>
            <a:endParaRPr lang="en-IN" sz="1400" dirty="0"/>
          </a:p>
          <a:p>
            <a:pPr lvl="0"/>
            <a:r>
              <a:rPr lang="en-IN" sz="1400" b="1" dirty="0"/>
              <a:t>Usability &amp; Flexibility</a:t>
            </a:r>
            <a:endParaRPr lang="en-IN" sz="1400" dirty="0"/>
          </a:p>
          <a:p>
            <a:pPr lvl="1"/>
            <a:r>
              <a:rPr lang="en-IN" sz="1400" dirty="0"/>
              <a:t>An intuitive UI with minimal learning curve, customizable workflows, drag-and-drop utilities, mobile responsiveness, and ease of </a:t>
            </a:r>
            <a:r>
              <a:rPr lang="en-IN" sz="1400" dirty="0" err="1"/>
              <a:t>onboarding</a:t>
            </a:r>
            <a:r>
              <a:rPr lang="en-IN" sz="1400" dirty="0"/>
              <a:t> for </a:t>
            </a:r>
            <a:r>
              <a:rPr lang="en-IN" sz="1400" dirty="0" smtClean="0"/>
              <a:t>staff.</a:t>
            </a:r>
          </a:p>
          <a:p>
            <a:pPr marL="457200" lvl="1" indent="0">
              <a:buNone/>
            </a:pPr>
            <a:endParaRPr lang="en-IN" sz="1400" dirty="0"/>
          </a:p>
          <a:p>
            <a:pPr lvl="0"/>
            <a:r>
              <a:rPr lang="en-IN" sz="1400" b="1" dirty="0"/>
              <a:t>Reporting &amp; Analytics</a:t>
            </a:r>
            <a:endParaRPr lang="en-IN" sz="1400" dirty="0"/>
          </a:p>
          <a:p>
            <a:pPr lvl="1"/>
            <a:r>
              <a:rPr lang="en-IN" sz="1400" dirty="0"/>
              <a:t>Built-in dashboards and analytics to monitor case volume, processing timelines, bottlenecks, and resource </a:t>
            </a:r>
            <a:r>
              <a:rPr lang="en-IN" sz="1400" dirty="0" smtClean="0"/>
              <a:t>utilization.</a:t>
            </a:r>
          </a:p>
          <a:p>
            <a:pPr marL="457200" lvl="1" indent="0">
              <a:buNone/>
            </a:pPr>
            <a:endParaRPr lang="en-US" sz="1400" dirty="0" smtClean="0"/>
          </a:p>
          <a:p>
            <a:pPr marL="457200" lvl="1" indent="0">
              <a:buNone/>
            </a:pPr>
            <a:r>
              <a:rPr lang="en-IN" sz="1400" dirty="0" smtClean="0"/>
              <a:t/>
            </a:r>
            <a:br>
              <a:rPr lang="en-IN" sz="1400" dirty="0" smtClean="0"/>
            </a:br>
            <a:endParaRPr lang="en-IN" sz="1400" dirty="0"/>
          </a:p>
        </p:txBody>
      </p:sp>
    </p:spTree>
    <p:extLst>
      <p:ext uri="{BB962C8B-B14F-4D97-AF65-F5344CB8AC3E}">
        <p14:creationId xmlns:p14="http://schemas.microsoft.com/office/powerpoint/2010/main" val="1729087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Success Criteria</a:t>
            </a:r>
          </a:p>
        </p:txBody>
      </p:sp>
      <p:sp>
        <p:nvSpPr>
          <p:cNvPr id="3" name="Content Placeholder 2"/>
          <p:cNvSpPr>
            <a:spLocks noGrp="1"/>
          </p:cNvSpPr>
          <p:nvPr>
            <p:ph idx="1"/>
          </p:nvPr>
        </p:nvSpPr>
        <p:spPr>
          <a:xfrm>
            <a:off x="457200" y="1268760"/>
            <a:ext cx="8229600" cy="4857403"/>
          </a:xfrm>
        </p:spPr>
        <p:txBody>
          <a:bodyPr>
            <a:noAutofit/>
          </a:bodyPr>
          <a:lstStyle/>
          <a:p>
            <a:pPr marL="0" indent="0">
              <a:buNone/>
            </a:pPr>
            <a:r>
              <a:rPr lang="en-IN" sz="1400" b="1" dirty="0" smtClean="0"/>
              <a:t>Improve </a:t>
            </a:r>
            <a:r>
              <a:rPr lang="en-IN" sz="1400" b="1" dirty="0"/>
              <a:t>Records Availability &amp; </a:t>
            </a:r>
            <a:r>
              <a:rPr lang="en-IN" sz="1400" b="1" dirty="0" smtClean="0"/>
              <a:t>Accessibility</a:t>
            </a:r>
          </a:p>
          <a:p>
            <a:pPr marL="0" indent="0">
              <a:buNone/>
            </a:pPr>
            <a:endParaRPr lang="en-IN" sz="1400" b="1" dirty="0" smtClean="0"/>
          </a:p>
          <a:p>
            <a:pPr marL="0" indent="0">
              <a:buNone/>
            </a:pPr>
            <a:r>
              <a:rPr lang="en-IN" sz="1400" b="1" dirty="0"/>
              <a:t>Centralized Document </a:t>
            </a:r>
            <a:r>
              <a:rPr lang="en-IN" sz="1400" b="1" dirty="0" smtClean="0"/>
              <a:t>Storage</a:t>
            </a:r>
            <a:r>
              <a:rPr lang="en-IN" sz="1400" dirty="0" smtClean="0"/>
              <a:t>:</a:t>
            </a:r>
          </a:p>
          <a:p>
            <a:pPr marL="0" indent="0">
              <a:buNone/>
            </a:pPr>
            <a:r>
              <a:rPr lang="en-IN" sz="1400" dirty="0" smtClean="0"/>
              <a:t>All </a:t>
            </a:r>
            <a:r>
              <a:rPr lang="en-IN" sz="1400" dirty="0"/>
              <a:t>PR-related files—applications, collateral, forms, correspondences—must be securely stored in a single repository, accessible by authorized staff and clients at any time</a:t>
            </a:r>
            <a:r>
              <a:rPr lang="en-IN" sz="1400" dirty="0" smtClean="0"/>
              <a:t>.</a:t>
            </a:r>
          </a:p>
          <a:p>
            <a:pPr marL="0" indent="0">
              <a:buNone/>
            </a:pPr>
            <a:r>
              <a:rPr lang="en-IN" sz="1400" dirty="0"/>
              <a:t/>
            </a:r>
            <a:br>
              <a:rPr lang="en-IN" sz="1400" dirty="0"/>
            </a:br>
            <a:r>
              <a:rPr lang="en-IN" sz="1400" b="1" dirty="0"/>
              <a:t>Real-Time Case Tracking</a:t>
            </a:r>
            <a:r>
              <a:rPr lang="en-IN" sz="1400" dirty="0"/>
              <a:t>: The system should provide up-to-date status dashboards that display case progress, upcoming deadlines, and document submission status.</a:t>
            </a:r>
            <a:br>
              <a:rPr lang="en-IN" sz="1400" dirty="0"/>
            </a:br>
            <a:r>
              <a:rPr lang="en-IN" sz="1400" b="1" dirty="0"/>
              <a:t>Secure Client Access (Client Portal)</a:t>
            </a:r>
            <a:r>
              <a:rPr lang="en-IN" sz="1400" dirty="0"/>
              <a:t>: PR applicants should have access to their case status, document uploads, and communication history via a secure portal</a:t>
            </a:r>
            <a:r>
              <a:rPr lang="en-IN" sz="1400" dirty="0" smtClean="0"/>
              <a:t>.</a:t>
            </a:r>
          </a:p>
          <a:p>
            <a:pPr marL="0" indent="0">
              <a:buNone/>
            </a:pPr>
            <a:endParaRPr lang="en-US" sz="1400" b="1" dirty="0"/>
          </a:p>
          <a:p>
            <a:pPr marL="0" indent="0">
              <a:buNone/>
            </a:pPr>
            <a:r>
              <a:rPr lang="en-IN" sz="1400" b="1" dirty="0" smtClean="0"/>
              <a:t>Reduce </a:t>
            </a:r>
            <a:r>
              <a:rPr lang="en-IN" sz="1400" b="1" dirty="0"/>
              <a:t>System Downtime &amp; Improve Performance (Response Times</a:t>
            </a:r>
            <a:r>
              <a:rPr lang="en-IN" sz="1400" b="1" dirty="0" smtClean="0"/>
              <a:t>)</a:t>
            </a:r>
          </a:p>
          <a:p>
            <a:pPr marL="0" indent="0">
              <a:buNone/>
            </a:pPr>
            <a:endParaRPr lang="en-US" sz="1400" b="1" dirty="0"/>
          </a:p>
          <a:p>
            <a:pPr marL="0" indent="0">
              <a:buNone/>
            </a:pPr>
            <a:r>
              <a:rPr lang="en-IN" sz="1400" b="1" dirty="0"/>
              <a:t>High System Availability</a:t>
            </a:r>
            <a:r>
              <a:rPr lang="en-IN" sz="1400" dirty="0"/>
              <a:t>: The application should maintain reliable uptime, minimizing interruptions in access for both staff and clients</a:t>
            </a:r>
            <a:r>
              <a:rPr lang="en-IN" sz="1400" dirty="0" smtClean="0"/>
              <a:t>.</a:t>
            </a:r>
          </a:p>
          <a:p>
            <a:r>
              <a:rPr lang="en-IN" sz="1400" b="1" dirty="0"/>
              <a:t>Fast System Response Time</a:t>
            </a:r>
            <a:r>
              <a:rPr lang="en-IN" sz="1400" dirty="0"/>
              <a:t>: Accessing case files, generating forms, or communicating with clients should occur swiftly—even during peak operations. Workflow automation and digitization help avoid delays commonly seen with manual processes</a:t>
            </a:r>
          </a:p>
          <a:p>
            <a:r>
              <a:rPr lang="en-IN" sz="1400" b="1" dirty="0"/>
              <a:t>Optimized Back‑Office Performance</a:t>
            </a:r>
            <a:r>
              <a:rPr lang="en-IN" sz="1400" dirty="0"/>
              <a:t>: Automated workflows, reminders, and streamlined interfaces should lessen staff wait times, accelerating the case review and update processes.</a:t>
            </a:r>
            <a:br>
              <a:rPr lang="en-IN" sz="1400" dirty="0"/>
            </a:br>
            <a:endParaRPr lang="en-IN" sz="1400" b="1" dirty="0"/>
          </a:p>
          <a:p>
            <a:pPr marL="0" indent="0">
              <a:buNone/>
            </a:pPr>
            <a:endParaRPr lang="en-IN" sz="1400" b="1" dirty="0"/>
          </a:p>
          <a:p>
            <a:endParaRPr lang="en-IN" sz="1400" dirty="0"/>
          </a:p>
        </p:txBody>
      </p:sp>
    </p:spTree>
    <p:extLst>
      <p:ext uri="{BB962C8B-B14F-4D97-AF65-F5344CB8AC3E}">
        <p14:creationId xmlns:p14="http://schemas.microsoft.com/office/powerpoint/2010/main" val="10406572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600" b="1" dirty="0"/>
              <a:t>Methods/Approach: Waterfall Implementation for CTS</a:t>
            </a:r>
            <a:r>
              <a:rPr lang="en-IN" sz="3600" dirty="0"/>
              <a:t/>
            </a:r>
            <a:br>
              <a:rPr lang="en-IN" sz="3600" dirty="0"/>
            </a:br>
            <a:endParaRPr lang="en-IN" sz="3600" dirty="0"/>
          </a:p>
        </p:txBody>
      </p:sp>
      <p:sp>
        <p:nvSpPr>
          <p:cNvPr id="3" name="Content Placeholder 2"/>
          <p:cNvSpPr>
            <a:spLocks noGrp="1"/>
          </p:cNvSpPr>
          <p:nvPr>
            <p:ph idx="1"/>
          </p:nvPr>
        </p:nvSpPr>
        <p:spPr>
          <a:xfrm>
            <a:off x="457200" y="1124744"/>
            <a:ext cx="8229600" cy="5001419"/>
          </a:xfrm>
        </p:spPr>
        <p:txBody>
          <a:bodyPr>
            <a:noAutofit/>
          </a:bodyPr>
          <a:lstStyle/>
          <a:p>
            <a:pPr marL="0" indent="0">
              <a:buNone/>
            </a:pPr>
            <a:r>
              <a:rPr lang="en-US" sz="1400" b="1" dirty="0" smtClean="0"/>
              <a:t>1. Define Requirements &amp; Form Committee</a:t>
            </a:r>
          </a:p>
          <a:p>
            <a:r>
              <a:rPr lang="en-US" sz="1400" b="1" dirty="0" smtClean="0"/>
              <a:t>Form a Committee:</a:t>
            </a:r>
            <a:r>
              <a:rPr lang="en-US" sz="1400" dirty="0" smtClean="0"/>
              <a:t> Include a Project Manager, IT Specialist, Compliance Officer, and Admissions Team members.</a:t>
            </a:r>
          </a:p>
          <a:p>
            <a:r>
              <a:rPr lang="en-US" sz="1400" b="1" dirty="0" smtClean="0"/>
              <a:t>Gather Requirements:</a:t>
            </a:r>
            <a:r>
              <a:rPr lang="en-US" sz="1400" dirty="0" smtClean="0"/>
              <a:t> Collect functional needs(case tracking, document handling, communication tools), non-functional needs(performance, uptime, scalability), and compliance requirements (data protection).</a:t>
            </a:r>
          </a:p>
          <a:p>
            <a:pPr marL="0" indent="0">
              <a:buNone/>
            </a:pPr>
            <a:r>
              <a:rPr lang="en-US" sz="1400" b="1" dirty="0" smtClean="0"/>
              <a:t>2. Choose Vendors</a:t>
            </a:r>
          </a:p>
          <a:p>
            <a:r>
              <a:rPr lang="en-US" sz="1400" b="1" dirty="0" smtClean="0"/>
              <a:t>RFP &amp; Evaluation:</a:t>
            </a:r>
            <a:r>
              <a:rPr lang="en-US" sz="1400" dirty="0" smtClean="0"/>
              <a:t> Send RFPs to potential vendors with requirements, integration needs, training/support, and cost details.</a:t>
            </a:r>
          </a:p>
          <a:p>
            <a:r>
              <a:rPr lang="en-US" sz="1400" b="1" dirty="0" smtClean="0"/>
              <a:t>Vendor Demos:</a:t>
            </a:r>
            <a:r>
              <a:rPr lang="en-US" sz="1400" dirty="0" smtClean="0"/>
              <a:t> Review user experience, customization, and reporting/analytics.</a:t>
            </a:r>
          </a:p>
          <a:p>
            <a:r>
              <a:rPr lang="en-US" sz="1400" b="1" dirty="0" smtClean="0"/>
              <a:t>Select Best Fit:</a:t>
            </a:r>
            <a:r>
              <a:rPr lang="en-US" sz="1400" dirty="0" smtClean="0"/>
              <a:t> Evaluate using a scoring matrix focused on fit, reputation, support, and cost.</a:t>
            </a:r>
          </a:p>
          <a:p>
            <a:pPr marL="0" indent="0">
              <a:buNone/>
            </a:pPr>
            <a:r>
              <a:rPr lang="en-US" sz="1400" b="1" dirty="0" smtClean="0"/>
              <a:t>3. Implementation Planning &amp; Setup</a:t>
            </a:r>
          </a:p>
          <a:p>
            <a:r>
              <a:rPr lang="en-US" sz="1400" b="1" dirty="0" smtClean="0"/>
              <a:t>Select Vendor:</a:t>
            </a:r>
            <a:r>
              <a:rPr lang="en-US" sz="1400" dirty="0" smtClean="0"/>
              <a:t> Pick the vendor that fits best.</a:t>
            </a:r>
          </a:p>
          <a:p>
            <a:r>
              <a:rPr lang="en-US" sz="1400" b="1" dirty="0" smtClean="0"/>
              <a:t>Implementation Plan:</a:t>
            </a:r>
            <a:r>
              <a:rPr lang="en-US" sz="1400" dirty="0" smtClean="0"/>
              <a:t> Define timelines, milestones, responsibilities, and migration strategy.</a:t>
            </a:r>
          </a:p>
          <a:p>
            <a:r>
              <a:rPr lang="en-US" sz="1400" b="1" dirty="0" smtClean="0"/>
              <a:t>Configure System:</a:t>
            </a:r>
            <a:r>
              <a:rPr lang="en-US" sz="1400" dirty="0" smtClean="0"/>
              <a:t> Customize the CTS to match your workflows.</a:t>
            </a:r>
          </a:p>
          <a:p>
            <a:r>
              <a:rPr lang="en-US" sz="1400" b="1" dirty="0" smtClean="0"/>
              <a:t>Train Staff:</a:t>
            </a:r>
            <a:r>
              <a:rPr lang="en-US" sz="1400" dirty="0" smtClean="0"/>
              <a:t> Train end-users (admissions team) and IT (maintenance and support).</a:t>
            </a:r>
          </a:p>
          <a:p>
            <a:r>
              <a:rPr lang="en-US" sz="1400" b="1" dirty="0" smtClean="0"/>
              <a:t>Support Setup:</a:t>
            </a:r>
            <a:r>
              <a:rPr lang="en-US" sz="1400" dirty="0" smtClean="0"/>
              <a:t> Establish helpdesk, maintenance schedules, and update protocols.</a:t>
            </a:r>
          </a:p>
          <a:p>
            <a:pPr marL="0" indent="0">
              <a:buNone/>
            </a:pPr>
            <a:r>
              <a:rPr lang="en-US" sz="1400" b="1" dirty="0" smtClean="0"/>
              <a:t>4. Go Live &amp; Support</a:t>
            </a:r>
          </a:p>
          <a:p>
            <a:r>
              <a:rPr lang="en-US" sz="1400" b="1" dirty="0" smtClean="0"/>
              <a:t>Pilot:</a:t>
            </a:r>
            <a:r>
              <a:rPr lang="en-US" sz="1400" dirty="0" smtClean="0"/>
              <a:t> Test using a small batch of real applications to spot issues.</a:t>
            </a:r>
          </a:p>
          <a:p>
            <a:r>
              <a:rPr lang="en-US" sz="1400" b="1" dirty="0" smtClean="0"/>
              <a:t>Rollout:</a:t>
            </a:r>
            <a:r>
              <a:rPr lang="en-US" sz="1400" dirty="0" smtClean="0"/>
              <a:t> Deploy system organization-wide once pilot is successful.</a:t>
            </a:r>
          </a:p>
          <a:p>
            <a:r>
              <a:rPr lang="en-US" sz="1400" b="1" dirty="0" smtClean="0"/>
              <a:t>Monitor &amp; Support:</a:t>
            </a:r>
            <a:r>
              <a:rPr lang="en-US" sz="1400" dirty="0" smtClean="0"/>
              <a:t> Track performance and feedback, provide post-launch support.</a:t>
            </a:r>
          </a:p>
          <a:p>
            <a:pPr marL="0" indent="0">
              <a:buNone/>
            </a:pPr>
            <a:endParaRPr lang="en-IN" sz="1400" dirty="0"/>
          </a:p>
        </p:txBody>
      </p:sp>
    </p:spTree>
    <p:extLst>
      <p:ext uri="{BB962C8B-B14F-4D97-AF65-F5344CB8AC3E}">
        <p14:creationId xmlns:p14="http://schemas.microsoft.com/office/powerpoint/2010/main" val="510912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Resources</a:t>
            </a:r>
            <a:endParaRPr lang="en-IN" b="1" dirty="0"/>
          </a:p>
        </p:txBody>
      </p:sp>
      <p:sp>
        <p:nvSpPr>
          <p:cNvPr id="3" name="Content Placeholder 2"/>
          <p:cNvSpPr>
            <a:spLocks noGrp="1"/>
          </p:cNvSpPr>
          <p:nvPr>
            <p:ph idx="1"/>
          </p:nvPr>
        </p:nvSpPr>
        <p:spPr>
          <a:xfrm>
            <a:off x="457200" y="1196752"/>
            <a:ext cx="8229600" cy="4929411"/>
          </a:xfrm>
        </p:spPr>
        <p:txBody>
          <a:bodyPr>
            <a:noAutofit/>
          </a:bodyPr>
          <a:lstStyle/>
          <a:p>
            <a:pPr marL="0" indent="0">
              <a:buNone/>
            </a:pPr>
            <a:r>
              <a:rPr lang="en-IN" sz="1400" b="1" dirty="0"/>
              <a:t> </a:t>
            </a:r>
            <a:endParaRPr lang="en-IN" sz="1400" dirty="0"/>
          </a:p>
          <a:p>
            <a:pPr marL="0" indent="0">
              <a:buNone/>
            </a:pPr>
            <a:r>
              <a:rPr lang="en-IN" sz="1400" b="1" dirty="0"/>
              <a:t>1. People</a:t>
            </a:r>
            <a:endParaRPr lang="en-IN" sz="1400" dirty="0"/>
          </a:p>
          <a:p>
            <a:pPr lvl="0"/>
            <a:r>
              <a:rPr lang="en-IN" sz="1400" b="1" dirty="0"/>
              <a:t>Project Team Composition</a:t>
            </a:r>
            <a:r>
              <a:rPr lang="en-IN" sz="1400" dirty="0"/>
              <a:t>: Combine members from the client’s immigration or community group and the ITS (Information Technology Services) side.</a:t>
            </a:r>
          </a:p>
          <a:p>
            <a:pPr lvl="0"/>
            <a:r>
              <a:rPr lang="en-IN" sz="1400" b="1" dirty="0"/>
              <a:t>Roles &amp; Responsibilities</a:t>
            </a:r>
            <a:r>
              <a:rPr lang="en-IN" sz="1400" dirty="0"/>
              <a:t>:</a:t>
            </a:r>
          </a:p>
          <a:p>
            <a:pPr lvl="1"/>
            <a:r>
              <a:rPr lang="en-IN" sz="1400" b="1" dirty="0"/>
              <a:t>Client Team</a:t>
            </a:r>
            <a:r>
              <a:rPr lang="en-IN" sz="1400" dirty="0"/>
              <a:t>: Subject-matter experts (e.g., procedures, regulatory knowledge, stakeholder liaisons).</a:t>
            </a:r>
          </a:p>
          <a:p>
            <a:pPr lvl="1"/>
            <a:r>
              <a:rPr lang="en-IN" sz="1400" b="1" dirty="0"/>
              <a:t>ITS Team</a:t>
            </a:r>
            <a:r>
              <a:rPr lang="en-IN" sz="1400" dirty="0"/>
              <a:t>: Technical lead, developers, QA/testers, deployment specialists.</a:t>
            </a:r>
          </a:p>
          <a:p>
            <a:pPr lvl="0"/>
            <a:r>
              <a:rPr lang="en-IN" sz="1400" b="1" dirty="0"/>
              <a:t>Governance</a:t>
            </a:r>
            <a:r>
              <a:rPr lang="en-IN" sz="1400" dirty="0"/>
              <a:t>: Define decision rights, steering committee members, and escalation paths</a:t>
            </a:r>
            <a:r>
              <a:rPr lang="en-IN" sz="1400" dirty="0" smtClean="0"/>
              <a:t>.</a:t>
            </a:r>
          </a:p>
          <a:p>
            <a:pPr marL="0" lvl="0" indent="0">
              <a:buNone/>
            </a:pPr>
            <a:endParaRPr lang="en-IN" sz="1400" dirty="0"/>
          </a:p>
          <a:p>
            <a:pPr marL="0" indent="0">
              <a:buNone/>
            </a:pPr>
            <a:r>
              <a:rPr lang="en-IN" sz="1400" b="1" dirty="0"/>
              <a:t>2. Time</a:t>
            </a:r>
            <a:endParaRPr lang="en-IN" sz="1400" dirty="0"/>
          </a:p>
          <a:p>
            <a:pPr lvl="0"/>
            <a:r>
              <a:rPr lang="en-IN" sz="1400" b="1" dirty="0"/>
              <a:t>Implementation Timeline</a:t>
            </a:r>
            <a:r>
              <a:rPr lang="en-IN" sz="1400" dirty="0"/>
              <a:t>: To be completed within </a:t>
            </a:r>
            <a:r>
              <a:rPr lang="en-IN" sz="1400" dirty="0" smtClean="0"/>
              <a:t>2</a:t>
            </a:r>
            <a:r>
              <a:rPr lang="en-IN" sz="1400" b="1" dirty="0" smtClean="0"/>
              <a:t> </a:t>
            </a:r>
            <a:r>
              <a:rPr lang="en-IN" sz="1400" dirty="0" smtClean="0"/>
              <a:t>months</a:t>
            </a:r>
            <a:r>
              <a:rPr lang="en-IN" sz="1400" dirty="0"/>
              <a:t>.</a:t>
            </a:r>
          </a:p>
          <a:p>
            <a:pPr lvl="1"/>
            <a:r>
              <a:rPr lang="en-IN" sz="1400" dirty="0"/>
              <a:t>Recommend breaking this into distinct phases aligning with a waterfall approach:</a:t>
            </a:r>
          </a:p>
          <a:p>
            <a:pPr lvl="2"/>
            <a:r>
              <a:rPr lang="en-IN" sz="1400" b="1" dirty="0"/>
              <a:t>Requirements &amp; Analysis</a:t>
            </a:r>
            <a:r>
              <a:rPr lang="en-IN" sz="1400" dirty="0"/>
              <a:t>: </a:t>
            </a:r>
            <a:r>
              <a:rPr lang="en-IN" sz="1400" dirty="0" smtClean="0"/>
              <a:t>2 </a:t>
            </a:r>
            <a:r>
              <a:rPr lang="en-IN" sz="1400" dirty="0"/>
              <a:t>weeks</a:t>
            </a:r>
          </a:p>
          <a:p>
            <a:pPr lvl="2"/>
            <a:r>
              <a:rPr lang="en-IN" sz="1400" b="1" dirty="0"/>
              <a:t>Design</a:t>
            </a:r>
            <a:r>
              <a:rPr lang="en-IN" sz="1400" dirty="0"/>
              <a:t>: </a:t>
            </a:r>
            <a:r>
              <a:rPr lang="en-IN" sz="1400" dirty="0" smtClean="0"/>
              <a:t>1 week</a:t>
            </a:r>
            <a:endParaRPr lang="en-IN" sz="1400" dirty="0"/>
          </a:p>
          <a:p>
            <a:pPr lvl="2"/>
            <a:r>
              <a:rPr lang="en-IN" sz="1400" b="1" dirty="0"/>
              <a:t>Development / Configuration</a:t>
            </a:r>
            <a:r>
              <a:rPr lang="en-IN" sz="1400" dirty="0"/>
              <a:t>: </a:t>
            </a:r>
            <a:r>
              <a:rPr lang="en-IN" sz="1400" dirty="0" smtClean="0"/>
              <a:t>2 weeks</a:t>
            </a:r>
            <a:endParaRPr lang="en-IN" sz="1400" dirty="0"/>
          </a:p>
          <a:p>
            <a:pPr lvl="2"/>
            <a:r>
              <a:rPr lang="en-IN" sz="1400" b="1" dirty="0"/>
              <a:t>Testing</a:t>
            </a:r>
            <a:r>
              <a:rPr lang="en-IN" sz="1400" dirty="0"/>
              <a:t>: </a:t>
            </a:r>
            <a:r>
              <a:rPr lang="en-IN" sz="1400" dirty="0" smtClean="0"/>
              <a:t>1 week</a:t>
            </a:r>
            <a:endParaRPr lang="en-IN" sz="1400" dirty="0"/>
          </a:p>
          <a:p>
            <a:pPr lvl="2"/>
            <a:r>
              <a:rPr lang="en-IN" sz="1400" b="1" dirty="0"/>
              <a:t>Deployment &amp; Training</a:t>
            </a:r>
            <a:r>
              <a:rPr lang="en-IN" sz="1400" dirty="0"/>
              <a:t>: 1</a:t>
            </a:r>
            <a:r>
              <a:rPr lang="en-IN" sz="1400" dirty="0" smtClean="0"/>
              <a:t> </a:t>
            </a:r>
            <a:r>
              <a:rPr lang="en-IN" sz="1400" dirty="0"/>
              <a:t>weeks</a:t>
            </a:r>
          </a:p>
          <a:p>
            <a:pPr lvl="2"/>
            <a:r>
              <a:rPr lang="en-IN" sz="1400" b="1" dirty="0"/>
              <a:t>Post-Go‑Live / </a:t>
            </a:r>
            <a:r>
              <a:rPr lang="en-IN" sz="1400" b="1" dirty="0" err="1"/>
              <a:t>Hypercare</a:t>
            </a:r>
            <a:r>
              <a:rPr lang="en-IN" sz="1400" dirty="0"/>
              <a:t>: </a:t>
            </a:r>
            <a:r>
              <a:rPr lang="en-IN" sz="1400" dirty="0" smtClean="0"/>
              <a:t>1 week</a:t>
            </a:r>
            <a:endParaRPr lang="en-IN" sz="1400" dirty="0"/>
          </a:p>
          <a:p>
            <a:pPr lvl="1"/>
            <a:r>
              <a:rPr lang="en-IN" sz="1400" dirty="0"/>
              <a:t>Each phase needs clear start/end dates, milestones, deliverables, and freeze periods</a:t>
            </a:r>
            <a:r>
              <a:rPr lang="en-IN" sz="1400" dirty="0" smtClean="0"/>
              <a:t>.</a:t>
            </a:r>
            <a:endParaRPr lang="en-IN" sz="1400" dirty="0"/>
          </a:p>
        </p:txBody>
      </p:sp>
    </p:spTree>
    <p:extLst>
      <p:ext uri="{BB962C8B-B14F-4D97-AF65-F5344CB8AC3E}">
        <p14:creationId xmlns:p14="http://schemas.microsoft.com/office/powerpoint/2010/main" val="3545461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24744"/>
            <a:ext cx="8229600" cy="5001419"/>
          </a:xfrm>
        </p:spPr>
        <p:txBody>
          <a:bodyPr/>
          <a:lstStyle/>
          <a:p>
            <a:pPr marL="457200" lvl="1" indent="0">
              <a:buNone/>
            </a:pPr>
            <a:endParaRPr lang="en-IN" sz="1400" dirty="0" smtClean="0"/>
          </a:p>
          <a:p>
            <a:pPr marL="0" indent="0">
              <a:buNone/>
            </a:pPr>
            <a:r>
              <a:rPr lang="en-IN" sz="1400" b="1" dirty="0" smtClean="0"/>
              <a:t>3. Budget</a:t>
            </a:r>
            <a:endParaRPr lang="en-IN" sz="1400" dirty="0" smtClean="0"/>
          </a:p>
          <a:p>
            <a:pPr lvl="0"/>
            <a:r>
              <a:rPr lang="en-IN" sz="1400" dirty="0" smtClean="0"/>
              <a:t>Maximum total: </a:t>
            </a:r>
            <a:r>
              <a:rPr lang="en-IN" sz="1400" b="1" dirty="0" err="1" smtClean="0"/>
              <a:t>Rs</a:t>
            </a:r>
            <a:r>
              <a:rPr lang="en-IN" sz="1400" b="1" dirty="0" smtClean="0"/>
              <a:t>. </a:t>
            </a:r>
            <a:r>
              <a:rPr lang="en-IN" sz="1400" b="1" dirty="0" smtClean="0"/>
              <a:t>10 Lakhs</a:t>
            </a:r>
            <a:endParaRPr lang="en-IN" sz="1400" dirty="0" smtClean="0"/>
          </a:p>
          <a:p>
            <a:pPr lvl="0"/>
            <a:r>
              <a:rPr lang="en-IN" sz="1400" dirty="0" smtClean="0"/>
              <a:t>Allocate across:</a:t>
            </a:r>
          </a:p>
          <a:p>
            <a:pPr lvl="1"/>
            <a:r>
              <a:rPr lang="en-IN" sz="1400" b="1" dirty="0" smtClean="0"/>
              <a:t>Hardware</a:t>
            </a:r>
            <a:r>
              <a:rPr lang="en-IN" sz="1400" dirty="0" smtClean="0"/>
              <a:t>: Any required equipment servers, networking, infrastructure.</a:t>
            </a:r>
          </a:p>
          <a:p>
            <a:pPr lvl="1"/>
            <a:r>
              <a:rPr lang="en-IN" sz="1400" b="1" dirty="0" smtClean="0"/>
              <a:t>Software</a:t>
            </a:r>
            <a:r>
              <a:rPr lang="en-IN" sz="1400" dirty="0" smtClean="0"/>
              <a:t>: Licensing, middleware, custom development tools.</a:t>
            </a:r>
          </a:p>
          <a:p>
            <a:pPr lvl="1"/>
            <a:r>
              <a:rPr lang="en-IN" sz="1400" b="1" dirty="0" smtClean="0"/>
              <a:t>Training</a:t>
            </a:r>
            <a:r>
              <a:rPr lang="en-IN" sz="1400" dirty="0" smtClean="0"/>
              <a:t>: For internal teams or client users.</a:t>
            </a:r>
          </a:p>
          <a:p>
            <a:pPr lvl="1"/>
            <a:r>
              <a:rPr lang="en-IN" sz="1400" b="1" dirty="0" smtClean="0"/>
              <a:t>Services</a:t>
            </a:r>
            <a:r>
              <a:rPr lang="en-IN" sz="1400" dirty="0" smtClean="0"/>
              <a:t>: Consultancy, professional services, external audits.</a:t>
            </a:r>
          </a:p>
          <a:p>
            <a:pPr lvl="0"/>
            <a:r>
              <a:rPr lang="en-IN" sz="1400" b="1" dirty="0" smtClean="0"/>
              <a:t>Cost Contingency</a:t>
            </a:r>
            <a:r>
              <a:rPr lang="en-IN" sz="1400" dirty="0" smtClean="0"/>
              <a:t>: Reserve ~10% of total for unforeseen expenses, if possible.</a:t>
            </a:r>
          </a:p>
          <a:p>
            <a:pPr marL="0" lvl="0" indent="0">
              <a:buNone/>
            </a:pPr>
            <a:endParaRPr lang="en-IN" sz="1400" dirty="0" smtClean="0"/>
          </a:p>
          <a:p>
            <a:pPr marL="0" indent="0">
              <a:buNone/>
            </a:pPr>
            <a:r>
              <a:rPr lang="en-IN" sz="1400" b="1" dirty="0" smtClean="0"/>
              <a:t>4. Other Resources</a:t>
            </a:r>
            <a:endParaRPr lang="en-IN" sz="1400" dirty="0" smtClean="0"/>
          </a:p>
          <a:p>
            <a:pPr lvl="0"/>
            <a:r>
              <a:rPr lang="en-IN" sz="1400" b="1" dirty="0" smtClean="0"/>
              <a:t>Third‑Party Software Evaluation</a:t>
            </a:r>
            <a:r>
              <a:rPr lang="en-IN" sz="1400" dirty="0" smtClean="0"/>
              <a:t>: Costs capped within the budget.</a:t>
            </a:r>
          </a:p>
          <a:p>
            <a:pPr lvl="0"/>
            <a:r>
              <a:rPr lang="en-IN" sz="1400" b="1" dirty="0" smtClean="0"/>
              <a:t>Site Visits</a:t>
            </a:r>
            <a:r>
              <a:rPr lang="en-IN" sz="1400" dirty="0" smtClean="0"/>
              <a:t>: Travel, lodging, local logistics—all to stay within allocated financial limit.</a:t>
            </a:r>
          </a:p>
          <a:p>
            <a:pPr lvl="0"/>
            <a:r>
              <a:rPr lang="en-IN" sz="1400" b="1" dirty="0" err="1" smtClean="0"/>
              <a:t>DataQuest</a:t>
            </a:r>
            <a:r>
              <a:rPr lang="en-IN" sz="1400" b="1" dirty="0" smtClean="0"/>
              <a:t> Reports</a:t>
            </a:r>
            <a:r>
              <a:rPr lang="en-IN" sz="1400" dirty="0" smtClean="0"/>
              <a:t>: Or similar market/data research expenses—also budget-bound.</a:t>
            </a:r>
          </a:p>
          <a:p>
            <a:endParaRPr lang="en-IN" sz="1400" dirty="0" smtClean="0"/>
          </a:p>
          <a:p>
            <a:endParaRPr lang="en-IN" dirty="0"/>
          </a:p>
        </p:txBody>
      </p:sp>
    </p:spTree>
    <p:extLst>
      <p:ext uri="{BB962C8B-B14F-4D97-AF65-F5344CB8AC3E}">
        <p14:creationId xmlns:p14="http://schemas.microsoft.com/office/powerpoint/2010/main" val="34898225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865</Words>
  <Application>Microsoft Office PowerPoint</Application>
  <PresentationFormat>On-screen Show (4:3)</PresentationFormat>
  <Paragraphs>137</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TRUENORTH IMMIGRATION</vt:lpstr>
      <vt:lpstr>Situation / Problem / Opportunity </vt:lpstr>
      <vt:lpstr>Purpose Statement (Goals) </vt:lpstr>
      <vt:lpstr>Project Objective</vt:lpstr>
      <vt:lpstr>PowerPoint Presentation</vt:lpstr>
      <vt:lpstr>Success Criteria</vt:lpstr>
      <vt:lpstr>Methods/Approach: Waterfall Implementation for CTS </vt:lpstr>
      <vt:lpstr>Resources</vt:lpstr>
      <vt:lpstr>PowerPoint Presentation</vt:lpstr>
      <vt:lpstr>Risks &amp; Dependencies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TRUENORTH IMMIGRATION</dc:title>
  <dc:creator>DELL</dc:creator>
  <cp:lastModifiedBy>DELL</cp:lastModifiedBy>
  <cp:revision>7</cp:revision>
  <dcterms:created xsi:type="dcterms:W3CDTF">2025-08-15T14:45:17Z</dcterms:created>
  <dcterms:modified xsi:type="dcterms:W3CDTF">2025-08-15T15:48:54Z</dcterms:modified>
</cp:coreProperties>
</file>