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 varScale="1">
        <p:scale>
          <a:sx n="84" d="100"/>
          <a:sy n="84" d="100"/>
        </p:scale>
        <p:origin x="484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6F48-2FD2-E116-1EA3-12ECC460F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F0B819-E1BC-1613-51C4-6F2282E8D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5C3C8-0E28-BAC5-FBA6-AAA5D58EB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FEA90-3269-8F29-C25F-1AF193F53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F6DA4-2A43-BF97-D965-755E0E555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155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FE9-55DA-2AFB-B41A-1CF60D82A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5BA1E-53CE-E7ED-8CB8-3F15C9C7E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8DF07-2AAD-C025-D5F3-1EEA22901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6BD53A-9A37-D913-FA7C-E46094940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A3C7F-48DA-FC11-151D-17DDBFC63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755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157551-AEEB-D398-0C8E-F16F500C28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382F8-2750-C342-5298-101631895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F9374-273E-8837-78BC-8743ACA2E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1DD0C-42B4-A749-DCD4-C265DBA4C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4FB64-C58F-FB24-E744-3536B0BE2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9106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6B5C3-DAEA-7EEE-56E8-B0A4C89E3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8B1D5-FDA6-65AE-92D6-DDCA9E6E7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22BB7-F442-E508-A8D5-EDD39AE0F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FBB1A-A84D-2787-DF26-E4A7B6350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EEAAE-51B0-892F-5C9B-0A6CAA16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785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10F57-C33F-6C75-EDB0-036C2A3E2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09EFA-0B0E-66AF-C2F8-5FEC7A0B0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78013-A960-3F02-D82C-97AD23163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3BB66-D2EE-1D1C-96F1-3D54A80BF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3DC27-DF41-8831-2FB4-18E16641C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399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35254-631F-3A8E-7AA2-250D6E89C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5A6B6-754A-51BF-178C-48B0AA3A3F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09DEA-159B-AF56-6E70-8DE05251D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9531F6-285E-1899-3811-A886D9C5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AE2F4-3E29-1197-3713-7961323B8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61E9A-1259-FD84-A0A0-1F1B70EF6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418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6DDA1-E74F-D545-CC4D-6F3DDCCFA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E73B7-4501-FAF4-5882-6F64FB18A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A3DFA8-796F-3835-9B1A-1B62B98B0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B546BF-C4F0-AE77-4118-445EBD190A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D65D4-0E0F-F847-AF9D-CA77961443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45E21A-9C59-99F2-C579-5D5C7C407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CBAFF7-01EA-8002-BB25-56D82436D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3EAEBF-83C2-4176-DAF3-59392C17E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637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20575-9F98-8744-3A85-4AE2B8AD4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4FAE74-B07C-0D6F-C93F-28435F977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EB3E2-43E7-0CD8-38C1-3B64230ED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8C4D3A-7412-6817-1634-E644C311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655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A87A66-7095-DF49-8210-155C276E3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016D61-FB7B-5EF0-2DAA-5E5DAB43F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06E298-937B-5C36-AE2D-F7C784563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580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18F0F-6FFF-6F7D-F617-D34DCCFCF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CF0B7-59C4-8395-67BC-0F695EF93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F139A9-5D8C-D507-A5EB-64A391BE2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66CD0-7910-C78C-A7E4-1EC618364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E058B-AB69-28B6-A0CD-A41B5D85E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C524B-E73A-943D-147F-E5713D9E0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549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4E3A7-2E5E-B568-F021-98ADBF997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833455-DA13-A0BF-300C-C569A7889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0EE3C-33F3-5242-0A4F-2AEE03013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EA8E0-AB99-5F6E-7DB4-9C6C4B07F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CCC19-67BE-9819-0532-A80EB315B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BE2A6-2187-5D56-FE49-58921BD37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810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6A391F-5A02-F18B-333C-428DCC7AF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DB479-4D95-15FB-3D36-DD7D40B26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30B61-257F-38EF-2B77-488B0D08D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C1006D-2690-42D9-B8A3-0AD10615FB22}" type="datetimeFigureOut">
              <a:rPr lang="en-IN" smtClean="0"/>
              <a:t>09-08-2025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8A4DE-BDEA-5049-8A0E-6D34AAAAF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6D983-8C2F-8826-9B86-E44986404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DEFE40-A38F-45AB-BF5E-AF36C94499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91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5126A4-AAAD-8504-774B-578A6F43F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8100"/>
              <a:t>Delta sales operations management portal</a:t>
            </a:r>
            <a:endParaRPr lang="en-IN" sz="81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AB99C-AD23-806D-E174-1449B3133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sz="2200" b="1" i="1"/>
              <a:t>Prepared By: </a:t>
            </a:r>
            <a:r>
              <a:rPr lang="en-US" sz="2200"/>
              <a:t>CR Barath Narayanan</a:t>
            </a:r>
          </a:p>
          <a:p>
            <a:pPr algn="l"/>
            <a:r>
              <a:rPr lang="en-US" sz="2200" b="1" i="1"/>
              <a:t>Role: </a:t>
            </a:r>
            <a:r>
              <a:rPr lang="en-US" sz="2200"/>
              <a:t>Lead Business Analyst, Delta Healthcare</a:t>
            </a:r>
          </a:p>
          <a:p>
            <a:pPr algn="l"/>
            <a:r>
              <a:rPr lang="en-US" sz="2200" b="1" i="1"/>
              <a:t>Date: </a:t>
            </a:r>
            <a:r>
              <a:rPr lang="en-US" sz="2200"/>
              <a:t>9</a:t>
            </a:r>
            <a:r>
              <a:rPr lang="en-US" sz="2200" baseline="30000"/>
              <a:t>th</a:t>
            </a:r>
            <a:r>
              <a:rPr lang="en-US" sz="2200"/>
              <a:t> August 2025</a:t>
            </a:r>
            <a:endParaRPr lang="en-IN" sz="2200" b="1" i="1"/>
          </a:p>
        </p:txBody>
      </p:sp>
    </p:spTree>
    <p:extLst>
      <p:ext uri="{BB962C8B-B14F-4D97-AF65-F5344CB8AC3E}">
        <p14:creationId xmlns:p14="http://schemas.microsoft.com/office/powerpoint/2010/main" val="3973117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032D27-E667-D67C-C3FA-4FF90EFDE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60848" cy="4480726"/>
          </a:xfrm>
        </p:spPr>
        <p:txBody>
          <a:bodyPr>
            <a:normAutofit/>
          </a:bodyPr>
          <a:lstStyle/>
          <a:p>
            <a:pPr algn="r"/>
            <a:r>
              <a:rPr lang="en-US" sz="5100"/>
              <a:t>SMART objectives </a:t>
            </a:r>
            <a:endParaRPr lang="en-IN" sz="51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9FCBE05-E963-41B2-97FD-8631A61EB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1250" y="323519"/>
            <a:ext cx="7217311" cy="6212748"/>
          </a:xfrm>
          <a:custGeom>
            <a:avLst/>
            <a:gdLst>
              <a:gd name="connsiteX0" fmla="*/ 0 w 7217311"/>
              <a:gd name="connsiteY0" fmla="*/ 0 h 6212748"/>
              <a:gd name="connsiteX1" fmla="*/ 1121310 w 7217311"/>
              <a:gd name="connsiteY1" fmla="*/ 0 h 6212748"/>
              <a:gd name="connsiteX2" fmla="*/ 1837014 w 7217311"/>
              <a:gd name="connsiteY2" fmla="*/ 0 h 6212748"/>
              <a:gd name="connsiteX3" fmla="*/ 2893412 w 7217311"/>
              <a:gd name="connsiteY3" fmla="*/ 0 h 6212748"/>
              <a:gd name="connsiteX4" fmla="*/ 3635911 w 7217311"/>
              <a:gd name="connsiteY4" fmla="*/ 0 h 6212748"/>
              <a:gd name="connsiteX5" fmla="*/ 3635913 w 7217311"/>
              <a:gd name="connsiteY5" fmla="*/ 0 h 6212748"/>
              <a:gd name="connsiteX6" fmla="*/ 7217311 w 7217311"/>
              <a:gd name="connsiteY6" fmla="*/ 0 h 6212748"/>
              <a:gd name="connsiteX7" fmla="*/ 7217311 w 7217311"/>
              <a:gd name="connsiteY7" fmla="*/ 2864954 h 6212748"/>
              <a:gd name="connsiteX8" fmla="*/ 3773866 w 7217311"/>
              <a:gd name="connsiteY8" fmla="*/ 6212748 h 6212748"/>
              <a:gd name="connsiteX9" fmla="*/ 2893412 w 7217311"/>
              <a:gd name="connsiteY9" fmla="*/ 6212748 h 6212748"/>
              <a:gd name="connsiteX10" fmla="*/ 2893412 w 7217311"/>
              <a:gd name="connsiteY10" fmla="*/ 6210962 h 6212748"/>
              <a:gd name="connsiteX11" fmla="*/ 1837014 w 7217311"/>
              <a:gd name="connsiteY11" fmla="*/ 6210962 h 6212748"/>
              <a:gd name="connsiteX12" fmla="*/ 1837014 w 7217311"/>
              <a:gd name="connsiteY12" fmla="*/ 6212748 h 6212748"/>
              <a:gd name="connsiteX13" fmla="*/ 0 w 7217311"/>
              <a:gd name="connsiteY13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7311" h="6212748">
                <a:moveTo>
                  <a:pt x="0" y="0"/>
                </a:moveTo>
                <a:lnTo>
                  <a:pt x="1121310" y="0"/>
                </a:lnTo>
                <a:lnTo>
                  <a:pt x="1837014" y="0"/>
                </a:lnTo>
                <a:lnTo>
                  <a:pt x="2893412" y="0"/>
                </a:lnTo>
                <a:lnTo>
                  <a:pt x="3635911" y="0"/>
                </a:lnTo>
                <a:lnTo>
                  <a:pt x="3635913" y="0"/>
                </a:lnTo>
                <a:lnTo>
                  <a:pt x="7217311" y="0"/>
                </a:lnTo>
                <a:lnTo>
                  <a:pt x="7217311" y="2864954"/>
                </a:lnTo>
                <a:lnTo>
                  <a:pt x="3773866" y="6212748"/>
                </a:lnTo>
                <a:lnTo>
                  <a:pt x="2893412" y="6212748"/>
                </a:lnTo>
                <a:lnTo>
                  <a:pt x="2893412" y="6210962"/>
                </a:lnTo>
                <a:lnTo>
                  <a:pt x="1837014" y="6210962"/>
                </a:lnTo>
                <a:lnTo>
                  <a:pt x="1837014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B3EEBC-1E9E-5081-AE08-FF6503BB76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910864"/>
              </p:ext>
            </p:extLst>
          </p:nvPr>
        </p:nvGraphicFramePr>
        <p:xfrm>
          <a:off x="5101143" y="1997952"/>
          <a:ext cx="5077072" cy="2782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9693">
                  <a:extLst>
                    <a:ext uri="{9D8B030D-6E8A-4147-A177-3AD203B41FA5}">
                      <a16:colId xmlns:a16="http://schemas.microsoft.com/office/drawing/2014/main" val="1769125557"/>
                    </a:ext>
                  </a:extLst>
                </a:gridCol>
                <a:gridCol w="2487379">
                  <a:extLst>
                    <a:ext uri="{9D8B030D-6E8A-4147-A177-3AD203B41FA5}">
                      <a16:colId xmlns:a16="http://schemas.microsoft.com/office/drawing/2014/main" val="1367020373"/>
                    </a:ext>
                  </a:extLst>
                </a:gridCol>
              </a:tblGrid>
              <a:tr h="360147">
                <a:tc>
                  <a:txBody>
                    <a:bodyPr/>
                    <a:lstStyle/>
                    <a:p>
                      <a:r>
                        <a:rPr lang="en-US" sz="1600"/>
                        <a:t>Objectives </a:t>
                      </a:r>
                      <a:endParaRPr lang="en-IN" sz="1600"/>
                    </a:p>
                  </a:txBody>
                  <a:tcPr marL="81852" marR="81852" marT="40926" marB="40926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SMART Criteria </a:t>
                      </a:r>
                      <a:endParaRPr lang="en-IN" sz="1600"/>
                    </a:p>
                  </a:txBody>
                  <a:tcPr marL="81852" marR="81852" marT="40926" marB="40926"/>
                </a:tc>
                <a:extLst>
                  <a:ext uri="{0D108BD9-81ED-4DB2-BD59-A6C34878D82A}">
                    <a16:rowId xmlns:a16="http://schemas.microsoft.com/office/drawing/2014/main" val="358924566"/>
                  </a:ext>
                </a:extLst>
              </a:tr>
              <a:tr h="605702">
                <a:tc>
                  <a:txBody>
                    <a:bodyPr/>
                    <a:lstStyle/>
                    <a:p>
                      <a:r>
                        <a:rPr lang="en-US" sz="1600"/>
                        <a:t>Launch Core Modules in 3 months </a:t>
                      </a:r>
                      <a:endParaRPr lang="en-IN" sz="1600"/>
                    </a:p>
                  </a:txBody>
                  <a:tcPr marL="81852" marR="81852" marT="40926" marB="40926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Specific and Time bound </a:t>
                      </a:r>
                      <a:endParaRPr lang="en-IN" sz="1600"/>
                    </a:p>
                  </a:txBody>
                  <a:tcPr marL="81852" marR="81852" marT="40926" marB="40926"/>
                </a:tc>
                <a:extLst>
                  <a:ext uri="{0D108BD9-81ED-4DB2-BD59-A6C34878D82A}">
                    <a16:rowId xmlns:a16="http://schemas.microsoft.com/office/drawing/2014/main" val="728942635"/>
                  </a:ext>
                </a:extLst>
              </a:tr>
              <a:tr h="605702">
                <a:tc>
                  <a:txBody>
                    <a:bodyPr/>
                    <a:lstStyle/>
                    <a:p>
                      <a:r>
                        <a:rPr lang="en-US" sz="1600"/>
                        <a:t>Achieve 95% adoption by Q4</a:t>
                      </a:r>
                      <a:endParaRPr lang="en-IN" sz="1600"/>
                    </a:p>
                  </a:txBody>
                  <a:tcPr marL="81852" marR="81852" marT="40926" marB="40926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Measurable and achievable </a:t>
                      </a:r>
                      <a:endParaRPr lang="en-IN" sz="1600"/>
                    </a:p>
                  </a:txBody>
                  <a:tcPr marL="81852" marR="81852" marT="40926" marB="40926"/>
                </a:tc>
                <a:extLst>
                  <a:ext uri="{0D108BD9-81ED-4DB2-BD59-A6C34878D82A}">
                    <a16:rowId xmlns:a16="http://schemas.microsoft.com/office/drawing/2014/main" val="2157414189"/>
                  </a:ext>
                </a:extLst>
              </a:tr>
              <a:tr h="605702">
                <a:tc>
                  <a:txBody>
                    <a:bodyPr/>
                    <a:lstStyle/>
                    <a:p>
                      <a:r>
                        <a:rPr lang="en-US" sz="1600"/>
                        <a:t>Reduce reporting time by 50%</a:t>
                      </a:r>
                      <a:endParaRPr lang="en-IN" sz="1600"/>
                    </a:p>
                  </a:txBody>
                  <a:tcPr marL="81852" marR="81852" marT="40926" marB="40926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Realistic and measurable </a:t>
                      </a:r>
                      <a:endParaRPr lang="en-IN" sz="1600"/>
                    </a:p>
                  </a:txBody>
                  <a:tcPr marL="81852" marR="81852" marT="40926" marB="40926"/>
                </a:tc>
                <a:extLst>
                  <a:ext uri="{0D108BD9-81ED-4DB2-BD59-A6C34878D82A}">
                    <a16:rowId xmlns:a16="http://schemas.microsoft.com/office/drawing/2014/main" val="3957783241"/>
                  </a:ext>
                </a:extLst>
              </a:tr>
              <a:tr h="605702">
                <a:tc>
                  <a:txBody>
                    <a:bodyPr/>
                    <a:lstStyle/>
                    <a:p>
                      <a:r>
                        <a:rPr lang="en-US" sz="1600"/>
                        <a:t>Enable real time demo tracking </a:t>
                      </a:r>
                      <a:endParaRPr lang="en-IN" sz="1600"/>
                    </a:p>
                  </a:txBody>
                  <a:tcPr marL="81852" marR="81852" marT="40926" marB="40926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Specific and achievable </a:t>
                      </a:r>
                      <a:endParaRPr lang="en-IN" sz="1600"/>
                    </a:p>
                  </a:txBody>
                  <a:tcPr marL="81852" marR="81852" marT="40926" marB="40926"/>
                </a:tc>
                <a:extLst>
                  <a:ext uri="{0D108BD9-81ED-4DB2-BD59-A6C34878D82A}">
                    <a16:rowId xmlns:a16="http://schemas.microsoft.com/office/drawing/2014/main" val="3916729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919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94AD27-C5D4-717E-1B5B-85DEAE066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Project approach (Agile Model)</a:t>
            </a:r>
            <a:endParaRPr lang="en-IN" sz="5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BF956-CA47-2428-7329-17A747B5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1700"/>
              <a:t>Methodology </a:t>
            </a:r>
          </a:p>
          <a:p>
            <a:pPr lvl="1"/>
            <a:r>
              <a:rPr lang="en-US" sz="1700"/>
              <a:t>Scrum framework with 2 week sprints </a:t>
            </a:r>
          </a:p>
          <a:p>
            <a:pPr lvl="1"/>
            <a:r>
              <a:rPr lang="en-US" sz="1700"/>
              <a:t>Sprint plannings, reviews, retrospectives </a:t>
            </a:r>
          </a:p>
          <a:p>
            <a:pPr lvl="1"/>
            <a:r>
              <a:rPr lang="en-US" sz="1700"/>
              <a:t>Continuous integration and testing </a:t>
            </a:r>
          </a:p>
          <a:p>
            <a:pPr lvl="1"/>
            <a:r>
              <a:rPr lang="en-US" sz="1700"/>
              <a:t>Stakeholder demos after each sprints </a:t>
            </a:r>
          </a:p>
          <a:p>
            <a:r>
              <a:rPr lang="en-US" sz="1700"/>
              <a:t>Tools: </a:t>
            </a:r>
          </a:p>
          <a:p>
            <a:pPr lvl="1"/>
            <a:r>
              <a:rPr lang="en-US" sz="1700"/>
              <a:t>Jira / Azure DevOps for tracking </a:t>
            </a:r>
          </a:p>
          <a:p>
            <a:pPr lvl="1"/>
            <a:r>
              <a:rPr lang="en-US" sz="1700"/>
              <a:t>GitHub for version control </a:t>
            </a:r>
          </a:p>
          <a:p>
            <a:pPr lvl="1"/>
            <a:r>
              <a:rPr lang="en-US" sz="1700"/>
              <a:t>CI/CD pipeline for deployment </a:t>
            </a:r>
            <a:endParaRPr lang="en-IN" sz="1700"/>
          </a:p>
        </p:txBody>
      </p:sp>
    </p:spTree>
    <p:extLst>
      <p:ext uri="{BB962C8B-B14F-4D97-AF65-F5344CB8AC3E}">
        <p14:creationId xmlns:p14="http://schemas.microsoft.com/office/powerpoint/2010/main" val="723049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045276-2D59-3670-C61C-4D7F5C291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60848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Project team</a:t>
            </a:r>
            <a:endParaRPr lang="en-IN" sz="66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9FCBE05-E963-41B2-97FD-8631A61EB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1250" y="323519"/>
            <a:ext cx="7217311" cy="6212748"/>
          </a:xfrm>
          <a:custGeom>
            <a:avLst/>
            <a:gdLst>
              <a:gd name="connsiteX0" fmla="*/ 0 w 7217311"/>
              <a:gd name="connsiteY0" fmla="*/ 0 h 6212748"/>
              <a:gd name="connsiteX1" fmla="*/ 1121310 w 7217311"/>
              <a:gd name="connsiteY1" fmla="*/ 0 h 6212748"/>
              <a:gd name="connsiteX2" fmla="*/ 1837014 w 7217311"/>
              <a:gd name="connsiteY2" fmla="*/ 0 h 6212748"/>
              <a:gd name="connsiteX3" fmla="*/ 2893412 w 7217311"/>
              <a:gd name="connsiteY3" fmla="*/ 0 h 6212748"/>
              <a:gd name="connsiteX4" fmla="*/ 3635911 w 7217311"/>
              <a:gd name="connsiteY4" fmla="*/ 0 h 6212748"/>
              <a:gd name="connsiteX5" fmla="*/ 3635913 w 7217311"/>
              <a:gd name="connsiteY5" fmla="*/ 0 h 6212748"/>
              <a:gd name="connsiteX6" fmla="*/ 7217311 w 7217311"/>
              <a:gd name="connsiteY6" fmla="*/ 0 h 6212748"/>
              <a:gd name="connsiteX7" fmla="*/ 7217311 w 7217311"/>
              <a:gd name="connsiteY7" fmla="*/ 2864954 h 6212748"/>
              <a:gd name="connsiteX8" fmla="*/ 3773866 w 7217311"/>
              <a:gd name="connsiteY8" fmla="*/ 6212748 h 6212748"/>
              <a:gd name="connsiteX9" fmla="*/ 2893412 w 7217311"/>
              <a:gd name="connsiteY9" fmla="*/ 6212748 h 6212748"/>
              <a:gd name="connsiteX10" fmla="*/ 2893412 w 7217311"/>
              <a:gd name="connsiteY10" fmla="*/ 6210962 h 6212748"/>
              <a:gd name="connsiteX11" fmla="*/ 1837014 w 7217311"/>
              <a:gd name="connsiteY11" fmla="*/ 6210962 h 6212748"/>
              <a:gd name="connsiteX12" fmla="*/ 1837014 w 7217311"/>
              <a:gd name="connsiteY12" fmla="*/ 6212748 h 6212748"/>
              <a:gd name="connsiteX13" fmla="*/ 0 w 7217311"/>
              <a:gd name="connsiteY13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7311" h="6212748">
                <a:moveTo>
                  <a:pt x="0" y="0"/>
                </a:moveTo>
                <a:lnTo>
                  <a:pt x="1121310" y="0"/>
                </a:lnTo>
                <a:lnTo>
                  <a:pt x="1837014" y="0"/>
                </a:lnTo>
                <a:lnTo>
                  <a:pt x="2893412" y="0"/>
                </a:lnTo>
                <a:lnTo>
                  <a:pt x="3635911" y="0"/>
                </a:lnTo>
                <a:lnTo>
                  <a:pt x="3635913" y="0"/>
                </a:lnTo>
                <a:lnTo>
                  <a:pt x="7217311" y="0"/>
                </a:lnTo>
                <a:lnTo>
                  <a:pt x="7217311" y="2864954"/>
                </a:lnTo>
                <a:lnTo>
                  <a:pt x="3773866" y="6212748"/>
                </a:lnTo>
                <a:lnTo>
                  <a:pt x="2893412" y="6212748"/>
                </a:lnTo>
                <a:lnTo>
                  <a:pt x="2893412" y="6210962"/>
                </a:lnTo>
                <a:lnTo>
                  <a:pt x="1837014" y="6210962"/>
                </a:lnTo>
                <a:lnTo>
                  <a:pt x="1837014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94E19B3-8A2B-C838-EFF1-4093DEAE56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278158"/>
              </p:ext>
            </p:extLst>
          </p:nvPr>
        </p:nvGraphicFramePr>
        <p:xfrm>
          <a:off x="5101143" y="1324710"/>
          <a:ext cx="5077072" cy="412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6223">
                  <a:extLst>
                    <a:ext uri="{9D8B030D-6E8A-4147-A177-3AD203B41FA5}">
                      <a16:colId xmlns:a16="http://schemas.microsoft.com/office/drawing/2014/main" val="2944881017"/>
                    </a:ext>
                  </a:extLst>
                </a:gridCol>
                <a:gridCol w="2000849">
                  <a:extLst>
                    <a:ext uri="{9D8B030D-6E8A-4147-A177-3AD203B41FA5}">
                      <a16:colId xmlns:a16="http://schemas.microsoft.com/office/drawing/2014/main" val="3934204712"/>
                    </a:ext>
                  </a:extLst>
                </a:gridCol>
              </a:tblGrid>
              <a:tr h="516180">
                <a:tc>
                  <a:txBody>
                    <a:bodyPr/>
                    <a:lstStyle/>
                    <a:p>
                      <a:r>
                        <a:rPr lang="en-US" sz="2300"/>
                        <a:t>Role</a:t>
                      </a:r>
                      <a:endParaRPr lang="en-IN" sz="2300"/>
                    </a:p>
                  </a:txBody>
                  <a:tcPr marL="117314" marR="117314" marT="58657" marB="58657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Name</a:t>
                      </a:r>
                      <a:endParaRPr lang="en-IN" sz="2300"/>
                    </a:p>
                  </a:txBody>
                  <a:tcPr marL="117314" marR="117314" marT="58657" marB="58657"/>
                </a:tc>
                <a:extLst>
                  <a:ext uri="{0D108BD9-81ED-4DB2-BD59-A6C34878D82A}">
                    <a16:rowId xmlns:a16="http://schemas.microsoft.com/office/drawing/2014/main" val="4259868065"/>
                  </a:ext>
                </a:extLst>
              </a:tr>
              <a:tr h="516180">
                <a:tc>
                  <a:txBody>
                    <a:bodyPr/>
                    <a:lstStyle/>
                    <a:p>
                      <a:r>
                        <a:rPr lang="en-US" sz="2300"/>
                        <a:t>Product Owner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Mr Ramesh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extLst>
                  <a:ext uri="{0D108BD9-81ED-4DB2-BD59-A6C34878D82A}">
                    <a16:rowId xmlns:a16="http://schemas.microsoft.com/office/drawing/2014/main" val="989615702"/>
                  </a:ext>
                </a:extLst>
              </a:tr>
              <a:tr h="516180">
                <a:tc>
                  <a:txBody>
                    <a:bodyPr/>
                    <a:lstStyle/>
                    <a:p>
                      <a:r>
                        <a:rPr lang="en-US" sz="2300"/>
                        <a:t>Scrum Master / BA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Mr Barath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extLst>
                  <a:ext uri="{0D108BD9-81ED-4DB2-BD59-A6C34878D82A}">
                    <a16:rowId xmlns:a16="http://schemas.microsoft.com/office/drawing/2014/main" val="3947787044"/>
                  </a:ext>
                </a:extLst>
              </a:tr>
              <a:tr h="516180">
                <a:tc>
                  <a:txBody>
                    <a:bodyPr/>
                    <a:lstStyle/>
                    <a:p>
                      <a:r>
                        <a:rPr lang="en-US" sz="2300"/>
                        <a:t>Frontend Developer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Mr Prashant</a:t>
                      </a:r>
                      <a:endParaRPr lang="en-IN" sz="2300"/>
                    </a:p>
                  </a:txBody>
                  <a:tcPr marL="117314" marR="117314" marT="58657" marB="58657"/>
                </a:tc>
                <a:extLst>
                  <a:ext uri="{0D108BD9-81ED-4DB2-BD59-A6C34878D82A}">
                    <a16:rowId xmlns:a16="http://schemas.microsoft.com/office/drawing/2014/main" val="3864636459"/>
                  </a:ext>
                </a:extLst>
              </a:tr>
              <a:tr h="516180">
                <a:tc>
                  <a:txBody>
                    <a:bodyPr/>
                    <a:lstStyle/>
                    <a:p>
                      <a:r>
                        <a:rPr lang="en-US" sz="2300"/>
                        <a:t>Backend Developer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Mr Aravind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extLst>
                  <a:ext uri="{0D108BD9-81ED-4DB2-BD59-A6C34878D82A}">
                    <a16:rowId xmlns:a16="http://schemas.microsoft.com/office/drawing/2014/main" val="1622286503"/>
                  </a:ext>
                </a:extLst>
              </a:tr>
              <a:tr h="516180">
                <a:tc>
                  <a:txBody>
                    <a:bodyPr/>
                    <a:lstStyle/>
                    <a:p>
                      <a:r>
                        <a:rPr lang="en-US" sz="2300"/>
                        <a:t>QA Tester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Mr Shiva</a:t>
                      </a:r>
                      <a:endParaRPr lang="en-IN" sz="2300"/>
                    </a:p>
                  </a:txBody>
                  <a:tcPr marL="117314" marR="117314" marT="58657" marB="58657"/>
                </a:tc>
                <a:extLst>
                  <a:ext uri="{0D108BD9-81ED-4DB2-BD59-A6C34878D82A}">
                    <a16:rowId xmlns:a16="http://schemas.microsoft.com/office/drawing/2014/main" val="1193934298"/>
                  </a:ext>
                </a:extLst>
              </a:tr>
              <a:tr h="516180">
                <a:tc>
                  <a:txBody>
                    <a:bodyPr/>
                    <a:lstStyle/>
                    <a:p>
                      <a:r>
                        <a:rPr lang="en-US" sz="2300"/>
                        <a:t>Sales Liaison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Mr Naveen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extLst>
                  <a:ext uri="{0D108BD9-81ED-4DB2-BD59-A6C34878D82A}">
                    <a16:rowId xmlns:a16="http://schemas.microsoft.com/office/drawing/2014/main" val="782606224"/>
                  </a:ext>
                </a:extLst>
              </a:tr>
              <a:tr h="516180">
                <a:tc>
                  <a:txBody>
                    <a:bodyPr/>
                    <a:lstStyle/>
                    <a:p>
                      <a:r>
                        <a:rPr lang="en-US" sz="2300"/>
                        <a:t>IT Support </a:t>
                      </a:r>
                      <a:endParaRPr lang="en-IN" sz="2300"/>
                    </a:p>
                  </a:txBody>
                  <a:tcPr marL="117314" marR="117314" marT="58657" marB="58657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Mr Manoj</a:t>
                      </a:r>
                      <a:endParaRPr lang="en-IN" sz="2300"/>
                    </a:p>
                  </a:txBody>
                  <a:tcPr marL="117314" marR="117314" marT="58657" marB="58657"/>
                </a:tc>
                <a:extLst>
                  <a:ext uri="{0D108BD9-81ED-4DB2-BD59-A6C34878D82A}">
                    <a16:rowId xmlns:a16="http://schemas.microsoft.com/office/drawing/2014/main" val="1718862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987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3392FC-DCA4-1241-F606-B6F4C9CF6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60848" cy="4480726"/>
          </a:xfrm>
        </p:spPr>
        <p:txBody>
          <a:bodyPr>
            <a:normAutofit/>
          </a:bodyPr>
          <a:lstStyle/>
          <a:p>
            <a:pPr algn="r"/>
            <a:r>
              <a:rPr lang="en-US" sz="4600"/>
              <a:t>Budget Breakdown </a:t>
            </a:r>
            <a:endParaRPr lang="en-IN" sz="46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9FCBE05-E963-41B2-97FD-8631A61EB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1250" y="323519"/>
            <a:ext cx="7217311" cy="6212748"/>
          </a:xfrm>
          <a:custGeom>
            <a:avLst/>
            <a:gdLst>
              <a:gd name="connsiteX0" fmla="*/ 0 w 7217311"/>
              <a:gd name="connsiteY0" fmla="*/ 0 h 6212748"/>
              <a:gd name="connsiteX1" fmla="*/ 1121310 w 7217311"/>
              <a:gd name="connsiteY1" fmla="*/ 0 h 6212748"/>
              <a:gd name="connsiteX2" fmla="*/ 1837014 w 7217311"/>
              <a:gd name="connsiteY2" fmla="*/ 0 h 6212748"/>
              <a:gd name="connsiteX3" fmla="*/ 2893412 w 7217311"/>
              <a:gd name="connsiteY3" fmla="*/ 0 h 6212748"/>
              <a:gd name="connsiteX4" fmla="*/ 3635911 w 7217311"/>
              <a:gd name="connsiteY4" fmla="*/ 0 h 6212748"/>
              <a:gd name="connsiteX5" fmla="*/ 3635913 w 7217311"/>
              <a:gd name="connsiteY5" fmla="*/ 0 h 6212748"/>
              <a:gd name="connsiteX6" fmla="*/ 7217311 w 7217311"/>
              <a:gd name="connsiteY6" fmla="*/ 0 h 6212748"/>
              <a:gd name="connsiteX7" fmla="*/ 7217311 w 7217311"/>
              <a:gd name="connsiteY7" fmla="*/ 2864954 h 6212748"/>
              <a:gd name="connsiteX8" fmla="*/ 3773866 w 7217311"/>
              <a:gd name="connsiteY8" fmla="*/ 6212748 h 6212748"/>
              <a:gd name="connsiteX9" fmla="*/ 2893412 w 7217311"/>
              <a:gd name="connsiteY9" fmla="*/ 6212748 h 6212748"/>
              <a:gd name="connsiteX10" fmla="*/ 2893412 w 7217311"/>
              <a:gd name="connsiteY10" fmla="*/ 6210962 h 6212748"/>
              <a:gd name="connsiteX11" fmla="*/ 1837014 w 7217311"/>
              <a:gd name="connsiteY11" fmla="*/ 6210962 h 6212748"/>
              <a:gd name="connsiteX12" fmla="*/ 1837014 w 7217311"/>
              <a:gd name="connsiteY12" fmla="*/ 6212748 h 6212748"/>
              <a:gd name="connsiteX13" fmla="*/ 0 w 7217311"/>
              <a:gd name="connsiteY13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7311" h="6212748">
                <a:moveTo>
                  <a:pt x="0" y="0"/>
                </a:moveTo>
                <a:lnTo>
                  <a:pt x="1121310" y="0"/>
                </a:lnTo>
                <a:lnTo>
                  <a:pt x="1837014" y="0"/>
                </a:lnTo>
                <a:lnTo>
                  <a:pt x="2893412" y="0"/>
                </a:lnTo>
                <a:lnTo>
                  <a:pt x="3635911" y="0"/>
                </a:lnTo>
                <a:lnTo>
                  <a:pt x="3635913" y="0"/>
                </a:lnTo>
                <a:lnTo>
                  <a:pt x="7217311" y="0"/>
                </a:lnTo>
                <a:lnTo>
                  <a:pt x="7217311" y="2864954"/>
                </a:lnTo>
                <a:lnTo>
                  <a:pt x="3773866" y="6212748"/>
                </a:lnTo>
                <a:lnTo>
                  <a:pt x="2893412" y="6212748"/>
                </a:lnTo>
                <a:lnTo>
                  <a:pt x="2893412" y="6210962"/>
                </a:lnTo>
                <a:lnTo>
                  <a:pt x="1837014" y="6210962"/>
                </a:lnTo>
                <a:lnTo>
                  <a:pt x="1837014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9774B-A5EF-E73C-18B6-7F6C526219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527418"/>
              </p:ext>
            </p:extLst>
          </p:nvPr>
        </p:nvGraphicFramePr>
        <p:xfrm>
          <a:off x="5101143" y="2051312"/>
          <a:ext cx="5077072" cy="2676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4677">
                  <a:extLst>
                    <a:ext uri="{9D8B030D-6E8A-4147-A177-3AD203B41FA5}">
                      <a16:colId xmlns:a16="http://schemas.microsoft.com/office/drawing/2014/main" val="552342166"/>
                    </a:ext>
                  </a:extLst>
                </a:gridCol>
                <a:gridCol w="1982395">
                  <a:extLst>
                    <a:ext uri="{9D8B030D-6E8A-4147-A177-3AD203B41FA5}">
                      <a16:colId xmlns:a16="http://schemas.microsoft.com/office/drawing/2014/main" val="1044272044"/>
                    </a:ext>
                  </a:extLst>
                </a:gridCol>
              </a:tblGrid>
              <a:tr h="446039">
                <a:tc>
                  <a:txBody>
                    <a:bodyPr/>
                    <a:lstStyle/>
                    <a:p>
                      <a:r>
                        <a:rPr lang="en-US" sz="2000"/>
                        <a:t>Category </a:t>
                      </a:r>
                      <a:endParaRPr lang="en-IN" sz="2000"/>
                    </a:p>
                  </a:txBody>
                  <a:tcPr marL="101372" marR="101372" marT="50686" marB="50686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Amount </a:t>
                      </a:r>
                      <a:endParaRPr lang="en-IN" sz="2000"/>
                    </a:p>
                  </a:txBody>
                  <a:tcPr marL="101372" marR="101372" marT="50686" marB="50686"/>
                </a:tc>
                <a:extLst>
                  <a:ext uri="{0D108BD9-81ED-4DB2-BD59-A6C34878D82A}">
                    <a16:rowId xmlns:a16="http://schemas.microsoft.com/office/drawing/2014/main" val="1320843180"/>
                  </a:ext>
                </a:extLst>
              </a:tr>
              <a:tr h="446039">
                <a:tc>
                  <a:txBody>
                    <a:bodyPr/>
                    <a:lstStyle/>
                    <a:p>
                      <a:r>
                        <a:rPr lang="en-US" sz="2000"/>
                        <a:t>Development </a:t>
                      </a:r>
                      <a:endParaRPr lang="en-IN" sz="2000"/>
                    </a:p>
                  </a:txBody>
                  <a:tcPr marL="101372" marR="101372" marT="50686" marB="50686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INR 12,00,000</a:t>
                      </a:r>
                      <a:endParaRPr lang="en-IN" sz="2000"/>
                    </a:p>
                  </a:txBody>
                  <a:tcPr marL="101372" marR="101372" marT="50686" marB="50686"/>
                </a:tc>
                <a:extLst>
                  <a:ext uri="{0D108BD9-81ED-4DB2-BD59-A6C34878D82A}">
                    <a16:rowId xmlns:a16="http://schemas.microsoft.com/office/drawing/2014/main" val="3821409147"/>
                  </a:ext>
                </a:extLst>
              </a:tr>
              <a:tr h="446039">
                <a:tc>
                  <a:txBody>
                    <a:bodyPr/>
                    <a:lstStyle/>
                    <a:p>
                      <a:r>
                        <a:rPr lang="en-US" sz="2000"/>
                        <a:t>Agile Tools and Licenses </a:t>
                      </a:r>
                      <a:endParaRPr lang="en-IN" sz="2000"/>
                    </a:p>
                  </a:txBody>
                  <a:tcPr marL="101372" marR="101372" marT="50686" marB="50686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INR 3,00,000</a:t>
                      </a:r>
                      <a:endParaRPr lang="en-IN" sz="2000"/>
                    </a:p>
                  </a:txBody>
                  <a:tcPr marL="101372" marR="101372" marT="50686" marB="50686"/>
                </a:tc>
                <a:extLst>
                  <a:ext uri="{0D108BD9-81ED-4DB2-BD59-A6C34878D82A}">
                    <a16:rowId xmlns:a16="http://schemas.microsoft.com/office/drawing/2014/main" val="1258980665"/>
                  </a:ext>
                </a:extLst>
              </a:tr>
              <a:tr h="446039">
                <a:tc>
                  <a:txBody>
                    <a:bodyPr/>
                    <a:lstStyle/>
                    <a:p>
                      <a:r>
                        <a:rPr lang="en-US" sz="2000"/>
                        <a:t>Training and Support </a:t>
                      </a:r>
                      <a:endParaRPr lang="en-IN" sz="2000"/>
                    </a:p>
                  </a:txBody>
                  <a:tcPr marL="101372" marR="101372" marT="50686" marB="50686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INR 2,50,000</a:t>
                      </a:r>
                      <a:endParaRPr lang="en-IN" sz="2000"/>
                    </a:p>
                  </a:txBody>
                  <a:tcPr marL="101372" marR="101372" marT="50686" marB="50686"/>
                </a:tc>
                <a:extLst>
                  <a:ext uri="{0D108BD9-81ED-4DB2-BD59-A6C34878D82A}">
                    <a16:rowId xmlns:a16="http://schemas.microsoft.com/office/drawing/2014/main" val="3981209918"/>
                  </a:ext>
                </a:extLst>
              </a:tr>
              <a:tr h="446039">
                <a:tc>
                  <a:txBody>
                    <a:bodyPr/>
                    <a:lstStyle/>
                    <a:p>
                      <a:r>
                        <a:rPr lang="en-US" sz="2000"/>
                        <a:t>Testing and QA </a:t>
                      </a:r>
                      <a:endParaRPr lang="en-IN" sz="2000"/>
                    </a:p>
                  </a:txBody>
                  <a:tcPr marL="101372" marR="101372" marT="50686" marB="50686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INR 2,00,000</a:t>
                      </a:r>
                      <a:endParaRPr lang="en-IN" sz="2000"/>
                    </a:p>
                  </a:txBody>
                  <a:tcPr marL="101372" marR="101372" marT="50686" marB="50686"/>
                </a:tc>
                <a:extLst>
                  <a:ext uri="{0D108BD9-81ED-4DB2-BD59-A6C34878D82A}">
                    <a16:rowId xmlns:a16="http://schemas.microsoft.com/office/drawing/2014/main" val="1180247597"/>
                  </a:ext>
                </a:extLst>
              </a:tr>
              <a:tr h="446039">
                <a:tc>
                  <a:txBody>
                    <a:bodyPr/>
                    <a:lstStyle/>
                    <a:p>
                      <a:r>
                        <a:rPr lang="en-US" sz="2000"/>
                        <a:t>Contingency and Travel </a:t>
                      </a:r>
                      <a:endParaRPr lang="en-IN" sz="2000"/>
                    </a:p>
                  </a:txBody>
                  <a:tcPr marL="101372" marR="101372" marT="50686" marB="50686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INR 5,00,000</a:t>
                      </a:r>
                      <a:endParaRPr lang="en-IN" sz="2000"/>
                    </a:p>
                  </a:txBody>
                  <a:tcPr marL="101372" marR="101372" marT="50686" marB="50686"/>
                </a:tc>
                <a:extLst>
                  <a:ext uri="{0D108BD9-81ED-4DB2-BD59-A6C34878D82A}">
                    <a16:rowId xmlns:a16="http://schemas.microsoft.com/office/drawing/2014/main" val="304256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913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DBE300-5BFC-25DF-C858-4D03F236C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060848" cy="4480726"/>
          </a:xfrm>
        </p:spPr>
        <p:txBody>
          <a:bodyPr>
            <a:normAutofit/>
          </a:bodyPr>
          <a:lstStyle/>
          <a:p>
            <a:pPr algn="r"/>
            <a:r>
              <a:rPr lang="en-US" sz="5100"/>
              <a:t>Risks and Mitigations </a:t>
            </a:r>
            <a:endParaRPr lang="en-IN" sz="51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9FCBE05-E963-41B2-97FD-8631A61EB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1250" y="323519"/>
            <a:ext cx="7217311" cy="6212748"/>
          </a:xfrm>
          <a:custGeom>
            <a:avLst/>
            <a:gdLst>
              <a:gd name="connsiteX0" fmla="*/ 0 w 7217311"/>
              <a:gd name="connsiteY0" fmla="*/ 0 h 6212748"/>
              <a:gd name="connsiteX1" fmla="*/ 1121310 w 7217311"/>
              <a:gd name="connsiteY1" fmla="*/ 0 h 6212748"/>
              <a:gd name="connsiteX2" fmla="*/ 1837014 w 7217311"/>
              <a:gd name="connsiteY2" fmla="*/ 0 h 6212748"/>
              <a:gd name="connsiteX3" fmla="*/ 2893412 w 7217311"/>
              <a:gd name="connsiteY3" fmla="*/ 0 h 6212748"/>
              <a:gd name="connsiteX4" fmla="*/ 3635911 w 7217311"/>
              <a:gd name="connsiteY4" fmla="*/ 0 h 6212748"/>
              <a:gd name="connsiteX5" fmla="*/ 3635913 w 7217311"/>
              <a:gd name="connsiteY5" fmla="*/ 0 h 6212748"/>
              <a:gd name="connsiteX6" fmla="*/ 7217311 w 7217311"/>
              <a:gd name="connsiteY6" fmla="*/ 0 h 6212748"/>
              <a:gd name="connsiteX7" fmla="*/ 7217311 w 7217311"/>
              <a:gd name="connsiteY7" fmla="*/ 2864954 h 6212748"/>
              <a:gd name="connsiteX8" fmla="*/ 3773866 w 7217311"/>
              <a:gd name="connsiteY8" fmla="*/ 6212748 h 6212748"/>
              <a:gd name="connsiteX9" fmla="*/ 2893412 w 7217311"/>
              <a:gd name="connsiteY9" fmla="*/ 6212748 h 6212748"/>
              <a:gd name="connsiteX10" fmla="*/ 2893412 w 7217311"/>
              <a:gd name="connsiteY10" fmla="*/ 6210962 h 6212748"/>
              <a:gd name="connsiteX11" fmla="*/ 1837014 w 7217311"/>
              <a:gd name="connsiteY11" fmla="*/ 6210962 h 6212748"/>
              <a:gd name="connsiteX12" fmla="*/ 1837014 w 7217311"/>
              <a:gd name="connsiteY12" fmla="*/ 6212748 h 6212748"/>
              <a:gd name="connsiteX13" fmla="*/ 0 w 7217311"/>
              <a:gd name="connsiteY13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7311" h="6212748">
                <a:moveTo>
                  <a:pt x="0" y="0"/>
                </a:moveTo>
                <a:lnTo>
                  <a:pt x="1121310" y="0"/>
                </a:lnTo>
                <a:lnTo>
                  <a:pt x="1837014" y="0"/>
                </a:lnTo>
                <a:lnTo>
                  <a:pt x="2893412" y="0"/>
                </a:lnTo>
                <a:lnTo>
                  <a:pt x="3635911" y="0"/>
                </a:lnTo>
                <a:lnTo>
                  <a:pt x="3635913" y="0"/>
                </a:lnTo>
                <a:lnTo>
                  <a:pt x="7217311" y="0"/>
                </a:lnTo>
                <a:lnTo>
                  <a:pt x="7217311" y="2864954"/>
                </a:lnTo>
                <a:lnTo>
                  <a:pt x="3773866" y="6212748"/>
                </a:lnTo>
                <a:lnTo>
                  <a:pt x="2893412" y="6212748"/>
                </a:lnTo>
                <a:lnTo>
                  <a:pt x="2893412" y="6210962"/>
                </a:lnTo>
                <a:lnTo>
                  <a:pt x="1837014" y="6210962"/>
                </a:lnTo>
                <a:lnTo>
                  <a:pt x="1837014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4F22E68-FD26-0C80-3650-14EA178DE0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26594"/>
              </p:ext>
            </p:extLst>
          </p:nvPr>
        </p:nvGraphicFramePr>
        <p:xfrm>
          <a:off x="5101143" y="2004155"/>
          <a:ext cx="5077072" cy="2770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294">
                  <a:extLst>
                    <a:ext uri="{9D8B030D-6E8A-4147-A177-3AD203B41FA5}">
                      <a16:colId xmlns:a16="http://schemas.microsoft.com/office/drawing/2014/main" val="3757449101"/>
                    </a:ext>
                  </a:extLst>
                </a:gridCol>
                <a:gridCol w="3562778">
                  <a:extLst>
                    <a:ext uri="{9D8B030D-6E8A-4147-A177-3AD203B41FA5}">
                      <a16:colId xmlns:a16="http://schemas.microsoft.com/office/drawing/2014/main" val="553632850"/>
                    </a:ext>
                  </a:extLst>
                </a:gridCol>
              </a:tblGrid>
              <a:tr h="358542">
                <a:tc>
                  <a:txBody>
                    <a:bodyPr/>
                    <a:lstStyle/>
                    <a:p>
                      <a:r>
                        <a:rPr lang="en-US" sz="1600"/>
                        <a:t>Risk </a:t>
                      </a:r>
                      <a:endParaRPr lang="en-IN" sz="1600"/>
                    </a:p>
                  </a:txBody>
                  <a:tcPr marL="81487" marR="81487" marT="40743" marB="4074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Mitigation strategy </a:t>
                      </a:r>
                      <a:endParaRPr lang="en-IN" sz="1600"/>
                    </a:p>
                  </a:txBody>
                  <a:tcPr marL="81487" marR="81487" marT="40743" marB="40743"/>
                </a:tc>
                <a:extLst>
                  <a:ext uri="{0D108BD9-81ED-4DB2-BD59-A6C34878D82A}">
                    <a16:rowId xmlns:a16="http://schemas.microsoft.com/office/drawing/2014/main" val="3249012927"/>
                  </a:ext>
                </a:extLst>
              </a:tr>
              <a:tr h="603002">
                <a:tc>
                  <a:txBody>
                    <a:bodyPr/>
                    <a:lstStyle/>
                    <a:p>
                      <a:r>
                        <a:rPr lang="en-US" sz="1600"/>
                        <a:t>Resistance to change </a:t>
                      </a:r>
                      <a:endParaRPr lang="en-IN" sz="1600"/>
                    </a:p>
                  </a:txBody>
                  <a:tcPr marL="81487" marR="81487" marT="40743" marB="4074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Early user engagement and training </a:t>
                      </a:r>
                      <a:endParaRPr lang="en-IN" sz="1600"/>
                    </a:p>
                  </a:txBody>
                  <a:tcPr marL="81487" marR="81487" marT="40743" marB="40743"/>
                </a:tc>
                <a:extLst>
                  <a:ext uri="{0D108BD9-81ED-4DB2-BD59-A6C34878D82A}">
                    <a16:rowId xmlns:a16="http://schemas.microsoft.com/office/drawing/2014/main" val="203126284"/>
                  </a:ext>
                </a:extLst>
              </a:tr>
              <a:tr h="603002">
                <a:tc>
                  <a:txBody>
                    <a:bodyPr/>
                    <a:lstStyle/>
                    <a:p>
                      <a:r>
                        <a:rPr lang="en-US" sz="1600"/>
                        <a:t>Scope creep </a:t>
                      </a:r>
                      <a:endParaRPr lang="en-IN" sz="1600"/>
                    </a:p>
                  </a:txBody>
                  <a:tcPr marL="81487" marR="81487" marT="40743" marB="4074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Strict sprint planning and backlog grooming </a:t>
                      </a:r>
                      <a:endParaRPr lang="en-IN" sz="1600"/>
                    </a:p>
                  </a:txBody>
                  <a:tcPr marL="81487" marR="81487" marT="40743" marB="40743"/>
                </a:tc>
                <a:extLst>
                  <a:ext uri="{0D108BD9-81ED-4DB2-BD59-A6C34878D82A}">
                    <a16:rowId xmlns:a16="http://schemas.microsoft.com/office/drawing/2014/main" val="2418045661"/>
                  </a:ext>
                </a:extLst>
              </a:tr>
              <a:tr h="603002">
                <a:tc>
                  <a:txBody>
                    <a:bodyPr/>
                    <a:lstStyle/>
                    <a:p>
                      <a:r>
                        <a:rPr lang="en-US" sz="1600"/>
                        <a:t>Integration delays </a:t>
                      </a:r>
                      <a:endParaRPr lang="en-IN" sz="1600"/>
                    </a:p>
                  </a:txBody>
                  <a:tcPr marL="81487" marR="81487" marT="40743" marB="4074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Parallel testing and CI / CD pipeline </a:t>
                      </a:r>
                      <a:endParaRPr lang="en-IN" sz="1600"/>
                    </a:p>
                  </a:txBody>
                  <a:tcPr marL="81487" marR="81487" marT="40743" marB="40743"/>
                </a:tc>
                <a:extLst>
                  <a:ext uri="{0D108BD9-81ED-4DB2-BD59-A6C34878D82A}">
                    <a16:rowId xmlns:a16="http://schemas.microsoft.com/office/drawing/2014/main" val="815572772"/>
                  </a:ext>
                </a:extLst>
              </a:tr>
              <a:tr h="603002">
                <a:tc>
                  <a:txBody>
                    <a:bodyPr/>
                    <a:lstStyle/>
                    <a:p>
                      <a:r>
                        <a:rPr lang="en-US" sz="1600"/>
                        <a:t>Budget overrun </a:t>
                      </a:r>
                      <a:endParaRPr lang="en-IN" sz="1600"/>
                    </a:p>
                  </a:txBody>
                  <a:tcPr marL="81487" marR="81487" marT="40743" marB="4074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Regular reviews and contingency buffer </a:t>
                      </a:r>
                      <a:endParaRPr lang="en-IN" sz="1600"/>
                    </a:p>
                  </a:txBody>
                  <a:tcPr marL="81487" marR="81487" marT="40743" marB="40743"/>
                </a:tc>
                <a:extLst>
                  <a:ext uri="{0D108BD9-81ED-4DB2-BD59-A6C34878D82A}">
                    <a16:rowId xmlns:a16="http://schemas.microsoft.com/office/drawing/2014/main" val="1975109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95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4D2B96-A117-4B66-4959-C070761E7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600"/>
              <a:t>Appropriate managers </a:t>
            </a:r>
            <a:endParaRPr lang="en-IN" sz="4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61194-1506-EF75-177B-2DAB29A5F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1900"/>
              <a:t>Project sponsors </a:t>
            </a:r>
          </a:p>
          <a:p>
            <a:pPr lvl="1"/>
            <a:r>
              <a:rPr lang="en-US" sz="1900"/>
              <a:t>Mr Ramesh – director of sales and operations </a:t>
            </a:r>
          </a:p>
          <a:p>
            <a:r>
              <a:rPr lang="en-US" sz="1900"/>
              <a:t>Project manager </a:t>
            </a:r>
          </a:p>
          <a:p>
            <a:pPr lvl="1"/>
            <a:r>
              <a:rPr lang="en-US" sz="1900"/>
              <a:t>Mr Barath – scrum master and business analyst </a:t>
            </a:r>
          </a:p>
          <a:p>
            <a:r>
              <a:rPr lang="en-US" sz="1900"/>
              <a:t>Approvals required for </a:t>
            </a:r>
          </a:p>
          <a:p>
            <a:pPr lvl="1"/>
            <a:r>
              <a:rPr lang="en-US" sz="1900"/>
              <a:t>Budget allocation </a:t>
            </a:r>
          </a:p>
          <a:p>
            <a:pPr lvl="1"/>
            <a:r>
              <a:rPr lang="en-US" sz="1900"/>
              <a:t>Resource commitment </a:t>
            </a:r>
          </a:p>
          <a:p>
            <a:pPr lvl="1"/>
            <a:r>
              <a:rPr lang="en-US" sz="1900"/>
              <a:t>Sprint review and go live milestones </a:t>
            </a:r>
            <a:endParaRPr lang="en-IN" sz="1900"/>
          </a:p>
        </p:txBody>
      </p:sp>
    </p:spTree>
    <p:extLst>
      <p:ext uri="{BB962C8B-B14F-4D97-AF65-F5344CB8AC3E}">
        <p14:creationId xmlns:p14="http://schemas.microsoft.com/office/powerpoint/2010/main" val="3721728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4A5CB-49D4-B5EE-897A-C6614EB1A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600"/>
              <a:t>Conclusion and call to action </a:t>
            </a:r>
            <a:endParaRPr lang="en-IN" sz="4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96526-1D0C-3B59-4967-290CE266C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1900"/>
              <a:t>Why approve this proposal</a:t>
            </a:r>
          </a:p>
          <a:p>
            <a:pPr lvl="1"/>
            <a:r>
              <a:rPr lang="en-US" sz="1900"/>
              <a:t>Solves long standing operational issues </a:t>
            </a:r>
          </a:p>
          <a:p>
            <a:pPr lvl="1"/>
            <a:r>
              <a:rPr lang="en-US" sz="1900"/>
              <a:t>Aligns with strategic goals </a:t>
            </a:r>
          </a:p>
          <a:p>
            <a:pPr lvl="1"/>
            <a:r>
              <a:rPr lang="en-US" sz="1900"/>
              <a:t>Delivers measurable outcomes </a:t>
            </a:r>
          </a:p>
          <a:p>
            <a:pPr lvl="1"/>
            <a:r>
              <a:rPr lang="en-US" sz="1900"/>
              <a:t>Built with stakeholder collaborations </a:t>
            </a:r>
          </a:p>
          <a:p>
            <a:r>
              <a:rPr lang="en-US" sz="1900"/>
              <a:t>Next steps </a:t>
            </a:r>
          </a:p>
          <a:p>
            <a:pPr lvl="1"/>
            <a:r>
              <a:rPr lang="en-US" sz="1900"/>
              <a:t>Finalize sprint roadmap</a:t>
            </a:r>
          </a:p>
          <a:p>
            <a:pPr lvl="1"/>
            <a:r>
              <a:rPr lang="en-US" sz="1900"/>
              <a:t>Kick off agile on boarding </a:t>
            </a:r>
          </a:p>
          <a:p>
            <a:pPr lvl="1"/>
            <a:r>
              <a:rPr lang="en-US" sz="1900"/>
              <a:t>Begin development in sprint 1 </a:t>
            </a:r>
            <a:endParaRPr lang="en-IN" sz="1900"/>
          </a:p>
        </p:txBody>
      </p:sp>
    </p:spTree>
    <p:extLst>
      <p:ext uri="{BB962C8B-B14F-4D97-AF65-F5344CB8AC3E}">
        <p14:creationId xmlns:p14="http://schemas.microsoft.com/office/powerpoint/2010/main" val="248066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74E688-9A09-4D3A-2832-75D28EC34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Executive Summary</a:t>
            </a:r>
            <a:endParaRPr lang="en-IN" sz="5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FB11A-FA6E-ED0F-1AA7-BB062B2DE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000"/>
              <a:t>Objective: </a:t>
            </a:r>
          </a:p>
          <a:p>
            <a:pPr lvl="1"/>
            <a:r>
              <a:rPr lang="en-US" sz="2000"/>
              <a:t>Transform Sales Operations Management Portal using agile to streamline field sales operations and deliver incremental value. </a:t>
            </a:r>
          </a:p>
          <a:p>
            <a:r>
              <a:rPr lang="en-US" sz="2000"/>
              <a:t>Success Vision: </a:t>
            </a:r>
          </a:p>
          <a:p>
            <a:pPr lvl="1"/>
            <a:r>
              <a:rPr lang="en-US" sz="2000"/>
              <a:t>Realtime reporting and approvals</a:t>
            </a:r>
          </a:p>
          <a:p>
            <a:pPr lvl="1"/>
            <a:r>
              <a:rPr lang="en-US" sz="2000"/>
              <a:t>High user adoption </a:t>
            </a:r>
          </a:p>
          <a:p>
            <a:pPr lvl="1"/>
            <a:r>
              <a:rPr lang="en-US" sz="2000"/>
              <a:t>Scalable, modular architecture </a:t>
            </a:r>
          </a:p>
          <a:p>
            <a:pPr lvl="1"/>
            <a:r>
              <a:rPr lang="en-US" sz="2000"/>
              <a:t>Continuous improvements </a:t>
            </a:r>
            <a:endParaRPr lang="en-IN" sz="2000"/>
          </a:p>
        </p:txBody>
      </p:sp>
    </p:spTree>
    <p:extLst>
      <p:ext uri="{BB962C8B-B14F-4D97-AF65-F5344CB8AC3E}">
        <p14:creationId xmlns:p14="http://schemas.microsoft.com/office/powerpoint/2010/main" val="3804032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1D4CFC-C974-0DB9-8867-ED07EA1B6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100"/>
              <a:t>Problem statement </a:t>
            </a:r>
            <a:endParaRPr lang="en-IN" sz="51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7EAB-E7A0-2101-B541-4F31AE29A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000"/>
              <a:t>Current challenges: </a:t>
            </a:r>
          </a:p>
          <a:p>
            <a:pPr lvl="1"/>
            <a:r>
              <a:rPr lang="en-US" sz="2000"/>
              <a:t>Manual reporting and approvals </a:t>
            </a:r>
          </a:p>
          <a:p>
            <a:pPr lvl="1"/>
            <a:r>
              <a:rPr lang="en-US" sz="2000"/>
              <a:t>Fragmented tools (Spreadsheets and WhatsApp Groups)</a:t>
            </a:r>
          </a:p>
          <a:p>
            <a:pPr lvl="1"/>
            <a:r>
              <a:rPr lang="en-US" sz="2000"/>
              <a:t>Lack of visibility and auditability </a:t>
            </a:r>
          </a:p>
          <a:p>
            <a:pPr lvl="1"/>
            <a:r>
              <a:rPr lang="en-US" sz="2000"/>
              <a:t>Delayed Decision Making </a:t>
            </a:r>
          </a:p>
          <a:p>
            <a:r>
              <a:rPr lang="en-US" sz="2000"/>
              <a:t>Impact: </a:t>
            </a:r>
          </a:p>
          <a:p>
            <a:pPr lvl="1"/>
            <a:r>
              <a:rPr lang="en-US" sz="2000"/>
              <a:t>Reduced productivity </a:t>
            </a:r>
          </a:p>
          <a:p>
            <a:pPr lvl="1"/>
            <a:r>
              <a:rPr lang="en-US" sz="2000"/>
              <a:t>Inconsistent data </a:t>
            </a:r>
          </a:p>
          <a:p>
            <a:pPr lvl="1"/>
            <a:r>
              <a:rPr lang="en-US" sz="2000"/>
              <a:t>Poor Scalability </a:t>
            </a:r>
            <a:endParaRPr lang="en-IN" sz="2000"/>
          </a:p>
        </p:txBody>
      </p:sp>
    </p:spTree>
    <p:extLst>
      <p:ext uri="{BB962C8B-B14F-4D97-AF65-F5344CB8AC3E}">
        <p14:creationId xmlns:p14="http://schemas.microsoft.com/office/powerpoint/2010/main" val="63490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6EE7CA-85CA-C0DE-880A-945062252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600"/>
              <a:t>Project Background </a:t>
            </a:r>
            <a:endParaRPr lang="en-IN" sz="4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072D9-C891-95DE-BCC2-3BD0C2791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200"/>
              <a:t>History of the problem: </a:t>
            </a:r>
          </a:p>
          <a:p>
            <a:pPr lvl="1"/>
            <a:r>
              <a:rPr lang="en-US" sz="2200"/>
              <a:t>Operational inefficiencies have existed over five years.</a:t>
            </a:r>
          </a:p>
          <a:p>
            <a:pPr lvl="1"/>
            <a:r>
              <a:rPr lang="en-US" sz="2200"/>
              <a:t>Sales team expansion has amplified the issue. </a:t>
            </a:r>
          </a:p>
          <a:p>
            <a:r>
              <a:rPr lang="en-US" sz="2200"/>
              <a:t>Strategic relevance: </a:t>
            </a:r>
          </a:p>
          <a:p>
            <a:pPr lvl="1"/>
            <a:r>
              <a:rPr lang="en-US" sz="2200"/>
              <a:t>Aligns with Delta Healthcare’s digital transformation goals. </a:t>
            </a:r>
          </a:p>
          <a:p>
            <a:pPr lvl="1"/>
            <a:r>
              <a:rPr lang="en-US" sz="2200"/>
              <a:t>Supports National Scalability and data driven decisions. </a:t>
            </a:r>
            <a:endParaRPr lang="en-IN" sz="2200"/>
          </a:p>
        </p:txBody>
      </p:sp>
    </p:spTree>
    <p:extLst>
      <p:ext uri="{BB962C8B-B14F-4D97-AF65-F5344CB8AC3E}">
        <p14:creationId xmlns:p14="http://schemas.microsoft.com/office/powerpoint/2010/main" val="106324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BDEBA4-A73A-5E9C-BF77-582B55348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100"/>
              <a:t>Stakeholder expectations</a:t>
            </a:r>
            <a:endParaRPr lang="en-IN" sz="41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0238-B29A-8E57-836B-60E914655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000"/>
              <a:t>Key Stakeholders: </a:t>
            </a:r>
          </a:p>
          <a:p>
            <a:pPr lvl="1"/>
            <a:r>
              <a:rPr lang="en-IN" sz="2000"/>
              <a:t>Sales Manager</a:t>
            </a:r>
          </a:p>
          <a:p>
            <a:pPr lvl="1"/>
            <a:r>
              <a:rPr lang="en-IN" sz="2000"/>
              <a:t>Field Representatives</a:t>
            </a:r>
          </a:p>
          <a:p>
            <a:pPr lvl="1"/>
            <a:r>
              <a:rPr lang="en-IN" sz="2000"/>
              <a:t>IT and Support Teams </a:t>
            </a:r>
          </a:p>
          <a:p>
            <a:pPr lvl="1"/>
            <a:r>
              <a:rPr lang="en-IN" sz="2000"/>
              <a:t>Executive Leadership</a:t>
            </a:r>
          </a:p>
          <a:p>
            <a:r>
              <a:rPr lang="en-IN" sz="2000"/>
              <a:t>Expectations: </a:t>
            </a:r>
          </a:p>
          <a:p>
            <a:pPr lvl="1"/>
            <a:r>
              <a:rPr lang="en-IN" sz="2000"/>
              <a:t>Seamless User Experience</a:t>
            </a:r>
          </a:p>
          <a:p>
            <a:pPr lvl="1"/>
            <a:r>
              <a:rPr lang="en-IN" sz="2000"/>
              <a:t>Realtime data access </a:t>
            </a:r>
          </a:p>
          <a:p>
            <a:pPr lvl="1"/>
            <a:r>
              <a:rPr lang="en-IN" sz="2000"/>
              <a:t>Faster approvals </a:t>
            </a:r>
          </a:p>
          <a:p>
            <a:pPr lvl="1"/>
            <a:r>
              <a:rPr lang="en-IN" sz="2000"/>
              <a:t>Scalable and secure platform</a:t>
            </a:r>
          </a:p>
        </p:txBody>
      </p:sp>
    </p:spTree>
    <p:extLst>
      <p:ext uri="{BB962C8B-B14F-4D97-AF65-F5344CB8AC3E}">
        <p14:creationId xmlns:p14="http://schemas.microsoft.com/office/powerpoint/2010/main" val="236180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6A3AE3-6126-F322-288A-DED6F2545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600"/>
              <a:t>Project Goals (Purpose Statement)</a:t>
            </a:r>
            <a:endParaRPr lang="en-IN" sz="4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BEFD4-474A-CF35-71E7-5B9A19EC2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000"/>
              <a:t>Purpose: </a:t>
            </a:r>
          </a:p>
          <a:p>
            <a:pPr lvl="1"/>
            <a:r>
              <a:rPr lang="en-US" sz="2000"/>
              <a:t>To digitize and optimize sales operations through an Agile built portal that enhances efficiency, transparency and scalability. </a:t>
            </a:r>
          </a:p>
          <a:p>
            <a:r>
              <a:rPr lang="en-US" sz="2000"/>
              <a:t>Goals: </a:t>
            </a:r>
          </a:p>
          <a:p>
            <a:pPr lvl="1"/>
            <a:r>
              <a:rPr lang="en-US" sz="2000"/>
              <a:t>Replace manual workflows </a:t>
            </a:r>
          </a:p>
          <a:p>
            <a:pPr lvl="1"/>
            <a:r>
              <a:rPr lang="en-US" sz="2000"/>
              <a:t>Enable real time reporting </a:t>
            </a:r>
          </a:p>
          <a:p>
            <a:pPr lvl="1"/>
            <a:r>
              <a:rPr lang="en-US" sz="2000"/>
              <a:t>Improve data accuracy </a:t>
            </a:r>
          </a:p>
          <a:p>
            <a:pPr lvl="1"/>
            <a:r>
              <a:rPr lang="en-US" sz="2000"/>
              <a:t>Support future enhancements</a:t>
            </a:r>
            <a:endParaRPr lang="en-IN" sz="2000"/>
          </a:p>
        </p:txBody>
      </p:sp>
    </p:spTree>
    <p:extLst>
      <p:ext uri="{BB962C8B-B14F-4D97-AF65-F5344CB8AC3E}">
        <p14:creationId xmlns:p14="http://schemas.microsoft.com/office/powerpoint/2010/main" val="1621559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86854-7DA9-C037-D057-056F62CFA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Proposed plan</a:t>
            </a:r>
            <a:endParaRPr lang="en-IN" sz="5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073C3-FCCC-A34F-D8D6-AE6F88123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000"/>
              <a:t>Agile Based Portal Development</a:t>
            </a:r>
          </a:p>
          <a:p>
            <a:pPr lvl="1"/>
            <a:r>
              <a:rPr lang="en-US" sz="2000"/>
              <a:t>Modular web and mobile interface </a:t>
            </a:r>
          </a:p>
          <a:p>
            <a:pPr lvl="1"/>
            <a:r>
              <a:rPr lang="en-US" sz="2000"/>
              <a:t>Delivered in iterative sprints </a:t>
            </a:r>
          </a:p>
          <a:p>
            <a:pPr lvl="1"/>
            <a:r>
              <a:rPr lang="en-US" sz="2000"/>
              <a:t>Continuous stakeholder feedback</a:t>
            </a:r>
          </a:p>
          <a:p>
            <a:r>
              <a:rPr lang="en-US" sz="2000"/>
              <a:t>Why agile works</a:t>
            </a:r>
          </a:p>
          <a:p>
            <a:pPr lvl="1"/>
            <a:r>
              <a:rPr lang="en-US" sz="2000"/>
              <a:t>Faster time to value </a:t>
            </a:r>
          </a:p>
          <a:p>
            <a:pPr lvl="1"/>
            <a:r>
              <a:rPr lang="en-US" sz="2000"/>
              <a:t>Flexibility to adapt </a:t>
            </a:r>
          </a:p>
          <a:p>
            <a:pPr lvl="1"/>
            <a:r>
              <a:rPr lang="en-US" sz="2000"/>
              <a:t>Transparency and collaboration </a:t>
            </a:r>
            <a:endParaRPr lang="en-IN" sz="2000"/>
          </a:p>
        </p:txBody>
      </p:sp>
    </p:spTree>
    <p:extLst>
      <p:ext uri="{BB962C8B-B14F-4D97-AF65-F5344CB8AC3E}">
        <p14:creationId xmlns:p14="http://schemas.microsoft.com/office/powerpoint/2010/main" val="432466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6B588D-8643-4EF8-9403-B0BBAEF2A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100"/>
              <a:t>Project deliverables </a:t>
            </a:r>
            <a:endParaRPr lang="en-IN" sz="41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4563D-C54B-A4F1-BEC3-24E6A828B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Sprint based deliverables </a:t>
            </a:r>
          </a:p>
          <a:p>
            <a:pPr lvl="1"/>
            <a:r>
              <a:rPr lang="en-US" dirty="0"/>
              <a:t>Meeting reporting module </a:t>
            </a:r>
          </a:p>
          <a:p>
            <a:pPr lvl="1"/>
            <a:r>
              <a:rPr lang="en-US" dirty="0"/>
              <a:t>Quotation generator </a:t>
            </a:r>
          </a:p>
          <a:p>
            <a:pPr lvl="1"/>
            <a:r>
              <a:rPr lang="en-US" dirty="0"/>
              <a:t>Leave and expense workflows </a:t>
            </a:r>
          </a:p>
          <a:p>
            <a:pPr lvl="1"/>
            <a:r>
              <a:rPr lang="en-US" dirty="0"/>
              <a:t>Demo product booking </a:t>
            </a:r>
          </a:p>
          <a:p>
            <a:pPr lvl="1"/>
            <a:r>
              <a:rPr lang="en-US" dirty="0"/>
              <a:t>Manager dashboards </a:t>
            </a:r>
          </a:p>
          <a:p>
            <a:pPr lvl="1"/>
            <a:r>
              <a:rPr lang="en-US" dirty="0"/>
              <a:t>Training and support materials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54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A7CE1-4776-DF1D-28D8-C92A8DC6A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100"/>
              <a:t>Success criteria</a:t>
            </a:r>
            <a:endParaRPr lang="en-IN" sz="61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492B3-F6EB-A6B2-83B0-257EC7F5E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200"/>
              <a:t>Measurable outcomes</a:t>
            </a:r>
          </a:p>
          <a:p>
            <a:pPr lvl="1"/>
            <a:r>
              <a:rPr lang="en-US" sz="2200"/>
              <a:t>95% user adoption within 3 months </a:t>
            </a:r>
          </a:p>
          <a:p>
            <a:pPr lvl="1"/>
            <a:r>
              <a:rPr lang="en-US" sz="2200"/>
              <a:t>50% reduction in reporting time </a:t>
            </a:r>
          </a:p>
          <a:p>
            <a:pPr lvl="1"/>
            <a:r>
              <a:rPr lang="en-US" sz="2200"/>
              <a:t>Quotation turn around less than 4 hours </a:t>
            </a:r>
          </a:p>
          <a:p>
            <a:pPr lvl="1"/>
            <a:r>
              <a:rPr lang="en-US" sz="2200"/>
              <a:t>Real time tracking of demo products </a:t>
            </a:r>
          </a:p>
          <a:p>
            <a:pPr lvl="1"/>
            <a:r>
              <a:rPr lang="en-US" sz="2200"/>
              <a:t>95% satisfaction in user surveys </a:t>
            </a:r>
            <a:endParaRPr lang="en-IN" sz="2200"/>
          </a:p>
        </p:txBody>
      </p:sp>
    </p:spTree>
    <p:extLst>
      <p:ext uri="{BB962C8B-B14F-4D97-AF65-F5344CB8AC3E}">
        <p14:creationId xmlns:p14="http://schemas.microsoft.com/office/powerpoint/2010/main" val="2397347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559</Words>
  <Application>Microsoft Office PowerPoint</Application>
  <PresentationFormat>Widescreen</PresentationFormat>
  <Paragraphs>153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 Theme</vt:lpstr>
      <vt:lpstr>Delta sales operations management portal</vt:lpstr>
      <vt:lpstr>Executive Summary</vt:lpstr>
      <vt:lpstr>Problem statement </vt:lpstr>
      <vt:lpstr>Project Background </vt:lpstr>
      <vt:lpstr>Stakeholder expectations</vt:lpstr>
      <vt:lpstr>Project Goals (Purpose Statement)</vt:lpstr>
      <vt:lpstr>Proposed plan</vt:lpstr>
      <vt:lpstr>Project deliverables </vt:lpstr>
      <vt:lpstr>Success criteria</vt:lpstr>
      <vt:lpstr>SMART objectives </vt:lpstr>
      <vt:lpstr>Project approach (Agile Model)</vt:lpstr>
      <vt:lpstr>Project team</vt:lpstr>
      <vt:lpstr>Budget Breakdown </vt:lpstr>
      <vt:lpstr>Risks and Mitigations </vt:lpstr>
      <vt:lpstr>Appropriate managers </vt:lpstr>
      <vt:lpstr>Conclusion and call to action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 Barath Narayanan</dc:creator>
  <cp:lastModifiedBy>CR Barath Narayanan</cp:lastModifiedBy>
  <cp:revision>2</cp:revision>
  <dcterms:created xsi:type="dcterms:W3CDTF">2025-08-09T04:42:10Z</dcterms:created>
  <dcterms:modified xsi:type="dcterms:W3CDTF">2025-08-09T06:31:37Z</dcterms:modified>
</cp:coreProperties>
</file>