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</p:sldIdLst>
  <p:sldSz cx="18288000" cy="10287000"/>
  <p:notesSz cx="6858000" cy="9144000"/>
  <p:embeddedFontLst>
    <p:embeddedFont>
      <p:font typeface="Blinker" panose="020B0604020202020204" charset="0"/>
      <p:regular r:id="rId12"/>
    </p:embeddedFont>
    <p:embeddedFont>
      <p:font typeface="Calibri (MS)" panose="020B0604020202020204" charset="0"/>
      <p:regular r:id="rId13"/>
    </p:embeddedFont>
    <p:embeddedFont>
      <p:font typeface="Calibri (MS) Bold" panose="020B0604020202020204" charset="0"/>
      <p:regular r:id="rId14"/>
    </p:embeddedFont>
    <p:embeddedFont>
      <p:font typeface="League Spartan" panose="020B0604020202020204" charset="0"/>
      <p:regular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604" autoAdjust="0"/>
  </p:normalViewPr>
  <p:slideViewPr>
    <p:cSldViewPr>
      <p:cViewPr varScale="1">
        <p:scale>
          <a:sx n="37" d="100"/>
          <a:sy n="37" d="100"/>
        </p:scale>
        <p:origin x="10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7033C-5A65-443C-B315-1A2649BCC25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4F7AA-A90A-44B5-A894-85A2CD26D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7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F7AA-A90A-44B5-A894-85A2CD26D5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7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F7AA-A90A-44B5-A894-85A2CD26D5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7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F7AA-A90A-44B5-A894-85A2CD26D5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1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F7AA-A90A-44B5-A894-85A2CD26D5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9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F7AA-A90A-44B5-A894-85A2CD26D5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7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F7AA-A90A-44B5-A894-85A2CD26D5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2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F7AA-A90A-44B5-A894-85A2CD26D5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18658" y="640947"/>
            <a:ext cx="3606775" cy="9017403"/>
            <a:chOff x="0" y="0"/>
            <a:chExt cx="949933" cy="23749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9933" cy="2374954"/>
            </a:xfrm>
            <a:custGeom>
              <a:avLst/>
              <a:gdLst/>
              <a:ahLst/>
              <a:cxnLst/>
              <a:rect l="l" t="t" r="r" b="b"/>
              <a:pathLst>
                <a:path w="949933" h="2374954">
                  <a:moveTo>
                    <a:pt x="0" y="0"/>
                  </a:moveTo>
                  <a:lnTo>
                    <a:pt x="949933" y="0"/>
                  </a:lnTo>
                  <a:lnTo>
                    <a:pt x="949933" y="2374954"/>
                  </a:lnTo>
                  <a:lnTo>
                    <a:pt x="0" y="2374954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49933" cy="2422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201494" y="5633570"/>
            <a:ext cx="3086506" cy="4653430"/>
            <a:chOff x="0" y="0"/>
            <a:chExt cx="812907" cy="12255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907" cy="1225595"/>
            </a:xfrm>
            <a:custGeom>
              <a:avLst/>
              <a:gdLst/>
              <a:ahLst/>
              <a:cxnLst/>
              <a:rect l="l" t="t" r="r" b="b"/>
              <a:pathLst>
                <a:path w="812907" h="1225595">
                  <a:moveTo>
                    <a:pt x="0" y="0"/>
                  </a:moveTo>
                  <a:lnTo>
                    <a:pt x="812907" y="0"/>
                  </a:lnTo>
                  <a:lnTo>
                    <a:pt x="812907" y="1225595"/>
                  </a:lnTo>
                  <a:lnTo>
                    <a:pt x="0" y="12255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907" cy="127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01494" y="15971"/>
            <a:ext cx="3086506" cy="4653430"/>
            <a:chOff x="0" y="0"/>
            <a:chExt cx="812907" cy="12255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907" cy="1225595"/>
            </a:xfrm>
            <a:custGeom>
              <a:avLst/>
              <a:gdLst/>
              <a:ahLst/>
              <a:cxnLst/>
              <a:rect l="l" t="t" r="r" b="b"/>
              <a:pathLst>
                <a:path w="812907" h="1225595">
                  <a:moveTo>
                    <a:pt x="0" y="0"/>
                  </a:moveTo>
                  <a:lnTo>
                    <a:pt x="812907" y="0"/>
                  </a:lnTo>
                  <a:lnTo>
                    <a:pt x="812907" y="1225595"/>
                  </a:lnTo>
                  <a:lnTo>
                    <a:pt x="0" y="12255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907" cy="127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992800" y="1334769"/>
            <a:ext cx="7633463" cy="7633433"/>
            <a:chOff x="0" y="0"/>
            <a:chExt cx="6350025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24976" r="-2497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74868" y="9258300"/>
            <a:ext cx="3741415" cy="1028700"/>
            <a:chOff x="0" y="0"/>
            <a:chExt cx="985393" cy="2709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85393" cy="270933"/>
            </a:xfrm>
            <a:custGeom>
              <a:avLst/>
              <a:gdLst/>
              <a:ahLst/>
              <a:cxnLst/>
              <a:rect l="l" t="t" r="r" b="b"/>
              <a:pathLst>
                <a:path w="985393" h="270933">
                  <a:moveTo>
                    <a:pt x="0" y="0"/>
                  </a:moveTo>
                  <a:lnTo>
                    <a:pt x="985393" y="0"/>
                  </a:lnTo>
                  <a:lnTo>
                    <a:pt x="98539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985393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74868" y="0"/>
            <a:ext cx="3741415" cy="1028700"/>
            <a:chOff x="0" y="0"/>
            <a:chExt cx="985393" cy="2709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85393" cy="270933"/>
            </a:xfrm>
            <a:custGeom>
              <a:avLst/>
              <a:gdLst/>
              <a:ahLst/>
              <a:cxnLst/>
              <a:rect l="l" t="t" r="r" b="b"/>
              <a:pathLst>
                <a:path w="985393" h="270933">
                  <a:moveTo>
                    <a:pt x="0" y="0"/>
                  </a:moveTo>
                  <a:lnTo>
                    <a:pt x="985393" y="0"/>
                  </a:lnTo>
                  <a:lnTo>
                    <a:pt x="98539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985393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165185" y="3764609"/>
            <a:ext cx="10157985" cy="1364516"/>
            <a:chOff x="0" y="0"/>
            <a:chExt cx="2675354" cy="35937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675354" cy="359379"/>
            </a:xfrm>
            <a:custGeom>
              <a:avLst/>
              <a:gdLst/>
              <a:ahLst/>
              <a:cxnLst/>
              <a:rect l="l" t="t" r="r" b="b"/>
              <a:pathLst>
                <a:path w="2675354" h="359379">
                  <a:moveTo>
                    <a:pt x="0" y="0"/>
                  </a:moveTo>
                  <a:lnTo>
                    <a:pt x="2675354" y="0"/>
                  </a:lnTo>
                  <a:lnTo>
                    <a:pt x="2675354" y="359379"/>
                  </a:lnTo>
                  <a:lnTo>
                    <a:pt x="0" y="3593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675354" cy="4070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68146" y="3860008"/>
            <a:ext cx="824837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2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RFP Process in CRM Using Agile Methodology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68146" y="7817410"/>
            <a:ext cx="3405047" cy="463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3"/>
              </a:lnSpc>
            </a:pPr>
            <a:r>
              <a:rPr lang="en-US" sz="276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Presentation by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68146" y="8451991"/>
            <a:ext cx="3845661" cy="53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4"/>
              </a:lnSpc>
            </a:pPr>
            <a:r>
              <a:rPr lang="en-US" sz="312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Aswitha T C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357886" y="9772650"/>
            <a:ext cx="1444909" cy="606658"/>
            <a:chOff x="0" y="0"/>
            <a:chExt cx="380552" cy="15977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80552" cy="159778"/>
            </a:xfrm>
            <a:custGeom>
              <a:avLst/>
              <a:gdLst/>
              <a:ahLst/>
              <a:cxnLst/>
              <a:rect l="l" t="t" r="r" b="b"/>
              <a:pathLst>
                <a:path w="380552" h="159778">
                  <a:moveTo>
                    <a:pt x="0" y="0"/>
                  </a:moveTo>
                  <a:lnTo>
                    <a:pt x="380552" y="0"/>
                  </a:lnTo>
                  <a:lnTo>
                    <a:pt x="380552" y="159778"/>
                  </a:lnTo>
                  <a:lnTo>
                    <a:pt x="0" y="159778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380552" cy="207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416073" y="9772650"/>
            <a:ext cx="1484219" cy="606658"/>
            <a:chOff x="0" y="0"/>
            <a:chExt cx="390905" cy="15977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90905" cy="159778"/>
            </a:xfrm>
            <a:custGeom>
              <a:avLst/>
              <a:gdLst/>
              <a:ahLst/>
              <a:cxnLst/>
              <a:rect l="l" t="t" r="r" b="b"/>
              <a:pathLst>
                <a:path w="390905" h="159778">
                  <a:moveTo>
                    <a:pt x="0" y="0"/>
                  </a:moveTo>
                  <a:lnTo>
                    <a:pt x="390905" y="0"/>
                  </a:lnTo>
                  <a:lnTo>
                    <a:pt x="390905" y="159778"/>
                  </a:lnTo>
                  <a:lnTo>
                    <a:pt x="0" y="159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390905" cy="207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5776592" y="8451991"/>
            <a:ext cx="3845661" cy="543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4"/>
              </a:lnSpc>
            </a:pPr>
            <a:r>
              <a:rPr lang="en-US" sz="3124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10/16/2025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44104" y="8985017"/>
            <a:ext cx="1243896" cy="1301983"/>
            <a:chOff x="0" y="0"/>
            <a:chExt cx="327610" cy="342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610" cy="342909"/>
            </a:xfrm>
            <a:custGeom>
              <a:avLst/>
              <a:gdLst/>
              <a:ahLst/>
              <a:cxnLst/>
              <a:rect l="l" t="t" r="r" b="b"/>
              <a:pathLst>
                <a:path w="327610" h="342909">
                  <a:moveTo>
                    <a:pt x="0" y="0"/>
                  </a:moveTo>
                  <a:lnTo>
                    <a:pt x="327610" y="0"/>
                  </a:lnTo>
                  <a:lnTo>
                    <a:pt x="327610" y="342909"/>
                  </a:lnTo>
                  <a:lnTo>
                    <a:pt x="0" y="3429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7610" cy="39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666052" y="3964409"/>
            <a:ext cx="621948" cy="4653430"/>
            <a:chOff x="0" y="0"/>
            <a:chExt cx="163805" cy="12255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805" cy="1225595"/>
            </a:xfrm>
            <a:custGeom>
              <a:avLst/>
              <a:gdLst/>
              <a:ahLst/>
              <a:cxnLst/>
              <a:rect l="l" t="t" r="r" b="b"/>
              <a:pathLst>
                <a:path w="163805" h="1225595">
                  <a:moveTo>
                    <a:pt x="0" y="0"/>
                  </a:moveTo>
                  <a:lnTo>
                    <a:pt x="163805" y="0"/>
                  </a:lnTo>
                  <a:lnTo>
                    <a:pt x="163805" y="1225595"/>
                  </a:lnTo>
                  <a:lnTo>
                    <a:pt x="0" y="1225595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805" cy="127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666052" y="3136358"/>
            <a:ext cx="621948" cy="551059"/>
            <a:chOff x="0" y="0"/>
            <a:chExt cx="163805" cy="1451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3805" cy="145135"/>
            </a:xfrm>
            <a:custGeom>
              <a:avLst/>
              <a:gdLst/>
              <a:ahLst/>
              <a:cxnLst/>
              <a:rect l="l" t="t" r="r" b="b"/>
              <a:pathLst>
                <a:path w="163805" h="145135">
                  <a:moveTo>
                    <a:pt x="0" y="0"/>
                  </a:moveTo>
                  <a:lnTo>
                    <a:pt x="163805" y="0"/>
                  </a:lnTo>
                  <a:lnTo>
                    <a:pt x="163805" y="145135"/>
                  </a:lnTo>
                  <a:lnTo>
                    <a:pt x="0" y="1451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63805" cy="192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568905" cy="830036"/>
            <a:chOff x="0" y="0"/>
            <a:chExt cx="149835" cy="2186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9835" cy="218610"/>
            </a:xfrm>
            <a:custGeom>
              <a:avLst/>
              <a:gdLst/>
              <a:ahLst/>
              <a:cxnLst/>
              <a:rect l="l" t="t" r="r" b="b"/>
              <a:pathLst>
                <a:path w="149835" h="218610">
                  <a:moveTo>
                    <a:pt x="0" y="0"/>
                  </a:moveTo>
                  <a:lnTo>
                    <a:pt x="149835" y="0"/>
                  </a:lnTo>
                  <a:lnTo>
                    <a:pt x="149835" y="218610"/>
                  </a:lnTo>
                  <a:lnTo>
                    <a:pt x="0" y="218610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49835" cy="266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1028700"/>
            <a:ext cx="12961057" cy="1316891"/>
            <a:chOff x="0" y="0"/>
            <a:chExt cx="3413612" cy="3468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13612" cy="346836"/>
            </a:xfrm>
            <a:custGeom>
              <a:avLst/>
              <a:gdLst/>
              <a:ahLst/>
              <a:cxnLst/>
              <a:rect l="l" t="t" r="r" b="b"/>
              <a:pathLst>
                <a:path w="3413612" h="346836">
                  <a:moveTo>
                    <a:pt x="0" y="0"/>
                  </a:moveTo>
                  <a:lnTo>
                    <a:pt x="3413612" y="0"/>
                  </a:lnTo>
                  <a:lnTo>
                    <a:pt x="3413612" y="346836"/>
                  </a:lnTo>
                  <a:lnTo>
                    <a:pt x="0" y="3468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413612" cy="394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57886" y="9772650"/>
            <a:ext cx="1444909" cy="606658"/>
            <a:chOff x="0" y="0"/>
            <a:chExt cx="380552" cy="1597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0552" cy="159778"/>
            </a:xfrm>
            <a:custGeom>
              <a:avLst/>
              <a:gdLst/>
              <a:ahLst/>
              <a:cxnLst/>
              <a:rect l="l" t="t" r="r" b="b"/>
              <a:pathLst>
                <a:path w="380552" h="159778">
                  <a:moveTo>
                    <a:pt x="0" y="0"/>
                  </a:moveTo>
                  <a:lnTo>
                    <a:pt x="380552" y="0"/>
                  </a:lnTo>
                  <a:lnTo>
                    <a:pt x="380552" y="159778"/>
                  </a:lnTo>
                  <a:lnTo>
                    <a:pt x="0" y="159778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80552" cy="207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16073" y="9772650"/>
            <a:ext cx="1484219" cy="606658"/>
            <a:chOff x="0" y="0"/>
            <a:chExt cx="390905" cy="15977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90905" cy="159778"/>
            </a:xfrm>
            <a:custGeom>
              <a:avLst/>
              <a:gdLst/>
              <a:ahLst/>
              <a:cxnLst/>
              <a:rect l="l" t="t" r="r" b="b"/>
              <a:pathLst>
                <a:path w="390905" h="159778">
                  <a:moveTo>
                    <a:pt x="0" y="0"/>
                  </a:moveTo>
                  <a:lnTo>
                    <a:pt x="390905" y="0"/>
                  </a:lnTo>
                  <a:lnTo>
                    <a:pt x="390905" y="159778"/>
                  </a:lnTo>
                  <a:lnTo>
                    <a:pt x="0" y="159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90905" cy="207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193740" y="2821841"/>
            <a:ext cx="5286788" cy="5422347"/>
          </a:xfrm>
          <a:custGeom>
            <a:avLst/>
            <a:gdLst/>
            <a:ahLst/>
            <a:cxnLst/>
            <a:rect l="l" t="t" r="r" b="b"/>
            <a:pathLst>
              <a:path w="5286788" h="5422347">
                <a:moveTo>
                  <a:pt x="0" y="0"/>
                </a:moveTo>
                <a:lnTo>
                  <a:pt x="5286788" y="0"/>
                </a:lnTo>
                <a:lnTo>
                  <a:pt x="5286788" y="5422347"/>
                </a:lnTo>
                <a:lnTo>
                  <a:pt x="0" y="54223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889196" y="1175971"/>
            <a:ext cx="5290316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Introduction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140327" y="9304455"/>
            <a:ext cx="1051450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4E4ECD-B293-A081-C334-B9B163A266D3}"/>
              </a:ext>
            </a:extLst>
          </p:cNvPr>
          <p:cNvSpPr txBox="1"/>
          <p:nvPr/>
        </p:nvSpPr>
        <p:spPr>
          <a:xfrm>
            <a:off x="7010400" y="2821841"/>
            <a:ext cx="935103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 (MS)" panose="020B0604020202020204" charset="0"/>
                <a:cs typeface="Calibri (MS)" panose="020B0604020202020204" charset="0"/>
              </a:rPr>
              <a:t>The Request for Proposal (RFP) process often involves complex coordination between proposal teams, subject matter experts, and decision-makers.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 (MS)" panose="020B0604020202020204" charset="0"/>
                <a:cs typeface="Calibri (MS)" panose="020B0604020202020204" charset="0"/>
              </a:rPr>
              <a:t>By applying Agile methodology within a CRM environment, the RFP lifecycle becomes more adaptive, transparent, and collaborative.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 (MS)" panose="020B0604020202020204" charset="0"/>
                <a:cs typeface="Calibri (MS)" panose="020B0604020202020204" charset="0"/>
              </a:rPr>
              <a:t>Instead of treating proposals as linear, one-time efforts, Agile breaks the process into manageable increments—allowing continuous feedback, rapid adjustments to client requirements, and greater visibility into progress.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 (MS)" panose="020B0604020202020204" charset="0"/>
                <a:cs typeface="Calibri (MS)" panose="020B0604020202020204" charset="0"/>
              </a:rPr>
              <a:t>This approach not only accelerates proposal delivery but also increases quality, consistency, and win probability.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44104" y="8985017"/>
            <a:ext cx="1243896" cy="1301983"/>
            <a:chOff x="0" y="0"/>
            <a:chExt cx="327610" cy="342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610" cy="342909"/>
            </a:xfrm>
            <a:custGeom>
              <a:avLst/>
              <a:gdLst/>
              <a:ahLst/>
              <a:cxnLst/>
              <a:rect l="l" t="t" r="r" b="b"/>
              <a:pathLst>
                <a:path w="327610" h="342909">
                  <a:moveTo>
                    <a:pt x="0" y="0"/>
                  </a:moveTo>
                  <a:lnTo>
                    <a:pt x="327610" y="0"/>
                  </a:lnTo>
                  <a:lnTo>
                    <a:pt x="327610" y="342909"/>
                  </a:lnTo>
                  <a:lnTo>
                    <a:pt x="0" y="3429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7610" cy="39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666052" y="3964409"/>
            <a:ext cx="621948" cy="4653430"/>
            <a:chOff x="0" y="0"/>
            <a:chExt cx="163805" cy="12255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805" cy="1225595"/>
            </a:xfrm>
            <a:custGeom>
              <a:avLst/>
              <a:gdLst/>
              <a:ahLst/>
              <a:cxnLst/>
              <a:rect l="l" t="t" r="r" b="b"/>
              <a:pathLst>
                <a:path w="163805" h="1225595">
                  <a:moveTo>
                    <a:pt x="0" y="0"/>
                  </a:moveTo>
                  <a:lnTo>
                    <a:pt x="163805" y="0"/>
                  </a:lnTo>
                  <a:lnTo>
                    <a:pt x="163805" y="1225595"/>
                  </a:lnTo>
                  <a:lnTo>
                    <a:pt x="0" y="1225595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805" cy="127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666052" y="3136358"/>
            <a:ext cx="621948" cy="551059"/>
            <a:chOff x="0" y="0"/>
            <a:chExt cx="163805" cy="1451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3805" cy="145135"/>
            </a:xfrm>
            <a:custGeom>
              <a:avLst/>
              <a:gdLst/>
              <a:ahLst/>
              <a:cxnLst/>
              <a:rect l="l" t="t" r="r" b="b"/>
              <a:pathLst>
                <a:path w="163805" h="145135">
                  <a:moveTo>
                    <a:pt x="0" y="0"/>
                  </a:moveTo>
                  <a:lnTo>
                    <a:pt x="163805" y="0"/>
                  </a:lnTo>
                  <a:lnTo>
                    <a:pt x="163805" y="145135"/>
                  </a:lnTo>
                  <a:lnTo>
                    <a:pt x="0" y="1451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63805" cy="192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568905" cy="830036"/>
            <a:chOff x="0" y="0"/>
            <a:chExt cx="149835" cy="2186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9835" cy="218610"/>
            </a:xfrm>
            <a:custGeom>
              <a:avLst/>
              <a:gdLst/>
              <a:ahLst/>
              <a:cxnLst/>
              <a:rect l="l" t="t" r="r" b="b"/>
              <a:pathLst>
                <a:path w="149835" h="218610">
                  <a:moveTo>
                    <a:pt x="0" y="0"/>
                  </a:moveTo>
                  <a:lnTo>
                    <a:pt x="149835" y="0"/>
                  </a:lnTo>
                  <a:lnTo>
                    <a:pt x="149835" y="218610"/>
                  </a:lnTo>
                  <a:lnTo>
                    <a:pt x="0" y="218610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49835" cy="266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2020572"/>
            <a:ext cx="3320678" cy="8266428"/>
            <a:chOff x="0" y="0"/>
            <a:chExt cx="874582" cy="217716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74582" cy="2177166"/>
            </a:xfrm>
            <a:custGeom>
              <a:avLst/>
              <a:gdLst/>
              <a:ahLst/>
              <a:cxnLst/>
              <a:rect l="l" t="t" r="r" b="b"/>
              <a:pathLst>
                <a:path w="874582" h="2177166">
                  <a:moveTo>
                    <a:pt x="0" y="0"/>
                  </a:moveTo>
                  <a:lnTo>
                    <a:pt x="874582" y="0"/>
                  </a:lnTo>
                  <a:lnTo>
                    <a:pt x="874582" y="2177166"/>
                  </a:lnTo>
                  <a:lnTo>
                    <a:pt x="0" y="21771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74582" cy="22247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1028700"/>
            <a:ext cx="12961057" cy="1316891"/>
            <a:chOff x="0" y="0"/>
            <a:chExt cx="3413612" cy="34683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413612" cy="346836"/>
            </a:xfrm>
            <a:custGeom>
              <a:avLst/>
              <a:gdLst/>
              <a:ahLst/>
              <a:cxnLst/>
              <a:rect l="l" t="t" r="r" b="b"/>
              <a:pathLst>
                <a:path w="3413612" h="346836">
                  <a:moveTo>
                    <a:pt x="0" y="0"/>
                  </a:moveTo>
                  <a:lnTo>
                    <a:pt x="3413612" y="0"/>
                  </a:lnTo>
                  <a:lnTo>
                    <a:pt x="3413612" y="346836"/>
                  </a:lnTo>
                  <a:lnTo>
                    <a:pt x="0" y="3468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413612" cy="394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3433795" y="5623385"/>
            <a:ext cx="5066909" cy="5104029"/>
          </a:xfrm>
          <a:custGeom>
            <a:avLst/>
            <a:gdLst/>
            <a:ahLst/>
            <a:cxnLst/>
            <a:rect l="l" t="t" r="r" b="b"/>
            <a:pathLst>
              <a:path w="5066909" h="5104029">
                <a:moveTo>
                  <a:pt x="0" y="0"/>
                </a:moveTo>
                <a:lnTo>
                  <a:pt x="5066909" y="0"/>
                </a:lnTo>
                <a:lnTo>
                  <a:pt x="5066909" y="5104029"/>
                </a:lnTo>
                <a:lnTo>
                  <a:pt x="0" y="5104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203265" y="1271221"/>
            <a:ext cx="9319190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Goal of the Project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432740" y="4481981"/>
            <a:ext cx="5527052" cy="772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29"/>
              </a:lnSpc>
            </a:pPr>
            <a:r>
              <a:rPr lang="en-US" sz="4449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Server And Client Side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140327" y="9304455"/>
            <a:ext cx="1051450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CF68BF-73CF-6E37-F564-2300466AA81D}"/>
              </a:ext>
            </a:extLst>
          </p:cNvPr>
          <p:cNvSpPr txBox="1"/>
          <p:nvPr/>
        </p:nvSpPr>
        <p:spPr>
          <a:xfrm>
            <a:off x="3713541" y="2648044"/>
            <a:ext cx="924751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MS)" panose="020B0604020202020204" charset="0"/>
                <a:cs typeface="Calibri (MS)" panose="020B0604020202020204" charset="0"/>
              </a:rPr>
              <a:t>The goal of applying Agile methodology to the RFP process in CRM is to streamline proposal development, improve collaboration, and increase the efficiency of the submission lifecycle.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MS)" panose="020B0604020202020204" charset="0"/>
                <a:cs typeface="Calibri (MS)" panose="020B0604020202020204" charset="0"/>
              </a:rPr>
              <a:t>By treating each stage of the RFP pipeline—writing(prime/Sub), reviews, submission, orals, and closure—as iterative sprints, the team can focus on delivering value in smaller, manageable increments.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MS)" panose="020B0604020202020204" charset="0"/>
                <a:cs typeface="Calibri (MS)" panose="020B0604020202020204" charset="0"/>
              </a:rPr>
              <a:t>This ensures that requirements are prioritized based on business value, feedback is continuously incorporated, and risks are addressed early.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MS)" panose="020B0604020202020204" charset="0"/>
                <a:cs typeface="Calibri (MS)" panose="020B0604020202020204" charset="0"/>
              </a:rPr>
              <a:t>Ultimately, the project aims to reduce cycle time, enhance proposal quality, and improve overall win rates while maintaining transparency and adaptability throughout the process.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44104" y="8985017"/>
            <a:ext cx="1243896" cy="1301983"/>
            <a:chOff x="0" y="0"/>
            <a:chExt cx="327610" cy="342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610" cy="342909"/>
            </a:xfrm>
            <a:custGeom>
              <a:avLst/>
              <a:gdLst/>
              <a:ahLst/>
              <a:cxnLst/>
              <a:rect l="l" t="t" r="r" b="b"/>
              <a:pathLst>
                <a:path w="327610" h="342909">
                  <a:moveTo>
                    <a:pt x="0" y="0"/>
                  </a:moveTo>
                  <a:lnTo>
                    <a:pt x="327610" y="0"/>
                  </a:lnTo>
                  <a:lnTo>
                    <a:pt x="327610" y="342909"/>
                  </a:lnTo>
                  <a:lnTo>
                    <a:pt x="0" y="3429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7610" cy="39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666052" y="3964409"/>
            <a:ext cx="621948" cy="4653430"/>
            <a:chOff x="0" y="0"/>
            <a:chExt cx="163805" cy="12255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805" cy="1225595"/>
            </a:xfrm>
            <a:custGeom>
              <a:avLst/>
              <a:gdLst/>
              <a:ahLst/>
              <a:cxnLst/>
              <a:rect l="l" t="t" r="r" b="b"/>
              <a:pathLst>
                <a:path w="163805" h="1225595">
                  <a:moveTo>
                    <a:pt x="0" y="0"/>
                  </a:moveTo>
                  <a:lnTo>
                    <a:pt x="163805" y="0"/>
                  </a:lnTo>
                  <a:lnTo>
                    <a:pt x="163805" y="1225595"/>
                  </a:lnTo>
                  <a:lnTo>
                    <a:pt x="0" y="1225595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805" cy="127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666052" y="3136358"/>
            <a:ext cx="621948" cy="551059"/>
            <a:chOff x="0" y="0"/>
            <a:chExt cx="163805" cy="1451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3805" cy="145135"/>
            </a:xfrm>
            <a:custGeom>
              <a:avLst/>
              <a:gdLst/>
              <a:ahLst/>
              <a:cxnLst/>
              <a:rect l="l" t="t" r="r" b="b"/>
              <a:pathLst>
                <a:path w="163805" h="145135">
                  <a:moveTo>
                    <a:pt x="0" y="0"/>
                  </a:moveTo>
                  <a:lnTo>
                    <a:pt x="163805" y="0"/>
                  </a:lnTo>
                  <a:lnTo>
                    <a:pt x="163805" y="145135"/>
                  </a:lnTo>
                  <a:lnTo>
                    <a:pt x="0" y="1451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63805" cy="192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568905" cy="830036"/>
            <a:chOff x="0" y="0"/>
            <a:chExt cx="149835" cy="2186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9835" cy="218610"/>
            </a:xfrm>
            <a:custGeom>
              <a:avLst/>
              <a:gdLst/>
              <a:ahLst/>
              <a:cxnLst/>
              <a:rect l="l" t="t" r="r" b="b"/>
              <a:pathLst>
                <a:path w="149835" h="218610">
                  <a:moveTo>
                    <a:pt x="0" y="0"/>
                  </a:moveTo>
                  <a:lnTo>
                    <a:pt x="149835" y="0"/>
                  </a:lnTo>
                  <a:lnTo>
                    <a:pt x="149835" y="218610"/>
                  </a:lnTo>
                  <a:lnTo>
                    <a:pt x="0" y="218610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49835" cy="266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1028700"/>
            <a:ext cx="12961057" cy="1316891"/>
            <a:chOff x="0" y="0"/>
            <a:chExt cx="3413612" cy="3468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13612" cy="346836"/>
            </a:xfrm>
            <a:custGeom>
              <a:avLst/>
              <a:gdLst/>
              <a:ahLst/>
              <a:cxnLst/>
              <a:rect l="l" t="t" r="r" b="b"/>
              <a:pathLst>
                <a:path w="3413612" h="346836">
                  <a:moveTo>
                    <a:pt x="0" y="0"/>
                  </a:moveTo>
                  <a:lnTo>
                    <a:pt x="3413612" y="0"/>
                  </a:lnTo>
                  <a:lnTo>
                    <a:pt x="3413612" y="346836"/>
                  </a:lnTo>
                  <a:lnTo>
                    <a:pt x="0" y="3468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413612" cy="394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174690" y="1271221"/>
            <a:ext cx="8236937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Project Objectives: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140327" y="9304455"/>
            <a:ext cx="1051450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EE1676-07DF-B591-351C-C1649FD73A68}"/>
              </a:ext>
            </a:extLst>
          </p:cNvPr>
          <p:cNvSpPr txBox="1"/>
          <p:nvPr/>
        </p:nvSpPr>
        <p:spPr>
          <a:xfrm>
            <a:off x="3886200" y="3283311"/>
            <a:ext cx="1296105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(MS)" panose="020B0604020202020204" charset="0"/>
                <a:cs typeface="Calibri (MS)" panose="020B0604020202020204" charset="0"/>
              </a:rPr>
              <a:t>Transform the RFP lifecycle into an Agile-driven framework within CRM.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 (MS)" panose="020B0604020202020204" charset="0"/>
              <a:cs typeface="Calibri (MS)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(MS)" panose="020B0604020202020204" charset="0"/>
                <a:cs typeface="Calibri (MS)" panose="020B0604020202020204" charset="0"/>
              </a:rPr>
              <a:t>Decompose proposal activities into user stories and tasks for better clarity.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 (MS)" panose="020B0604020202020204" charset="0"/>
              <a:cs typeface="Calibri (MS)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(MS)" panose="020B0604020202020204" charset="0"/>
                <a:cs typeface="Calibri (MS)" panose="020B0604020202020204" charset="0"/>
              </a:rPr>
              <a:t>Maintain a prioritized Product Backlog aligned with business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 (MS)" panose="020B0604020202020204" charset="0"/>
              <a:cs typeface="Calibri (MS)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(MS)" panose="020B0604020202020204" charset="0"/>
                <a:cs typeface="Calibri (MS)" panose="020B0604020202020204" charset="0"/>
              </a:rPr>
              <a:t>Execute RFP stages through iterative sprints (Writing(prime/Sub), Review, Orals, Submission).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 (MS)" panose="020B0604020202020204" charset="0"/>
              <a:cs typeface="Calibri (MS)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(MS)" panose="020B0604020202020204" charset="0"/>
                <a:cs typeface="Calibri (MS)" panose="020B0604020202020204" charset="0"/>
              </a:rPr>
              <a:t>Ensure continuous stakeholder engagement and real-time collaboration.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 (MS)" panose="020B0604020202020204" charset="0"/>
              <a:cs typeface="Calibri (MS)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(MS)" panose="020B0604020202020204" charset="0"/>
                <a:cs typeface="Calibri (MS)" panose="020B0604020202020204" charset="0"/>
              </a:rPr>
              <a:t>Deliver incremental, high-quality outputs at each CRM stage.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 (MS)" panose="020B0604020202020204" charset="0"/>
              <a:cs typeface="Calibri (MS)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(MS)" panose="020B0604020202020204" charset="0"/>
                <a:cs typeface="Calibri (MS)" panose="020B0604020202020204" charset="0"/>
              </a:rPr>
              <a:t>Build a scalable and repeatable model to improve win rates and reduce cycle time.</a:t>
            </a:r>
          </a:p>
        </p:txBody>
      </p:sp>
      <p:grpSp>
        <p:nvGrpSpPr>
          <p:cNvPr id="23" name="Group 14">
            <a:extLst>
              <a:ext uri="{FF2B5EF4-FFF2-40B4-BE49-F238E27FC236}">
                <a16:creationId xmlns:a16="http://schemas.microsoft.com/office/drawing/2014/main" id="{11813D51-5501-5201-CE32-3F1A7429BACD}"/>
              </a:ext>
            </a:extLst>
          </p:cNvPr>
          <p:cNvGrpSpPr/>
          <p:nvPr/>
        </p:nvGrpSpPr>
        <p:grpSpPr>
          <a:xfrm>
            <a:off x="0" y="2020572"/>
            <a:ext cx="3320678" cy="8266428"/>
            <a:chOff x="0" y="0"/>
            <a:chExt cx="874582" cy="2177166"/>
          </a:xfrm>
        </p:grpSpPr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259A2975-7DD1-DF7F-8E54-5B28D5870BD1}"/>
                </a:ext>
              </a:extLst>
            </p:cNvPr>
            <p:cNvSpPr/>
            <p:nvPr/>
          </p:nvSpPr>
          <p:spPr>
            <a:xfrm>
              <a:off x="0" y="0"/>
              <a:ext cx="874582" cy="2177166"/>
            </a:xfrm>
            <a:custGeom>
              <a:avLst/>
              <a:gdLst/>
              <a:ahLst/>
              <a:cxnLst/>
              <a:rect l="l" t="t" r="r" b="b"/>
              <a:pathLst>
                <a:path w="874582" h="2177166">
                  <a:moveTo>
                    <a:pt x="0" y="0"/>
                  </a:moveTo>
                  <a:lnTo>
                    <a:pt x="874582" y="0"/>
                  </a:lnTo>
                  <a:lnTo>
                    <a:pt x="874582" y="2177166"/>
                  </a:lnTo>
                  <a:lnTo>
                    <a:pt x="0" y="21771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C6B67E6D-47B3-9255-9588-C891134346D1}"/>
                </a:ext>
              </a:extLst>
            </p:cNvPr>
            <p:cNvSpPr txBox="1"/>
            <p:nvPr/>
          </p:nvSpPr>
          <p:spPr>
            <a:xfrm>
              <a:off x="0" y="-47625"/>
              <a:ext cx="874582" cy="22247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44104" y="8985017"/>
            <a:ext cx="1243896" cy="1301983"/>
            <a:chOff x="0" y="0"/>
            <a:chExt cx="327610" cy="342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610" cy="342909"/>
            </a:xfrm>
            <a:custGeom>
              <a:avLst/>
              <a:gdLst/>
              <a:ahLst/>
              <a:cxnLst/>
              <a:rect l="l" t="t" r="r" b="b"/>
              <a:pathLst>
                <a:path w="327610" h="342909">
                  <a:moveTo>
                    <a:pt x="0" y="0"/>
                  </a:moveTo>
                  <a:lnTo>
                    <a:pt x="327610" y="0"/>
                  </a:lnTo>
                  <a:lnTo>
                    <a:pt x="327610" y="342909"/>
                  </a:lnTo>
                  <a:lnTo>
                    <a:pt x="0" y="3429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7610" cy="39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570283" y="2556239"/>
            <a:ext cx="621948" cy="551059"/>
            <a:chOff x="0" y="0"/>
            <a:chExt cx="163805" cy="1451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805" cy="145135"/>
            </a:xfrm>
            <a:custGeom>
              <a:avLst/>
              <a:gdLst/>
              <a:ahLst/>
              <a:cxnLst/>
              <a:rect l="l" t="t" r="r" b="b"/>
              <a:pathLst>
                <a:path w="163805" h="145135">
                  <a:moveTo>
                    <a:pt x="0" y="0"/>
                  </a:moveTo>
                  <a:lnTo>
                    <a:pt x="163805" y="0"/>
                  </a:lnTo>
                  <a:lnTo>
                    <a:pt x="163805" y="145135"/>
                  </a:lnTo>
                  <a:lnTo>
                    <a:pt x="0" y="1451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805" cy="192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568905" cy="830036"/>
            <a:chOff x="0" y="0"/>
            <a:chExt cx="149835" cy="2186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9835" cy="218610"/>
            </a:xfrm>
            <a:custGeom>
              <a:avLst/>
              <a:gdLst/>
              <a:ahLst/>
              <a:cxnLst/>
              <a:rect l="l" t="t" r="r" b="b"/>
              <a:pathLst>
                <a:path w="149835" h="218610">
                  <a:moveTo>
                    <a:pt x="0" y="0"/>
                  </a:moveTo>
                  <a:lnTo>
                    <a:pt x="149835" y="0"/>
                  </a:lnTo>
                  <a:lnTo>
                    <a:pt x="149835" y="218610"/>
                  </a:lnTo>
                  <a:lnTo>
                    <a:pt x="0" y="218610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9835" cy="266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1028700"/>
            <a:ext cx="12961057" cy="1316891"/>
            <a:chOff x="0" y="0"/>
            <a:chExt cx="3413612" cy="3468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13612" cy="346836"/>
            </a:xfrm>
            <a:custGeom>
              <a:avLst/>
              <a:gdLst/>
              <a:ahLst/>
              <a:cxnLst/>
              <a:rect l="l" t="t" r="r" b="b"/>
              <a:pathLst>
                <a:path w="3413612" h="346836">
                  <a:moveTo>
                    <a:pt x="0" y="0"/>
                  </a:moveTo>
                  <a:lnTo>
                    <a:pt x="3413612" y="0"/>
                  </a:lnTo>
                  <a:lnTo>
                    <a:pt x="3413612" y="346836"/>
                  </a:lnTo>
                  <a:lnTo>
                    <a:pt x="0" y="3468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413612" cy="394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57886" y="9772650"/>
            <a:ext cx="1444909" cy="606658"/>
            <a:chOff x="0" y="0"/>
            <a:chExt cx="380552" cy="1597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80552" cy="159778"/>
            </a:xfrm>
            <a:custGeom>
              <a:avLst/>
              <a:gdLst/>
              <a:ahLst/>
              <a:cxnLst/>
              <a:rect l="l" t="t" r="r" b="b"/>
              <a:pathLst>
                <a:path w="380552" h="159778">
                  <a:moveTo>
                    <a:pt x="0" y="0"/>
                  </a:moveTo>
                  <a:lnTo>
                    <a:pt x="380552" y="0"/>
                  </a:lnTo>
                  <a:lnTo>
                    <a:pt x="380552" y="159778"/>
                  </a:lnTo>
                  <a:lnTo>
                    <a:pt x="0" y="159778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80552" cy="207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416073" y="9772650"/>
            <a:ext cx="1484219" cy="606658"/>
            <a:chOff x="0" y="0"/>
            <a:chExt cx="390905" cy="1597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90905" cy="159778"/>
            </a:xfrm>
            <a:custGeom>
              <a:avLst/>
              <a:gdLst/>
              <a:ahLst/>
              <a:cxnLst/>
              <a:rect l="l" t="t" r="r" b="b"/>
              <a:pathLst>
                <a:path w="390905" h="159778">
                  <a:moveTo>
                    <a:pt x="0" y="0"/>
                  </a:moveTo>
                  <a:lnTo>
                    <a:pt x="390905" y="0"/>
                  </a:lnTo>
                  <a:lnTo>
                    <a:pt x="390905" y="159778"/>
                  </a:lnTo>
                  <a:lnTo>
                    <a:pt x="0" y="159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90905" cy="207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7971" y="2774455"/>
            <a:ext cx="17941431" cy="6704624"/>
            <a:chOff x="0" y="0"/>
            <a:chExt cx="6545083" cy="17848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545083" cy="1784821"/>
            </a:xfrm>
            <a:custGeom>
              <a:avLst/>
              <a:gdLst/>
              <a:ahLst/>
              <a:cxnLst/>
              <a:rect l="l" t="t" r="r" b="b"/>
              <a:pathLst>
                <a:path w="6545083" h="1784821">
                  <a:moveTo>
                    <a:pt x="6420622" y="1784820"/>
                  </a:moveTo>
                  <a:lnTo>
                    <a:pt x="124460" y="1784820"/>
                  </a:lnTo>
                  <a:cubicBezTo>
                    <a:pt x="55880" y="1784820"/>
                    <a:pt x="0" y="1728940"/>
                    <a:pt x="0" y="16603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20623" y="0"/>
                  </a:lnTo>
                  <a:cubicBezTo>
                    <a:pt x="6489203" y="0"/>
                    <a:pt x="6545083" y="55880"/>
                    <a:pt x="6545083" y="124460"/>
                  </a:cubicBezTo>
                  <a:lnTo>
                    <a:pt x="6545083" y="1660360"/>
                  </a:lnTo>
                  <a:cubicBezTo>
                    <a:pt x="6545083" y="1728940"/>
                    <a:pt x="6489203" y="1784821"/>
                    <a:pt x="6420623" y="1784821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93740" y="1271221"/>
            <a:ext cx="6907484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Success Criteria: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140327" y="9304455"/>
            <a:ext cx="1051450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D4C298-E746-91BF-6A76-1645BE4B00B4}"/>
              </a:ext>
            </a:extLst>
          </p:cNvPr>
          <p:cNvSpPr txBox="1"/>
          <p:nvPr/>
        </p:nvSpPr>
        <p:spPr>
          <a:xfrm>
            <a:off x="4419600" y="2918384"/>
            <a:ext cx="1277263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Proposal Velocity </a:t>
            </a:r>
            <a:r>
              <a:rPr lang="en-US" sz="2400" dirty="0">
                <a:solidFill>
                  <a:schemeClr val="bg1"/>
                </a:solidFill>
              </a:rPr>
              <a:t>– Increase percentage of RFPs progressing from Writing → Submission within given timelines.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Win Rate </a:t>
            </a:r>
            <a:r>
              <a:rPr lang="en-US" sz="2400" dirty="0">
                <a:solidFill>
                  <a:schemeClr val="bg1"/>
                </a:solidFill>
              </a:rPr>
              <a:t>– Achieve a measurable improvement (target +15–20%) in overall proposal wins.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Compliance &amp; Quality </a:t>
            </a:r>
            <a:r>
              <a:rPr lang="en-US" sz="2400" dirty="0">
                <a:solidFill>
                  <a:schemeClr val="bg1"/>
                </a:solidFill>
              </a:rPr>
              <a:t>– Ensure &gt;95% compliance accuracy across all submitted proposals.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Stakeholder Engagement </a:t>
            </a:r>
            <a:r>
              <a:rPr lang="en-US" sz="2400" dirty="0">
                <a:solidFill>
                  <a:schemeClr val="bg1"/>
                </a:solidFill>
              </a:rPr>
              <a:t>– Maintain &gt;90% active participation in reviews, orals, and retrospectives.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Transparency</a:t>
            </a:r>
            <a:r>
              <a:rPr lang="en-US" sz="2400" dirty="0">
                <a:solidFill>
                  <a:schemeClr val="bg1"/>
                </a:solidFill>
              </a:rPr>
              <a:t> – Provide real-time visibility through Agile dashboards, burndown/burn-up charts, and CRM reports.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Continuous Improvement </a:t>
            </a:r>
            <a:r>
              <a:rPr lang="en-US" sz="2400" dirty="0">
                <a:solidFill>
                  <a:schemeClr val="bg1"/>
                </a:solidFill>
              </a:rPr>
              <a:t>– Close retrospective action items in the next sprint to ensure lessons learned are applied.</a:t>
            </a:r>
          </a:p>
        </p:txBody>
      </p:sp>
      <p:pic>
        <p:nvPicPr>
          <p:cNvPr id="1029" name="Picture 5" descr="Rfp Process Stock Illustrations – 245 Rfp Process Stock ...">
            <a:extLst>
              <a:ext uri="{FF2B5EF4-FFF2-40B4-BE49-F238E27FC236}">
                <a16:creationId xmlns:a16="http://schemas.microsoft.com/office/drawing/2014/main" id="{F05CCD07-42F0-DAF4-0141-1F90E18DA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8" y="3854156"/>
            <a:ext cx="3452442" cy="471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44104" y="8985017"/>
            <a:ext cx="1243896" cy="1301983"/>
            <a:chOff x="0" y="0"/>
            <a:chExt cx="327610" cy="342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610" cy="342909"/>
            </a:xfrm>
            <a:custGeom>
              <a:avLst/>
              <a:gdLst/>
              <a:ahLst/>
              <a:cxnLst/>
              <a:rect l="l" t="t" r="r" b="b"/>
              <a:pathLst>
                <a:path w="327610" h="342909">
                  <a:moveTo>
                    <a:pt x="0" y="0"/>
                  </a:moveTo>
                  <a:lnTo>
                    <a:pt x="327610" y="0"/>
                  </a:lnTo>
                  <a:lnTo>
                    <a:pt x="327610" y="342909"/>
                  </a:lnTo>
                  <a:lnTo>
                    <a:pt x="0" y="3429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7610" cy="39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3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666052" y="3136358"/>
            <a:ext cx="621948" cy="551059"/>
            <a:chOff x="0" y="0"/>
            <a:chExt cx="163805" cy="1451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805" cy="145135"/>
            </a:xfrm>
            <a:custGeom>
              <a:avLst/>
              <a:gdLst/>
              <a:ahLst/>
              <a:cxnLst/>
              <a:rect l="l" t="t" r="r" b="b"/>
              <a:pathLst>
                <a:path w="163805" h="145135">
                  <a:moveTo>
                    <a:pt x="0" y="0"/>
                  </a:moveTo>
                  <a:lnTo>
                    <a:pt x="163805" y="0"/>
                  </a:lnTo>
                  <a:lnTo>
                    <a:pt x="163805" y="145135"/>
                  </a:lnTo>
                  <a:lnTo>
                    <a:pt x="0" y="1451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805" cy="192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3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568905" cy="830036"/>
            <a:chOff x="0" y="0"/>
            <a:chExt cx="149835" cy="2186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9835" cy="218610"/>
            </a:xfrm>
            <a:custGeom>
              <a:avLst/>
              <a:gdLst/>
              <a:ahLst/>
              <a:cxnLst/>
              <a:rect l="l" t="t" r="r" b="b"/>
              <a:pathLst>
                <a:path w="149835" h="218610">
                  <a:moveTo>
                    <a:pt x="0" y="0"/>
                  </a:moveTo>
                  <a:lnTo>
                    <a:pt x="149835" y="0"/>
                  </a:lnTo>
                  <a:lnTo>
                    <a:pt x="149835" y="218610"/>
                  </a:lnTo>
                  <a:lnTo>
                    <a:pt x="0" y="218610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9835" cy="266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3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028700"/>
            <a:ext cx="12961057" cy="1316891"/>
            <a:chOff x="0" y="0"/>
            <a:chExt cx="3413612" cy="3468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413612" cy="346836"/>
            </a:xfrm>
            <a:custGeom>
              <a:avLst/>
              <a:gdLst/>
              <a:ahLst/>
              <a:cxnLst/>
              <a:rect l="l" t="t" r="r" b="b"/>
              <a:pathLst>
                <a:path w="3413612" h="346836">
                  <a:moveTo>
                    <a:pt x="0" y="0"/>
                  </a:moveTo>
                  <a:lnTo>
                    <a:pt x="3413612" y="0"/>
                  </a:lnTo>
                  <a:lnTo>
                    <a:pt x="3413612" y="346836"/>
                  </a:lnTo>
                  <a:lnTo>
                    <a:pt x="0" y="3468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413612" cy="394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3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666052" y="3964409"/>
            <a:ext cx="621948" cy="4653430"/>
            <a:chOff x="0" y="0"/>
            <a:chExt cx="163805" cy="122559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3805" cy="1225595"/>
            </a:xfrm>
            <a:custGeom>
              <a:avLst/>
              <a:gdLst/>
              <a:ahLst/>
              <a:cxnLst/>
              <a:rect l="l" t="t" r="r" b="b"/>
              <a:pathLst>
                <a:path w="163805" h="1225595">
                  <a:moveTo>
                    <a:pt x="0" y="0"/>
                  </a:moveTo>
                  <a:lnTo>
                    <a:pt x="163805" y="0"/>
                  </a:lnTo>
                  <a:lnTo>
                    <a:pt x="163805" y="1225595"/>
                  </a:lnTo>
                  <a:lnTo>
                    <a:pt x="0" y="1225595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63805" cy="127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320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84452" y="1287673"/>
            <a:ext cx="13577838" cy="618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200" b="1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Agile  Methodology and Approach for </a:t>
            </a:r>
            <a:r>
              <a:rPr lang="en-US" sz="3200" b="1" dirty="0">
                <a:solidFill>
                  <a:srgbClr val="FFFFFF"/>
                </a:solidFill>
                <a:ea typeface="Calibri (MS) Bold"/>
                <a:cs typeface="Calibri (MS) Bold"/>
                <a:sym typeface="Calibri (MS) Bold"/>
              </a:rPr>
              <a:t>RFP Process in CRM </a:t>
            </a:r>
            <a:r>
              <a:rPr lang="en-US" sz="3200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7140327" y="9304455"/>
            <a:ext cx="1051450" cy="646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ea typeface="League Spartan"/>
                <a:cs typeface="League Spartan"/>
                <a:sym typeface="League Spartan"/>
              </a:rPr>
              <a:t>5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D6FC8C9-C788-B99E-91BE-7860E55A8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302274"/>
              </p:ext>
            </p:extLst>
          </p:nvPr>
        </p:nvGraphicFramePr>
        <p:xfrm>
          <a:off x="568905" y="2574441"/>
          <a:ext cx="16195095" cy="74059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398365">
                  <a:extLst>
                    <a:ext uri="{9D8B030D-6E8A-4147-A177-3AD203B41FA5}">
                      <a16:colId xmlns:a16="http://schemas.microsoft.com/office/drawing/2014/main" val="4207194742"/>
                    </a:ext>
                  </a:extLst>
                </a:gridCol>
                <a:gridCol w="5398365">
                  <a:extLst>
                    <a:ext uri="{9D8B030D-6E8A-4147-A177-3AD203B41FA5}">
                      <a16:colId xmlns:a16="http://schemas.microsoft.com/office/drawing/2014/main" val="3691480452"/>
                    </a:ext>
                  </a:extLst>
                </a:gridCol>
                <a:gridCol w="5398365">
                  <a:extLst>
                    <a:ext uri="{9D8B030D-6E8A-4147-A177-3AD203B41FA5}">
                      <a16:colId xmlns:a16="http://schemas.microsoft.com/office/drawing/2014/main" val="545465238"/>
                    </a:ext>
                  </a:extLst>
                </a:gridCol>
              </a:tblGrid>
              <a:tr h="536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Agile Phase</a:t>
                      </a:r>
                      <a:endParaRPr lang="en-US" sz="1600"/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CRM Stage Mapping</a:t>
                      </a:r>
                      <a:endParaRPr lang="en-US" sz="1600"/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Activities / Elicitation Techniques / Artifacts</a:t>
                      </a:r>
                      <a:endParaRPr lang="en-US" sz="1600"/>
                    </a:p>
                  </a:txBody>
                  <a:tcPr marL="20857" marR="20857" marT="10428" marB="10428" anchor="ctr"/>
                </a:tc>
                <a:extLst>
                  <a:ext uri="{0D108BD9-81ED-4DB2-BD59-A6C34878D82A}">
                    <a16:rowId xmlns:a16="http://schemas.microsoft.com/office/drawing/2014/main" val="4121845816"/>
                  </a:ext>
                </a:extLst>
              </a:tr>
              <a:tr h="10269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Requirement Gathering</a:t>
                      </a:r>
                      <a:endParaRPr lang="en-US" sz="1600" dirty="0"/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RFP Entry in CRM</a:t>
                      </a:r>
                      <a:r>
                        <a:rPr lang="en-US" sz="1600" dirty="0"/>
                        <a:t> – Opportunity created (prime/sub decision).</a:t>
                      </a:r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Capture RFP details in CRM. Use </a:t>
                      </a:r>
                      <a:r>
                        <a:rPr lang="en-US" sz="1600" b="1"/>
                        <a:t>elicitation techniques</a:t>
                      </a:r>
                      <a:r>
                        <a:rPr lang="en-US" sz="1600"/>
                        <a:t>: questionnaires, stakeholder interviews, document study. </a:t>
                      </a:r>
                      <a:r>
                        <a:rPr lang="en-US" sz="1600" b="1"/>
                        <a:t>Artifacts:</a:t>
                      </a:r>
                      <a:r>
                        <a:rPr lang="en-US" sz="1600"/>
                        <a:t> BRD (Business Requirements Document), Opportunity Record in CRM.</a:t>
                      </a:r>
                    </a:p>
                  </a:txBody>
                  <a:tcPr marL="20857" marR="20857" marT="10428" marB="10428" anchor="ctr"/>
                </a:tc>
                <a:extLst>
                  <a:ext uri="{0D108BD9-81ED-4DB2-BD59-A6C34878D82A}">
                    <a16:rowId xmlns:a16="http://schemas.microsoft.com/office/drawing/2014/main" val="3538678556"/>
                  </a:ext>
                </a:extLst>
              </a:tr>
              <a:tr h="9275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Analysis</a:t>
                      </a:r>
                      <a:endParaRPr lang="en-US" sz="1600"/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Evaluating RFP in CRM</a:t>
                      </a:r>
                      <a:r>
                        <a:rPr lang="en-US" sz="1600" dirty="0"/>
                        <a:t> – Assess scope, fit, and role (Prime/Sub decision taken by Proposal Manager).</a:t>
                      </a:r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Analyze client requirements logged in CRM. </a:t>
                      </a:r>
                      <a:r>
                        <a:rPr lang="en-US" sz="1600" b="1"/>
                        <a:t>Techniques:</a:t>
                      </a:r>
                      <a:r>
                        <a:rPr lang="en-US" sz="1600"/>
                        <a:t> workshops, brainstorming, competitive analysis. </a:t>
                      </a:r>
                      <a:r>
                        <a:rPr lang="en-US" sz="1600" b="1"/>
                        <a:t>Artifacts:</a:t>
                      </a:r>
                      <a:r>
                        <a:rPr lang="en-US" sz="1600"/>
                        <a:t> RTM (Requirement Traceability Matrix), BCD (Business Case Document).</a:t>
                      </a:r>
                    </a:p>
                  </a:txBody>
                  <a:tcPr marL="20857" marR="20857" marT="10428" marB="10428" anchor="ctr"/>
                </a:tc>
                <a:extLst>
                  <a:ext uri="{0D108BD9-81ED-4DB2-BD59-A6C34878D82A}">
                    <a16:rowId xmlns:a16="http://schemas.microsoft.com/office/drawing/2014/main" val="3175983599"/>
                  </a:ext>
                </a:extLst>
              </a:tr>
              <a:tr h="5300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Design</a:t>
                      </a:r>
                      <a:endParaRPr lang="en-US" sz="1600"/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Solutioning Stage in CRM</a:t>
                      </a:r>
                      <a:r>
                        <a:rPr lang="en-US" sz="1600" dirty="0"/>
                        <a:t> – Draft template, solution approach &amp; assign resources in their respective areas.</a:t>
                      </a:r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Technical Architect &amp; BA prepare design models. </a:t>
                      </a:r>
                      <a:r>
                        <a:rPr lang="en-US" sz="1600" b="1"/>
                        <a:t>Artifacts:</a:t>
                      </a:r>
                      <a:r>
                        <a:rPr lang="en-US" sz="1600"/>
                        <a:t> Solution Blueprint, UML Diagrams, Draft Proposal Templates.</a:t>
                      </a:r>
                    </a:p>
                  </a:txBody>
                  <a:tcPr marL="20857" marR="20857" marT="10428" marB="10428" anchor="ctr"/>
                </a:tc>
                <a:extLst>
                  <a:ext uri="{0D108BD9-81ED-4DB2-BD59-A6C34878D82A}">
                    <a16:rowId xmlns:a16="http://schemas.microsoft.com/office/drawing/2014/main" val="1539866816"/>
                  </a:ext>
                </a:extLst>
              </a:tr>
              <a:tr h="8281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Sprint Planning</a:t>
                      </a:r>
                      <a:endParaRPr lang="en-US" sz="1600"/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CRM Pipeline – Prime/Proposal Writing Stage</a:t>
                      </a:r>
                      <a:endParaRPr lang="en-US" sz="1600"/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Proposal Manager (Product Owner) prioritizes tasks. Team commits to backlog items: drafting, compliance, pricing. </a:t>
                      </a:r>
                      <a:r>
                        <a:rPr lang="en-US" sz="1600" b="1"/>
                        <a:t>Artifacts:</a:t>
                      </a:r>
                      <a:r>
                        <a:rPr lang="en-US" sz="1600"/>
                        <a:t> Sprint Backlog, Task Board (Jira/CRM integration).</a:t>
                      </a:r>
                    </a:p>
                  </a:txBody>
                  <a:tcPr marL="20857" marR="20857" marT="10428" marB="10428" anchor="ctr"/>
                </a:tc>
                <a:extLst>
                  <a:ext uri="{0D108BD9-81ED-4DB2-BD59-A6C34878D82A}">
                    <a16:rowId xmlns:a16="http://schemas.microsoft.com/office/drawing/2014/main" val="502580698"/>
                  </a:ext>
                </a:extLst>
              </a:tr>
              <a:tr h="7288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Sprint Execution</a:t>
                      </a:r>
                      <a:endParaRPr lang="en-US" sz="1600"/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CRM Pipeline – Active Proposal Drafting</a:t>
                      </a:r>
                      <a:endParaRPr lang="en-US" sz="1600"/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Writers, SMEs, and analysts collaborate. </a:t>
                      </a:r>
                      <a:r>
                        <a:rPr lang="en-US" sz="1600" b="1"/>
                        <a:t>Daily Stand-ups.</a:t>
                      </a:r>
                      <a:r>
                        <a:rPr lang="en-US" sz="1600"/>
                        <a:t/>
                      </a:r>
                      <a:r>
                        <a:rPr lang="en-US" sz="1600" b="1"/>
                        <a:t>Artifacts:</a:t>
                      </a:r>
                      <a:r>
                        <a:rPr lang="en-US" sz="1600"/>
                        <a:t> Draft Proposal Responses, Compliance Matrix, Pricing Sheets (all linked to CRM record).</a:t>
                      </a:r>
                    </a:p>
                  </a:txBody>
                  <a:tcPr marL="20857" marR="20857" marT="10428" marB="10428" anchor="ctr"/>
                </a:tc>
                <a:extLst>
                  <a:ext uri="{0D108BD9-81ED-4DB2-BD59-A6C34878D82A}">
                    <a16:rowId xmlns:a16="http://schemas.microsoft.com/office/drawing/2014/main" val="2245979097"/>
                  </a:ext>
                </a:extLst>
              </a:tr>
              <a:tr h="7288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Sprint Review</a:t>
                      </a:r>
                      <a:endParaRPr lang="en-US" sz="1600"/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CRM Pipeline – Submitted Stage</a:t>
                      </a:r>
                      <a:endParaRPr lang="en-US" sz="1600"/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Deliverable = Submitted RFP. Reviewed with leadership before upload. </a:t>
                      </a:r>
                      <a:r>
                        <a:rPr lang="en-US" sz="1600" b="1"/>
                        <a:t>Artifacts:</a:t>
                      </a:r>
                      <a:r>
                        <a:rPr lang="en-US" sz="1600"/>
                        <a:t> Final Proposal Package, Submission Checklist, CRM status updated.</a:t>
                      </a:r>
                    </a:p>
                  </a:txBody>
                  <a:tcPr marL="20857" marR="20857" marT="10428" marB="10428" anchor="ctr"/>
                </a:tc>
                <a:extLst>
                  <a:ext uri="{0D108BD9-81ED-4DB2-BD59-A6C34878D82A}">
                    <a16:rowId xmlns:a16="http://schemas.microsoft.com/office/drawing/2014/main" val="2308248565"/>
                  </a:ext>
                </a:extLst>
              </a:tr>
              <a:tr h="6294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Sprint Retrospective</a:t>
                      </a:r>
                      <a:endParaRPr lang="en-US" sz="1600" dirty="0"/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Post-Submission in CRM</a:t>
                      </a:r>
                      <a:r>
                        <a:rPr lang="en-US" sz="1600" dirty="0"/>
                        <a:t> – Lessons learned logged under the opportunity.</a:t>
                      </a:r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Team reflects: What worked, blockers, improvements. </a:t>
                      </a:r>
                      <a:r>
                        <a:rPr lang="en-US" sz="1600" b="1"/>
                        <a:t>Artifacts:</a:t>
                      </a:r>
                      <a:r>
                        <a:rPr lang="en-US" sz="1600"/>
                        <a:t> Retrospective Notes, Continuous Improvement Log in CRM.</a:t>
                      </a:r>
                    </a:p>
                  </a:txBody>
                  <a:tcPr marL="20857" marR="20857" marT="10428" marB="10428" anchor="ctr"/>
                </a:tc>
                <a:extLst>
                  <a:ext uri="{0D108BD9-81ED-4DB2-BD59-A6C34878D82A}">
                    <a16:rowId xmlns:a16="http://schemas.microsoft.com/office/drawing/2014/main" val="2212346062"/>
                  </a:ext>
                </a:extLst>
              </a:tr>
              <a:tr h="9275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Advanced Stages</a:t>
                      </a:r>
                      <a:endParaRPr lang="en-US" sz="1600"/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CRM Pipeline – Orals/BAFO, Closed Won/Lost.</a:t>
                      </a:r>
                      <a:endParaRPr lang="en-US" sz="1600" dirty="0"/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Orals/BAFO handled as new sprint: Q&amp;A prep, decks, mock sessions. Closed Won/Lost → Capture win/loss analysis in CRM. Renewals → Added to CRM backlog as new low-complexity opportunities.</a:t>
                      </a:r>
                    </a:p>
                  </a:txBody>
                  <a:tcPr marL="20857" marR="20857" marT="10428" marB="10428" anchor="ctr"/>
                </a:tc>
                <a:extLst>
                  <a:ext uri="{0D108BD9-81ED-4DB2-BD59-A6C34878D82A}">
                    <a16:rowId xmlns:a16="http://schemas.microsoft.com/office/drawing/2014/main" val="3157678537"/>
                  </a:ext>
                </a:extLst>
              </a:tr>
              <a:tr h="6294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Agile Artifacts</a:t>
                      </a:r>
                      <a:endParaRPr lang="en-US" sz="1600"/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CRM as the Agile Board</a:t>
                      </a:r>
                      <a:endParaRPr lang="en-US" sz="1600"/>
                    </a:p>
                  </a:txBody>
                  <a:tcPr marL="20857" marR="20857" marT="10428" marB="104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Product Backlog = All RFPs in CRM; Sprint Backlog = Active RFP tasks; Burndown = Velocity tracked; Impediment Log in CRM.</a:t>
                      </a:r>
                    </a:p>
                  </a:txBody>
                  <a:tcPr marL="20857" marR="20857" marT="10428" marB="10428" anchor="ctr"/>
                </a:tc>
                <a:extLst>
                  <a:ext uri="{0D108BD9-81ED-4DB2-BD59-A6C34878D82A}">
                    <a16:rowId xmlns:a16="http://schemas.microsoft.com/office/drawing/2014/main" val="32001939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44104" y="8985017"/>
            <a:ext cx="1243896" cy="1301983"/>
            <a:chOff x="0" y="0"/>
            <a:chExt cx="327610" cy="342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610" cy="342909"/>
            </a:xfrm>
            <a:custGeom>
              <a:avLst/>
              <a:gdLst/>
              <a:ahLst/>
              <a:cxnLst/>
              <a:rect l="l" t="t" r="r" b="b"/>
              <a:pathLst>
                <a:path w="327610" h="342909">
                  <a:moveTo>
                    <a:pt x="0" y="0"/>
                  </a:moveTo>
                  <a:lnTo>
                    <a:pt x="327610" y="0"/>
                  </a:lnTo>
                  <a:lnTo>
                    <a:pt x="327610" y="342909"/>
                  </a:lnTo>
                  <a:lnTo>
                    <a:pt x="0" y="3429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7610" cy="39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932251"/>
            <a:ext cx="621948" cy="551059"/>
            <a:chOff x="0" y="0"/>
            <a:chExt cx="163805" cy="1451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805" cy="145135"/>
            </a:xfrm>
            <a:custGeom>
              <a:avLst/>
              <a:gdLst/>
              <a:ahLst/>
              <a:cxnLst/>
              <a:rect l="l" t="t" r="r" b="b"/>
              <a:pathLst>
                <a:path w="163805" h="145135">
                  <a:moveTo>
                    <a:pt x="0" y="0"/>
                  </a:moveTo>
                  <a:lnTo>
                    <a:pt x="163805" y="0"/>
                  </a:lnTo>
                  <a:lnTo>
                    <a:pt x="163805" y="145135"/>
                  </a:lnTo>
                  <a:lnTo>
                    <a:pt x="0" y="1451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805" cy="192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568905" cy="830036"/>
            <a:chOff x="0" y="0"/>
            <a:chExt cx="149835" cy="2186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9835" cy="218610"/>
            </a:xfrm>
            <a:custGeom>
              <a:avLst/>
              <a:gdLst/>
              <a:ahLst/>
              <a:cxnLst/>
              <a:rect l="l" t="t" r="r" b="b"/>
              <a:pathLst>
                <a:path w="149835" h="218610">
                  <a:moveTo>
                    <a:pt x="0" y="0"/>
                  </a:moveTo>
                  <a:lnTo>
                    <a:pt x="149835" y="0"/>
                  </a:lnTo>
                  <a:lnTo>
                    <a:pt x="149835" y="218610"/>
                  </a:lnTo>
                  <a:lnTo>
                    <a:pt x="0" y="218610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9835" cy="266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1028700"/>
            <a:ext cx="12961057" cy="1316891"/>
            <a:chOff x="0" y="0"/>
            <a:chExt cx="3413612" cy="3468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13612" cy="346836"/>
            </a:xfrm>
            <a:custGeom>
              <a:avLst/>
              <a:gdLst/>
              <a:ahLst/>
              <a:cxnLst/>
              <a:rect l="l" t="t" r="r" b="b"/>
              <a:pathLst>
                <a:path w="3413612" h="346836">
                  <a:moveTo>
                    <a:pt x="0" y="0"/>
                  </a:moveTo>
                  <a:lnTo>
                    <a:pt x="3413612" y="0"/>
                  </a:lnTo>
                  <a:lnTo>
                    <a:pt x="3413612" y="346836"/>
                  </a:lnTo>
                  <a:lnTo>
                    <a:pt x="0" y="3468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413612" cy="394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57886" y="9772650"/>
            <a:ext cx="1444909" cy="606658"/>
            <a:chOff x="0" y="0"/>
            <a:chExt cx="380552" cy="1597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80552" cy="159778"/>
            </a:xfrm>
            <a:custGeom>
              <a:avLst/>
              <a:gdLst/>
              <a:ahLst/>
              <a:cxnLst/>
              <a:rect l="l" t="t" r="r" b="b"/>
              <a:pathLst>
                <a:path w="380552" h="159778">
                  <a:moveTo>
                    <a:pt x="0" y="0"/>
                  </a:moveTo>
                  <a:lnTo>
                    <a:pt x="380552" y="0"/>
                  </a:lnTo>
                  <a:lnTo>
                    <a:pt x="380552" y="159778"/>
                  </a:lnTo>
                  <a:lnTo>
                    <a:pt x="0" y="159778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80552" cy="207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416073" y="9772650"/>
            <a:ext cx="1484219" cy="606658"/>
            <a:chOff x="0" y="0"/>
            <a:chExt cx="390905" cy="1597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90905" cy="159778"/>
            </a:xfrm>
            <a:custGeom>
              <a:avLst/>
              <a:gdLst/>
              <a:ahLst/>
              <a:cxnLst/>
              <a:rect l="l" t="t" r="r" b="b"/>
              <a:pathLst>
                <a:path w="390905" h="159778">
                  <a:moveTo>
                    <a:pt x="0" y="0"/>
                  </a:moveTo>
                  <a:lnTo>
                    <a:pt x="390905" y="0"/>
                  </a:lnTo>
                  <a:lnTo>
                    <a:pt x="390905" y="159778"/>
                  </a:lnTo>
                  <a:lnTo>
                    <a:pt x="0" y="159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90905" cy="207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93740" y="1271221"/>
            <a:ext cx="5502171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Resources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28700" y="3760302"/>
            <a:ext cx="4513591" cy="5402748"/>
            <a:chOff x="0" y="0"/>
            <a:chExt cx="1188765" cy="14229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88765" cy="1422946"/>
            </a:xfrm>
            <a:custGeom>
              <a:avLst/>
              <a:gdLst/>
              <a:ahLst/>
              <a:cxnLst/>
              <a:rect l="l" t="t" r="r" b="b"/>
              <a:pathLst>
                <a:path w="1188765" h="1422946">
                  <a:moveTo>
                    <a:pt x="0" y="0"/>
                  </a:moveTo>
                  <a:lnTo>
                    <a:pt x="1188765" y="0"/>
                  </a:lnTo>
                  <a:lnTo>
                    <a:pt x="1188765" y="1422946"/>
                  </a:lnTo>
                  <a:lnTo>
                    <a:pt x="0" y="1422946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85725"/>
              <a:ext cx="1188765" cy="150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endParaRPr lang="en-US" sz="240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867818" y="2856051"/>
            <a:ext cx="3435117" cy="627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4"/>
              </a:lnSpc>
            </a:pPr>
            <a:r>
              <a:rPr lang="en-US" sz="3667" dirty="0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Project Members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6073963" y="2932251"/>
            <a:ext cx="621948" cy="551059"/>
            <a:chOff x="0" y="0"/>
            <a:chExt cx="163805" cy="14513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3805" cy="145135"/>
            </a:xfrm>
            <a:custGeom>
              <a:avLst/>
              <a:gdLst/>
              <a:ahLst/>
              <a:cxnLst/>
              <a:rect l="l" t="t" r="r" b="b"/>
              <a:pathLst>
                <a:path w="163805" h="145135">
                  <a:moveTo>
                    <a:pt x="0" y="0"/>
                  </a:moveTo>
                  <a:lnTo>
                    <a:pt x="163805" y="0"/>
                  </a:lnTo>
                  <a:lnTo>
                    <a:pt x="163805" y="145135"/>
                  </a:lnTo>
                  <a:lnTo>
                    <a:pt x="0" y="1451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163805" cy="192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073963" y="3760302"/>
            <a:ext cx="4513591" cy="5402748"/>
            <a:chOff x="0" y="0"/>
            <a:chExt cx="1188765" cy="142294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88765" cy="1422946"/>
            </a:xfrm>
            <a:custGeom>
              <a:avLst/>
              <a:gdLst/>
              <a:ahLst/>
              <a:cxnLst/>
              <a:rect l="l" t="t" r="r" b="b"/>
              <a:pathLst>
                <a:path w="1188765" h="1422946">
                  <a:moveTo>
                    <a:pt x="0" y="0"/>
                  </a:moveTo>
                  <a:lnTo>
                    <a:pt x="1188765" y="0"/>
                  </a:lnTo>
                  <a:lnTo>
                    <a:pt x="1188765" y="1422946"/>
                  </a:lnTo>
                  <a:lnTo>
                    <a:pt x="0" y="1422946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1188765" cy="1470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6913082" y="2856051"/>
            <a:ext cx="3435117" cy="627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4"/>
              </a:lnSpc>
            </a:pPr>
            <a:r>
              <a:rPr lang="en-US" sz="3667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Timeline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1120954" y="2932251"/>
            <a:ext cx="621948" cy="551059"/>
            <a:chOff x="0" y="0"/>
            <a:chExt cx="163805" cy="14513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3805" cy="145135"/>
            </a:xfrm>
            <a:custGeom>
              <a:avLst/>
              <a:gdLst/>
              <a:ahLst/>
              <a:cxnLst/>
              <a:rect l="l" t="t" r="r" b="b"/>
              <a:pathLst>
                <a:path w="163805" h="145135">
                  <a:moveTo>
                    <a:pt x="0" y="0"/>
                  </a:moveTo>
                  <a:lnTo>
                    <a:pt x="163805" y="0"/>
                  </a:lnTo>
                  <a:lnTo>
                    <a:pt x="163805" y="145135"/>
                  </a:lnTo>
                  <a:lnTo>
                    <a:pt x="0" y="1451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163805" cy="192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1120954" y="3760302"/>
            <a:ext cx="4513591" cy="5402748"/>
            <a:chOff x="0" y="0"/>
            <a:chExt cx="1188765" cy="142294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88765" cy="1422946"/>
            </a:xfrm>
            <a:custGeom>
              <a:avLst/>
              <a:gdLst/>
              <a:ahLst/>
              <a:cxnLst/>
              <a:rect l="l" t="t" r="r" b="b"/>
              <a:pathLst>
                <a:path w="1188765" h="1422946">
                  <a:moveTo>
                    <a:pt x="0" y="0"/>
                  </a:moveTo>
                  <a:lnTo>
                    <a:pt x="1188765" y="0"/>
                  </a:lnTo>
                  <a:lnTo>
                    <a:pt x="1188765" y="1422946"/>
                  </a:lnTo>
                  <a:lnTo>
                    <a:pt x="0" y="1422946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1188765" cy="1470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1960072" y="2856051"/>
            <a:ext cx="4414831" cy="627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4"/>
              </a:lnSpc>
            </a:pPr>
            <a:r>
              <a:rPr lang="en-US" sz="3667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Budget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7140327" y="9304455"/>
            <a:ext cx="1051450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BCEB0A-A108-C27B-1582-84FD30875498}"/>
              </a:ext>
            </a:extLst>
          </p:cNvPr>
          <p:cNvSpPr txBox="1"/>
          <p:nvPr/>
        </p:nvSpPr>
        <p:spPr>
          <a:xfrm>
            <a:off x="1193740" y="3905765"/>
            <a:ext cx="351472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Bid Analyst – Analyzes RFP requirements, identifies gaps, and ensures compliance.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Bid Manager (Product Owner) – Prioritizes backlog, manages scope, and ensures business value delivery.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Proposal Writer – Develops proposal narratives, responses, and ensures clarity.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Business Analyst (BA) – Translates client requirements into user stories and acceptance criteria.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Technical Architect – Designs technical solutions, ensures feasibility, and aligns with RFP requirements.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Scrum Master / Capture Manager – Facilitates Agile ceremonies, removes impediments, ensures smooth collaboration.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SMEs (Subject Matter Experts) – Provide domain expertise, pricing inputs, and technical validation.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Graphic Designer / Editor (Optional) – Enhances visuals, formatting, and compliance with RFP standards.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CED5F2-8C2D-7979-058C-A6730AE1C8E8}"/>
              </a:ext>
            </a:extLst>
          </p:cNvPr>
          <p:cNvSpPr txBox="1"/>
          <p:nvPr/>
        </p:nvSpPr>
        <p:spPr>
          <a:xfrm>
            <a:off x="6253738" y="3993770"/>
            <a:ext cx="3652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Duration: 6 months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494C92A-6B5C-68BE-857D-8C1D1C489576}"/>
              </a:ext>
            </a:extLst>
          </p:cNvPr>
          <p:cNvSpPr txBox="1"/>
          <p:nvPr/>
        </p:nvSpPr>
        <p:spPr>
          <a:xfrm>
            <a:off x="11377800" y="3993770"/>
            <a:ext cx="9353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Estimated Budget: $200,000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44104" y="8985017"/>
            <a:ext cx="1243896" cy="1301983"/>
            <a:chOff x="0" y="0"/>
            <a:chExt cx="327610" cy="342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610" cy="342909"/>
            </a:xfrm>
            <a:custGeom>
              <a:avLst/>
              <a:gdLst/>
              <a:ahLst/>
              <a:cxnLst/>
              <a:rect l="l" t="t" r="r" b="b"/>
              <a:pathLst>
                <a:path w="327610" h="342909">
                  <a:moveTo>
                    <a:pt x="0" y="0"/>
                  </a:moveTo>
                  <a:lnTo>
                    <a:pt x="327610" y="0"/>
                  </a:lnTo>
                  <a:lnTo>
                    <a:pt x="327610" y="342909"/>
                  </a:lnTo>
                  <a:lnTo>
                    <a:pt x="0" y="3429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7610" cy="39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666052" y="3964409"/>
            <a:ext cx="621948" cy="4653430"/>
            <a:chOff x="0" y="0"/>
            <a:chExt cx="163805" cy="12255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805" cy="1225595"/>
            </a:xfrm>
            <a:custGeom>
              <a:avLst/>
              <a:gdLst/>
              <a:ahLst/>
              <a:cxnLst/>
              <a:rect l="l" t="t" r="r" b="b"/>
              <a:pathLst>
                <a:path w="163805" h="1225595">
                  <a:moveTo>
                    <a:pt x="0" y="0"/>
                  </a:moveTo>
                  <a:lnTo>
                    <a:pt x="163805" y="0"/>
                  </a:lnTo>
                  <a:lnTo>
                    <a:pt x="163805" y="1225595"/>
                  </a:lnTo>
                  <a:lnTo>
                    <a:pt x="0" y="1225595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805" cy="127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666052" y="3136358"/>
            <a:ext cx="621948" cy="551059"/>
            <a:chOff x="0" y="0"/>
            <a:chExt cx="163805" cy="1451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3805" cy="145135"/>
            </a:xfrm>
            <a:custGeom>
              <a:avLst/>
              <a:gdLst/>
              <a:ahLst/>
              <a:cxnLst/>
              <a:rect l="l" t="t" r="r" b="b"/>
              <a:pathLst>
                <a:path w="163805" h="145135">
                  <a:moveTo>
                    <a:pt x="0" y="0"/>
                  </a:moveTo>
                  <a:lnTo>
                    <a:pt x="163805" y="0"/>
                  </a:lnTo>
                  <a:lnTo>
                    <a:pt x="163805" y="145135"/>
                  </a:lnTo>
                  <a:lnTo>
                    <a:pt x="0" y="1451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63805" cy="192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568905" cy="830036"/>
            <a:chOff x="0" y="0"/>
            <a:chExt cx="149835" cy="2186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9835" cy="218610"/>
            </a:xfrm>
            <a:custGeom>
              <a:avLst/>
              <a:gdLst/>
              <a:ahLst/>
              <a:cxnLst/>
              <a:rect l="l" t="t" r="r" b="b"/>
              <a:pathLst>
                <a:path w="149835" h="218610">
                  <a:moveTo>
                    <a:pt x="0" y="0"/>
                  </a:moveTo>
                  <a:lnTo>
                    <a:pt x="149835" y="0"/>
                  </a:lnTo>
                  <a:lnTo>
                    <a:pt x="149835" y="218610"/>
                  </a:lnTo>
                  <a:lnTo>
                    <a:pt x="0" y="218610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49835" cy="266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1028700"/>
            <a:ext cx="12961057" cy="1316891"/>
            <a:chOff x="0" y="0"/>
            <a:chExt cx="3413612" cy="3468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13612" cy="346836"/>
            </a:xfrm>
            <a:custGeom>
              <a:avLst/>
              <a:gdLst/>
              <a:ahLst/>
              <a:cxnLst/>
              <a:rect l="l" t="t" r="r" b="b"/>
              <a:pathLst>
                <a:path w="3413612" h="346836">
                  <a:moveTo>
                    <a:pt x="0" y="0"/>
                  </a:moveTo>
                  <a:lnTo>
                    <a:pt x="3413612" y="0"/>
                  </a:lnTo>
                  <a:lnTo>
                    <a:pt x="3413612" y="346836"/>
                  </a:lnTo>
                  <a:lnTo>
                    <a:pt x="0" y="3468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413612" cy="394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174690" y="1271221"/>
            <a:ext cx="8236937" cy="926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chemeClr val="bg1"/>
                </a:solidFill>
                <a:latin typeface="+mj-lt"/>
                <a:ea typeface="League Spartan"/>
                <a:cs typeface="League Spartan"/>
                <a:sym typeface="League Spartan"/>
              </a:rPr>
              <a:t>Risk and Dependencies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140327" y="9304455"/>
            <a:ext cx="1051450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82C1E5B5-30D8-846D-CFE2-EA4C3086CED8}"/>
              </a:ext>
            </a:extLst>
          </p:cNvPr>
          <p:cNvGrpSpPr/>
          <p:nvPr/>
        </p:nvGrpSpPr>
        <p:grpSpPr>
          <a:xfrm>
            <a:off x="1028700" y="2932251"/>
            <a:ext cx="621948" cy="551059"/>
            <a:chOff x="0" y="0"/>
            <a:chExt cx="163805" cy="145135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DCDDFDC-C5ED-F004-CD89-5124622B686D}"/>
                </a:ext>
              </a:extLst>
            </p:cNvPr>
            <p:cNvSpPr/>
            <p:nvPr/>
          </p:nvSpPr>
          <p:spPr>
            <a:xfrm>
              <a:off x="0" y="0"/>
              <a:ext cx="163805" cy="145135"/>
            </a:xfrm>
            <a:custGeom>
              <a:avLst/>
              <a:gdLst/>
              <a:ahLst/>
              <a:cxnLst/>
              <a:rect l="l" t="t" r="r" b="b"/>
              <a:pathLst>
                <a:path w="163805" h="145135">
                  <a:moveTo>
                    <a:pt x="0" y="0"/>
                  </a:moveTo>
                  <a:lnTo>
                    <a:pt x="163805" y="0"/>
                  </a:lnTo>
                  <a:lnTo>
                    <a:pt x="163805" y="145135"/>
                  </a:lnTo>
                  <a:lnTo>
                    <a:pt x="0" y="1451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FC599176-A81C-8ADD-3674-E644529F4C71}"/>
                </a:ext>
              </a:extLst>
            </p:cNvPr>
            <p:cNvSpPr txBox="1"/>
            <p:nvPr/>
          </p:nvSpPr>
          <p:spPr>
            <a:xfrm>
              <a:off x="0" y="-47625"/>
              <a:ext cx="163805" cy="192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7A6E4E5F-9F62-756F-C76C-8CBD595308CE}"/>
              </a:ext>
            </a:extLst>
          </p:cNvPr>
          <p:cNvGrpSpPr/>
          <p:nvPr/>
        </p:nvGrpSpPr>
        <p:grpSpPr>
          <a:xfrm>
            <a:off x="1028700" y="3760302"/>
            <a:ext cx="6057900" cy="5402748"/>
            <a:chOff x="0" y="0"/>
            <a:chExt cx="1188765" cy="1422946"/>
          </a:xfrm>
        </p:grpSpPr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A4DD8CF-1E0B-79F7-CDA3-2149138ECC8F}"/>
                </a:ext>
              </a:extLst>
            </p:cNvPr>
            <p:cNvSpPr/>
            <p:nvPr/>
          </p:nvSpPr>
          <p:spPr>
            <a:xfrm>
              <a:off x="0" y="0"/>
              <a:ext cx="1188765" cy="1422946"/>
            </a:xfrm>
            <a:custGeom>
              <a:avLst/>
              <a:gdLst/>
              <a:ahLst/>
              <a:cxnLst/>
              <a:rect l="l" t="t" r="r" b="b"/>
              <a:pathLst>
                <a:path w="1188765" h="1422946">
                  <a:moveTo>
                    <a:pt x="0" y="0"/>
                  </a:moveTo>
                  <a:lnTo>
                    <a:pt x="1188765" y="0"/>
                  </a:lnTo>
                  <a:lnTo>
                    <a:pt x="1188765" y="1422946"/>
                  </a:lnTo>
                  <a:lnTo>
                    <a:pt x="0" y="1422946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B2CA35F8-5516-C072-23F2-A6D5C5EEBA34}"/>
                </a:ext>
              </a:extLst>
            </p:cNvPr>
            <p:cNvSpPr txBox="1"/>
            <p:nvPr/>
          </p:nvSpPr>
          <p:spPr>
            <a:xfrm>
              <a:off x="0" y="-85725"/>
              <a:ext cx="1188765" cy="150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endParaRPr lang="en-US" sz="240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26" name="TextBox 24">
            <a:extLst>
              <a:ext uri="{FF2B5EF4-FFF2-40B4-BE49-F238E27FC236}">
                <a16:creationId xmlns:a16="http://schemas.microsoft.com/office/drawing/2014/main" id="{09705A09-FB55-9016-669B-92838470D132}"/>
              </a:ext>
            </a:extLst>
          </p:cNvPr>
          <p:cNvSpPr txBox="1"/>
          <p:nvPr/>
        </p:nvSpPr>
        <p:spPr>
          <a:xfrm>
            <a:off x="1867818" y="2856051"/>
            <a:ext cx="3435117" cy="627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4"/>
              </a:lnSpc>
            </a:pPr>
            <a:r>
              <a:rPr lang="en-US" sz="3667" dirty="0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Risks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563F92-D1FB-1DCC-BC34-CFF8014956CD}"/>
              </a:ext>
            </a:extLst>
          </p:cNvPr>
          <p:cNvSpPr txBox="1"/>
          <p:nvPr/>
        </p:nvSpPr>
        <p:spPr>
          <a:xfrm>
            <a:off x="1314274" y="5071885"/>
            <a:ext cx="52262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SME Availability – Limited access to subject matter experts can delay critical proposal inputs.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Data Gaps – Missing client data or unclear requirements may impact compliance accuracy.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Tight Deadlines – Overlapping RFPs can strain team capacity and reduce quality.</a:t>
            </a:r>
          </a:p>
        </p:txBody>
      </p:sp>
      <p:grpSp>
        <p:nvGrpSpPr>
          <p:cNvPr id="29" name="Group 5">
            <a:extLst>
              <a:ext uri="{FF2B5EF4-FFF2-40B4-BE49-F238E27FC236}">
                <a16:creationId xmlns:a16="http://schemas.microsoft.com/office/drawing/2014/main" id="{3AFCEF75-90EF-7171-B854-B7EC420A28D2}"/>
              </a:ext>
            </a:extLst>
          </p:cNvPr>
          <p:cNvGrpSpPr/>
          <p:nvPr/>
        </p:nvGrpSpPr>
        <p:grpSpPr>
          <a:xfrm>
            <a:off x="8447466" y="2859366"/>
            <a:ext cx="621948" cy="551059"/>
            <a:chOff x="0" y="0"/>
            <a:chExt cx="163805" cy="145135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9E8E725C-2DC7-722A-A729-86FC01D452B0}"/>
                </a:ext>
              </a:extLst>
            </p:cNvPr>
            <p:cNvSpPr/>
            <p:nvPr/>
          </p:nvSpPr>
          <p:spPr>
            <a:xfrm>
              <a:off x="0" y="0"/>
              <a:ext cx="163805" cy="145135"/>
            </a:xfrm>
            <a:custGeom>
              <a:avLst/>
              <a:gdLst/>
              <a:ahLst/>
              <a:cxnLst/>
              <a:rect l="l" t="t" r="r" b="b"/>
              <a:pathLst>
                <a:path w="163805" h="145135">
                  <a:moveTo>
                    <a:pt x="0" y="0"/>
                  </a:moveTo>
                  <a:lnTo>
                    <a:pt x="163805" y="0"/>
                  </a:lnTo>
                  <a:lnTo>
                    <a:pt x="163805" y="145135"/>
                  </a:lnTo>
                  <a:lnTo>
                    <a:pt x="0" y="1451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F39145CA-C13A-6C16-172B-5B4B36ABD7BF}"/>
                </a:ext>
              </a:extLst>
            </p:cNvPr>
            <p:cNvSpPr txBox="1"/>
            <p:nvPr/>
          </p:nvSpPr>
          <p:spPr>
            <a:xfrm>
              <a:off x="0" y="-47625"/>
              <a:ext cx="163805" cy="192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21">
            <a:extLst>
              <a:ext uri="{FF2B5EF4-FFF2-40B4-BE49-F238E27FC236}">
                <a16:creationId xmlns:a16="http://schemas.microsoft.com/office/drawing/2014/main" id="{9E8F6FA5-3CB0-EAAF-2293-969C78229960}"/>
              </a:ext>
            </a:extLst>
          </p:cNvPr>
          <p:cNvGrpSpPr/>
          <p:nvPr/>
        </p:nvGrpSpPr>
        <p:grpSpPr>
          <a:xfrm>
            <a:off x="8447466" y="3687417"/>
            <a:ext cx="6182934" cy="5402748"/>
            <a:chOff x="0" y="0"/>
            <a:chExt cx="1188765" cy="1422946"/>
          </a:xfrm>
        </p:grpSpPr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70950B27-659F-4B2C-FC58-DEB4BAD28FA9}"/>
                </a:ext>
              </a:extLst>
            </p:cNvPr>
            <p:cNvSpPr/>
            <p:nvPr/>
          </p:nvSpPr>
          <p:spPr>
            <a:xfrm>
              <a:off x="0" y="0"/>
              <a:ext cx="1188765" cy="1422946"/>
            </a:xfrm>
            <a:custGeom>
              <a:avLst/>
              <a:gdLst/>
              <a:ahLst/>
              <a:cxnLst/>
              <a:rect l="l" t="t" r="r" b="b"/>
              <a:pathLst>
                <a:path w="1188765" h="1422946">
                  <a:moveTo>
                    <a:pt x="0" y="0"/>
                  </a:moveTo>
                  <a:lnTo>
                    <a:pt x="1188765" y="0"/>
                  </a:lnTo>
                  <a:lnTo>
                    <a:pt x="1188765" y="1422946"/>
                  </a:lnTo>
                  <a:lnTo>
                    <a:pt x="0" y="1422946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4C2A7849-C74E-EDD7-9D48-040FE1BFEDFF}"/>
                </a:ext>
              </a:extLst>
            </p:cNvPr>
            <p:cNvSpPr txBox="1"/>
            <p:nvPr/>
          </p:nvSpPr>
          <p:spPr>
            <a:xfrm>
              <a:off x="0" y="-85725"/>
              <a:ext cx="1188765" cy="150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endParaRPr lang="en-US" sz="240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35" name="TextBox 24">
            <a:extLst>
              <a:ext uri="{FF2B5EF4-FFF2-40B4-BE49-F238E27FC236}">
                <a16:creationId xmlns:a16="http://schemas.microsoft.com/office/drawing/2014/main" id="{BE62230C-68C1-81C3-1690-31B9E55E9BDD}"/>
              </a:ext>
            </a:extLst>
          </p:cNvPr>
          <p:cNvSpPr txBox="1"/>
          <p:nvPr/>
        </p:nvSpPr>
        <p:spPr>
          <a:xfrm>
            <a:off x="9286584" y="2783166"/>
            <a:ext cx="3435117" cy="627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4"/>
              </a:lnSpc>
            </a:pPr>
            <a:r>
              <a:rPr lang="en-US" sz="3667" dirty="0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Dependencies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4CEEAF-C664-26F2-7731-945B6EAB6DC6}"/>
              </a:ext>
            </a:extLst>
          </p:cNvPr>
          <p:cNvSpPr txBox="1"/>
          <p:nvPr/>
        </p:nvSpPr>
        <p:spPr>
          <a:xfrm>
            <a:off x="8745740" y="4401364"/>
            <a:ext cx="63418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Stakeholder Engagement – Active participation from proposal reviewers and decision-makers is essential.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Third-Party Vendors – Timely pricing, legal, or partner inputs are required to meet submission timelines.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CRM &amp; Agile Tools – Smooth operation of CRM, Jira/Confluence, and communication tools is critical.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Leadership Reviews – Availability of leadership for sprint reviews and approvals.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IT/Infrastructure Support – Reliable hosting, secure access, and version control for proposal documents</a:t>
            </a:r>
          </a:p>
        </p:txBody>
      </p:sp>
    </p:spTree>
    <p:extLst>
      <p:ext uri="{BB962C8B-B14F-4D97-AF65-F5344CB8AC3E}">
        <p14:creationId xmlns:p14="http://schemas.microsoft.com/office/powerpoint/2010/main" val="250164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44104" y="8985017"/>
            <a:ext cx="1243896" cy="1301983"/>
            <a:chOff x="0" y="0"/>
            <a:chExt cx="327610" cy="342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610" cy="342909"/>
            </a:xfrm>
            <a:custGeom>
              <a:avLst/>
              <a:gdLst/>
              <a:ahLst/>
              <a:cxnLst/>
              <a:rect l="l" t="t" r="r" b="b"/>
              <a:pathLst>
                <a:path w="327610" h="342909">
                  <a:moveTo>
                    <a:pt x="0" y="0"/>
                  </a:moveTo>
                  <a:lnTo>
                    <a:pt x="327610" y="0"/>
                  </a:lnTo>
                  <a:lnTo>
                    <a:pt x="327610" y="342909"/>
                  </a:lnTo>
                  <a:lnTo>
                    <a:pt x="0" y="3429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7610" cy="39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666052" y="3964409"/>
            <a:ext cx="621948" cy="4653430"/>
            <a:chOff x="0" y="0"/>
            <a:chExt cx="163805" cy="12255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805" cy="1225595"/>
            </a:xfrm>
            <a:custGeom>
              <a:avLst/>
              <a:gdLst/>
              <a:ahLst/>
              <a:cxnLst/>
              <a:rect l="l" t="t" r="r" b="b"/>
              <a:pathLst>
                <a:path w="163805" h="1225595">
                  <a:moveTo>
                    <a:pt x="0" y="0"/>
                  </a:moveTo>
                  <a:lnTo>
                    <a:pt x="163805" y="0"/>
                  </a:lnTo>
                  <a:lnTo>
                    <a:pt x="163805" y="1225595"/>
                  </a:lnTo>
                  <a:lnTo>
                    <a:pt x="0" y="1225595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805" cy="127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666052" y="3136358"/>
            <a:ext cx="621948" cy="551059"/>
            <a:chOff x="0" y="0"/>
            <a:chExt cx="163805" cy="1451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3805" cy="145135"/>
            </a:xfrm>
            <a:custGeom>
              <a:avLst/>
              <a:gdLst/>
              <a:ahLst/>
              <a:cxnLst/>
              <a:rect l="l" t="t" r="r" b="b"/>
              <a:pathLst>
                <a:path w="163805" h="145135">
                  <a:moveTo>
                    <a:pt x="0" y="0"/>
                  </a:moveTo>
                  <a:lnTo>
                    <a:pt x="163805" y="0"/>
                  </a:lnTo>
                  <a:lnTo>
                    <a:pt x="163805" y="145135"/>
                  </a:lnTo>
                  <a:lnTo>
                    <a:pt x="0" y="1451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63805" cy="192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568905" cy="830036"/>
            <a:chOff x="0" y="0"/>
            <a:chExt cx="149835" cy="2186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9835" cy="218610"/>
            </a:xfrm>
            <a:custGeom>
              <a:avLst/>
              <a:gdLst/>
              <a:ahLst/>
              <a:cxnLst/>
              <a:rect l="l" t="t" r="r" b="b"/>
              <a:pathLst>
                <a:path w="149835" h="218610">
                  <a:moveTo>
                    <a:pt x="0" y="0"/>
                  </a:moveTo>
                  <a:lnTo>
                    <a:pt x="149835" y="0"/>
                  </a:lnTo>
                  <a:lnTo>
                    <a:pt x="149835" y="218610"/>
                  </a:lnTo>
                  <a:lnTo>
                    <a:pt x="0" y="218610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49835" cy="266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1028700"/>
            <a:ext cx="12961057" cy="1316891"/>
            <a:chOff x="0" y="0"/>
            <a:chExt cx="3413612" cy="3468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13612" cy="346836"/>
            </a:xfrm>
            <a:custGeom>
              <a:avLst/>
              <a:gdLst/>
              <a:ahLst/>
              <a:cxnLst/>
              <a:rect l="l" t="t" r="r" b="b"/>
              <a:pathLst>
                <a:path w="3413612" h="346836">
                  <a:moveTo>
                    <a:pt x="0" y="0"/>
                  </a:moveTo>
                  <a:lnTo>
                    <a:pt x="3413612" y="0"/>
                  </a:lnTo>
                  <a:lnTo>
                    <a:pt x="3413612" y="346836"/>
                  </a:lnTo>
                  <a:lnTo>
                    <a:pt x="0" y="3468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413612" cy="394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57886" y="9772650"/>
            <a:ext cx="1444909" cy="606658"/>
            <a:chOff x="0" y="0"/>
            <a:chExt cx="380552" cy="1597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0552" cy="159778"/>
            </a:xfrm>
            <a:custGeom>
              <a:avLst/>
              <a:gdLst/>
              <a:ahLst/>
              <a:cxnLst/>
              <a:rect l="l" t="t" r="r" b="b"/>
              <a:pathLst>
                <a:path w="380552" h="159778">
                  <a:moveTo>
                    <a:pt x="0" y="0"/>
                  </a:moveTo>
                  <a:lnTo>
                    <a:pt x="380552" y="0"/>
                  </a:lnTo>
                  <a:lnTo>
                    <a:pt x="380552" y="159778"/>
                  </a:lnTo>
                  <a:lnTo>
                    <a:pt x="0" y="159778"/>
                  </a:lnTo>
                  <a:close/>
                </a:path>
              </a:pathLst>
            </a:custGeom>
            <a:solidFill>
              <a:srgbClr val="B88A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80552" cy="207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16073" y="9772650"/>
            <a:ext cx="1484219" cy="606658"/>
            <a:chOff x="0" y="0"/>
            <a:chExt cx="390905" cy="15977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90905" cy="159778"/>
            </a:xfrm>
            <a:custGeom>
              <a:avLst/>
              <a:gdLst/>
              <a:ahLst/>
              <a:cxnLst/>
              <a:rect l="l" t="t" r="r" b="b"/>
              <a:pathLst>
                <a:path w="390905" h="159778">
                  <a:moveTo>
                    <a:pt x="0" y="0"/>
                  </a:moveTo>
                  <a:lnTo>
                    <a:pt x="390905" y="0"/>
                  </a:lnTo>
                  <a:lnTo>
                    <a:pt x="390905" y="159778"/>
                  </a:lnTo>
                  <a:lnTo>
                    <a:pt x="0" y="159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90905" cy="207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193740" y="8057917"/>
            <a:ext cx="4246385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3740" y="4425480"/>
            <a:ext cx="6911333" cy="1587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65"/>
              </a:lnSpc>
            </a:pPr>
            <a:r>
              <a:rPr lang="en-US" sz="4546" dirty="0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If you have any questions, you are welcome to ask now</a:t>
            </a:r>
          </a:p>
        </p:txBody>
      </p:sp>
      <p:sp>
        <p:nvSpPr>
          <p:cNvPr id="25" name="Freeform 25"/>
          <p:cNvSpPr/>
          <p:nvPr/>
        </p:nvSpPr>
        <p:spPr>
          <a:xfrm>
            <a:off x="10179804" y="3549376"/>
            <a:ext cx="7486248" cy="6737624"/>
          </a:xfrm>
          <a:custGeom>
            <a:avLst/>
            <a:gdLst/>
            <a:ahLst/>
            <a:cxnLst/>
            <a:rect l="l" t="t" r="r" b="b"/>
            <a:pathLst>
              <a:path w="7486248" h="6737624">
                <a:moveTo>
                  <a:pt x="0" y="0"/>
                </a:moveTo>
                <a:lnTo>
                  <a:pt x="7486248" y="0"/>
                </a:lnTo>
                <a:lnTo>
                  <a:pt x="7486248" y="6737624"/>
                </a:lnTo>
                <a:lnTo>
                  <a:pt x="0" y="6737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193740" y="3316637"/>
            <a:ext cx="7141076" cy="952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Question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1126</Words>
  <Application>Microsoft Office PowerPoint</Application>
  <PresentationFormat>Custom</PresentationFormat>
  <Paragraphs>127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 (MS) Bold</vt:lpstr>
      <vt:lpstr>Calibri (MS)</vt:lpstr>
      <vt:lpstr>Calibri</vt:lpstr>
      <vt:lpstr>Blinker</vt:lpstr>
      <vt:lpstr>Open Sans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Skagit county</dc:title>
  <dc:creator>Aswitha C</dc:creator>
  <cp:lastModifiedBy>Aswitha Chandrasekaran</cp:lastModifiedBy>
  <cp:revision>12</cp:revision>
  <dcterms:created xsi:type="dcterms:W3CDTF">2006-08-16T00:00:00Z</dcterms:created>
  <dcterms:modified xsi:type="dcterms:W3CDTF">2025-10-16T15:45:38Z</dcterms:modified>
  <dc:identifier>DAG0uxRfeDM</dc:identifier>
</cp:coreProperties>
</file>