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195588"/>
            <a:ext cx="8825658" cy="3347826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SARASWAT bank go </a:t>
            </a:r>
            <a:r>
              <a:rPr lang="en-US" u="sng" dirty="0" err="1">
                <a:latin typeface="Algerian" panose="04020705040A02060702" pitchFamily="82" charset="0"/>
              </a:rPr>
              <a:t>mo</a:t>
            </a:r>
            <a:r>
              <a:rPr lang="en-US" u="sng" dirty="0">
                <a:latin typeface="Algerian" panose="04020705040A02060702" pitchFamily="82" charset="0"/>
              </a:rPr>
              <a:t> mobile APPLICATION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Mile </a:t>
            </a:r>
            <a:r>
              <a:rPr lang="en-US" dirty="0" err="1">
                <a:solidFill>
                  <a:srgbClr val="FFFF00"/>
                </a:solidFill>
              </a:rPr>
              <a:t>yahan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dono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jahan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90827" y="6310648"/>
            <a:ext cx="397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165172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0D01C0-3F04-1805-4B6D-B8ADDC19C258}"/>
              </a:ext>
            </a:extLst>
          </p:cNvPr>
          <p:cNvSpPr txBox="1"/>
          <p:nvPr/>
        </p:nvSpPr>
        <p:spPr>
          <a:xfrm>
            <a:off x="733778" y="549111"/>
            <a:ext cx="335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0"/>
              </a:spcBef>
            </a:pPr>
            <a:r>
              <a:rPr lang="en-US" sz="3200" u="sng" dirty="0">
                <a:latin typeface="Algerian" panose="04020705040A02060702" pitchFamily="82" charset="0"/>
              </a:rPr>
              <a:t>DEPENDENCIES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487FB9-A7B5-A235-F274-5E0EF41FE051}"/>
              </a:ext>
            </a:extLst>
          </p:cNvPr>
          <p:cNvSpPr txBox="1"/>
          <p:nvPr/>
        </p:nvSpPr>
        <p:spPr>
          <a:xfrm>
            <a:off x="869244" y="1651942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Arial" panose="020B0604020202020204" pitchFamily="34" charset="0"/>
              </a:rPr>
              <a:t>Regulatory Compliance Dependencies.	</a:t>
            </a:r>
            <a:endParaRPr lang="en-IN" sz="2000" dirty="0">
              <a:latin typeface="+mj-lt"/>
              <a:cs typeface="Arial" panose="020B0604020202020204" pitchFamily="34" charset="0"/>
            </a:endParaRP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+mj-lt"/>
                <a:cs typeface="Arial" panose="020B0604020202020204" pitchFamily="34" charset="0"/>
              </a:rPr>
              <a:t>Third Party Dependencies.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+mj-lt"/>
                <a:cs typeface="Arial" panose="020B0604020202020204" pitchFamily="34" charset="0"/>
              </a:rPr>
              <a:t>Technical Dependencies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+mj-lt"/>
                <a:cs typeface="Arial" panose="020B0604020202020204" pitchFamily="34" charset="0"/>
              </a:rPr>
              <a:t>User Adoption Dependencies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79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sponsorship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2021983"/>
            <a:ext cx="10148533" cy="22280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Project is powered by…</a:t>
            </a:r>
          </a:p>
          <a:p>
            <a:pPr>
              <a:spcBef>
                <a:spcPts val="3000"/>
              </a:spcBef>
            </a:pPr>
            <a:endParaRPr lang="en-US" sz="2000" dirty="0"/>
          </a:p>
          <a:p>
            <a:pPr>
              <a:spcBef>
                <a:spcPts val="3000"/>
              </a:spcBef>
            </a:pPr>
            <a:r>
              <a:rPr lang="en-US" sz="2000" dirty="0"/>
              <a:t>Project Sponsor – </a:t>
            </a:r>
            <a:r>
              <a:rPr lang="en-US" sz="2000" dirty="0" err="1"/>
              <a:t>Saraswat</a:t>
            </a:r>
            <a:r>
              <a:rPr lang="en-US" sz="2000" dirty="0"/>
              <a:t> </a:t>
            </a:r>
            <a:r>
              <a:rPr lang="en-US" sz="2000" dirty="0" err="1"/>
              <a:t>Infotech</a:t>
            </a:r>
            <a:r>
              <a:rPr lang="en-US" sz="2000" dirty="0"/>
              <a:t> Private Limited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6707" y="5844863"/>
            <a:ext cx="4896099" cy="671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Project Manager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986854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6005" y="5694419"/>
            <a:ext cx="4119071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Thank you…!!!</a:t>
            </a:r>
          </a:p>
        </p:txBody>
      </p:sp>
    </p:spTree>
    <p:extLst>
      <p:ext uri="{BB962C8B-B14F-4D97-AF65-F5344CB8AC3E}">
        <p14:creationId xmlns:p14="http://schemas.microsoft.com/office/powerpoint/2010/main" val="40451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r>
              <a:rPr lang="en-US" b="1" u="sng" dirty="0">
                <a:latin typeface="Algerian" panose="04020705040A02060702" pitchFamily="82" charset="0"/>
              </a:rPr>
              <a:t>Opportunity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04444" y="1416486"/>
            <a:ext cx="11215331" cy="52805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India is rapidly growing economy and emerging as a powerhouse in Mobile Banking Adoption.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It’s strength is solid Banking Sector Base.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At present there are 12 Public Sector Banks &amp; 21 Private Sector Banks in India.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78% of the total population connected with Banks (have the account with Bank)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Out of which only 31% population have Banking Applications installed in their Mobiles. 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number of Mobile Banking users grew significantly with the emergence of </a:t>
            </a:r>
          </a:p>
          <a:p>
            <a:pPr algn="just">
              <a:spcBef>
                <a:spcPts val="600"/>
              </a:spcBef>
            </a:pPr>
            <a:r>
              <a:rPr lang="en-US" sz="2000" dirty="0"/>
              <a:t>        E-Commerce and </a:t>
            </a:r>
            <a:r>
              <a:rPr lang="en-US" sz="2000" dirty="0" err="1"/>
              <a:t>Fintech</a:t>
            </a:r>
            <a:r>
              <a:rPr lang="en-US" sz="2000" dirty="0"/>
              <a:t> since the lockdown was imposed.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According to a survey 87% of online Indian adults expressed their desire to do all their banking on a smartphone.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69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PURPOSE STATEMENT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92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purpose of this project is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technical service regarding basic banking activities to the customers.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make their banking experience more delightful.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Assign the queries to respective service provider executive.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prompt and correct solutions to customer.</a:t>
            </a:r>
          </a:p>
        </p:txBody>
      </p:sp>
    </p:spTree>
    <p:extLst>
      <p:ext uri="{BB962C8B-B14F-4D97-AF65-F5344CB8AC3E}">
        <p14:creationId xmlns:p14="http://schemas.microsoft.com/office/powerpoint/2010/main" val="147939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OBJECTIVE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1083644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basic services like Account Balance, Mini Statement etc.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transfer money within the Bank Account and other Bank Account.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Add, Modify and Delete Payee.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open New Deposit Account like Fixed Deposit and Recurring Deposit. Also he should be able to view current Interest Rates.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view Loan Account Details, View Loan Statement and generate Loan Interest Certificate.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order New </a:t>
            </a:r>
            <a:r>
              <a:rPr lang="en-US" sz="2000" dirty="0" err="1"/>
              <a:t>Cheque</a:t>
            </a:r>
            <a:r>
              <a:rPr lang="en-US" sz="2000" dirty="0"/>
              <a:t> Book, make Stop Payment of any </a:t>
            </a:r>
            <a:r>
              <a:rPr lang="en-US" sz="2000" dirty="0" err="1"/>
              <a:t>Cheque</a:t>
            </a:r>
            <a:r>
              <a:rPr lang="en-US" sz="2000" dirty="0"/>
              <a:t> issued, generate Account statement.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Generate Debit Card Pin, </a:t>
            </a:r>
            <a:r>
              <a:rPr lang="en-US" sz="2000" dirty="0" err="1"/>
              <a:t>Cardless</a:t>
            </a:r>
            <a:r>
              <a:rPr lang="en-US" sz="2000" dirty="0"/>
              <a:t> Cash Withdrawal, Block/Unblock Debit Card</a:t>
            </a:r>
          </a:p>
        </p:txBody>
      </p:sp>
    </p:spTree>
    <p:extLst>
      <p:ext uri="{BB962C8B-B14F-4D97-AF65-F5344CB8AC3E}">
        <p14:creationId xmlns:p14="http://schemas.microsoft.com/office/powerpoint/2010/main" val="162150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1B497-E590-FF9A-D3D3-23B5A013A11C}"/>
              </a:ext>
            </a:extLst>
          </p:cNvPr>
          <p:cNvSpPr txBox="1">
            <a:spLocks/>
          </p:cNvSpPr>
          <p:nvPr/>
        </p:nvSpPr>
        <p:spPr>
          <a:xfrm>
            <a:off x="646111" y="452718"/>
            <a:ext cx="9404723" cy="103084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u="sng" dirty="0">
                <a:latin typeface="Algerian" panose="04020705040A02060702" pitchFamily="82" charset="0"/>
              </a:rPr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A394B-B8DC-4033-5717-3174C37E2998}"/>
              </a:ext>
            </a:extLst>
          </p:cNvPr>
          <p:cNvSpPr txBox="1">
            <a:spLocks/>
          </p:cNvSpPr>
          <p:nvPr/>
        </p:nvSpPr>
        <p:spPr>
          <a:xfrm>
            <a:off x="1194318" y="1212980"/>
            <a:ext cx="6774025" cy="54584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Customer demands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Prioritizing features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Increasing mobile adoption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Managing Stakeholder expectations.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Collaborating with product owner.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Competitions.	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Providing Business insights.	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Testing and validations.</a:t>
            </a:r>
          </a:p>
          <a:p>
            <a:pPr algn="just">
              <a:spcBef>
                <a:spcPts val="18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/>
              <a:t>Ensuring regulatory compliance.	</a:t>
            </a:r>
          </a:p>
          <a:p>
            <a:pPr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 algn="just">
              <a:spcBef>
                <a:spcPts val="3000"/>
              </a:spcBef>
              <a:buFont typeface="Wingdings 3" charset="2"/>
              <a:buNone/>
            </a:pPr>
            <a:endParaRPr lang="en-IN" dirty="0"/>
          </a:p>
          <a:p>
            <a:pPr marL="0" indent="0" algn="just">
              <a:buFont typeface="Wingdings 3" charset="2"/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431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SUCCESS CRITERIA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Basic banking needs of Customer should be satisfied quickly.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User Adoption.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Satisfaction.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Cost Savings.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Access to the application is 24 * 7 for all users (initial login is mandatory).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Quick response to the queries by Customer Support.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Provide immediate, specific and precise solutions.  </a:t>
            </a:r>
          </a:p>
        </p:txBody>
      </p:sp>
    </p:spTree>
    <p:extLst>
      <p:ext uri="{BB962C8B-B14F-4D97-AF65-F5344CB8AC3E}">
        <p14:creationId xmlns:p14="http://schemas.microsoft.com/office/powerpoint/2010/main" val="157874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381" y="205273"/>
            <a:ext cx="9576453" cy="1056857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METHODS/APPROACH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74381" y="1262130"/>
            <a:ext cx="11243237" cy="53252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800" u="sng" dirty="0"/>
              <a:t>AGILE MODEL :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Requirement Gathering – Arrange meeting with stakeholders and PM by using Interview, Brainstorming &amp; JAD technique.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Requirement Analysis – By sorting the requirements, by arranging them </a:t>
            </a:r>
            <a:r>
              <a:rPr lang="en-US" sz="1800" dirty="0" err="1"/>
              <a:t>prioritywise</a:t>
            </a:r>
            <a:r>
              <a:rPr lang="en-US" sz="1800" dirty="0"/>
              <a:t>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Sprint Planning – Planning for delivery of specific set of user stories and productive working features within a set time period.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Product Backlog – A prioritized list of features and requirements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Daily Stand-ups  – Regular meetings to discuss progress and impediments.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Sprint Review – Review of the working software at the end of each sprint.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Retrospective - Reflection on the sprint process to identify improvements.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endParaRPr lang="en-US" sz="1800" dirty="0"/>
          </a:p>
          <a:p>
            <a:pPr algn="just">
              <a:spcBef>
                <a:spcPts val="3000"/>
              </a:spcBef>
            </a:pPr>
            <a:endParaRPr lang="en-US" sz="1800" dirty="0"/>
          </a:p>
          <a:p>
            <a:pPr marL="342900" indent="-342900" algn="just">
              <a:lnSpc>
                <a:spcPct val="300000"/>
              </a:lnSpc>
              <a:spcBef>
                <a:spcPts val="3000"/>
              </a:spcBef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342900" indent="-342900" algn="just">
              <a:lnSpc>
                <a:spcPct val="250000"/>
              </a:lnSpc>
              <a:spcBef>
                <a:spcPts val="3000"/>
              </a:spcBef>
              <a:buFont typeface="Wingdings" panose="05000000000000000000" pitchFamily="2" charset="2"/>
              <a:buChar char="Ø"/>
            </a:pPr>
            <a:endParaRPr lang="en-US" sz="1800" dirty="0"/>
          </a:p>
          <a:p>
            <a:pPr algn="just">
              <a:spcBef>
                <a:spcPts val="3000"/>
              </a:spcBef>
            </a:pPr>
            <a:endParaRPr lang="en-US" sz="1800" dirty="0"/>
          </a:p>
          <a:p>
            <a:pPr algn="just">
              <a:spcBef>
                <a:spcPts val="30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150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resources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PEOPLE</a:t>
            </a:r>
            <a:r>
              <a:rPr lang="en-US" sz="2000" dirty="0"/>
              <a:t> – Project team will be consist of 8 members (Project Manager, BA,     Sr. Developer, 2 Asst. Developers, 2 Testers, Database System Analyst).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Duration</a:t>
            </a:r>
            <a:r>
              <a:rPr lang="en-US" sz="2000" dirty="0"/>
              <a:t> – Project needs to be completed in 6 months.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Budget</a:t>
            </a:r>
            <a:r>
              <a:rPr lang="en-US" sz="2000" dirty="0"/>
              <a:t> – The budget of the project is Rs.40.00 </a:t>
            </a:r>
            <a:r>
              <a:rPr lang="en-US" sz="2000" dirty="0" err="1"/>
              <a:t>lacs</a:t>
            </a:r>
            <a:r>
              <a:rPr lang="en-US" sz="2000" dirty="0"/>
              <a:t> (including Hardware, Software, Training and services).</a:t>
            </a:r>
            <a:endParaRPr lang="en-US" sz="2000" u="sng" dirty="0"/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Other</a:t>
            </a:r>
            <a:r>
              <a:rPr lang="en-US" sz="2000" dirty="0"/>
              <a:t> – Database Management System and Network Admin required.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83736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Risk and dependencies</a:t>
            </a:r>
            <a:br>
              <a:rPr lang="en-US" u="sng" dirty="0">
                <a:latin typeface="Algerian" panose="04020705040A02060702" pitchFamily="82" charset="0"/>
              </a:rPr>
            </a:br>
            <a:r>
              <a:rPr lang="en-US" sz="2800" u="sng" dirty="0">
                <a:latin typeface="Algerian" panose="04020705040A02060702" pitchFamily="82" charset="0"/>
              </a:rPr>
              <a:t>Risks</a:t>
            </a:r>
            <a:br>
              <a:rPr lang="en-US" sz="2800" u="sng" dirty="0">
                <a:latin typeface="Algerian" panose="04020705040A02060702" pitchFamily="82" charset="0"/>
              </a:rPr>
            </a:br>
            <a:br>
              <a:rPr lang="en-US" sz="2800" u="sng" dirty="0">
                <a:latin typeface="Algerian" panose="04020705040A02060702" pitchFamily="82" charset="0"/>
              </a:rPr>
            </a:br>
            <a:br>
              <a:rPr lang="en-US" sz="2800" u="sng" dirty="0">
                <a:latin typeface="Algerian" panose="04020705040A02060702" pitchFamily="82" charset="0"/>
              </a:rPr>
            </a:br>
            <a:endParaRPr lang="en-US" sz="2800" u="sng" dirty="0">
              <a:latin typeface="Algerian" panose="04020705040A02060702" pitchFamily="8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838132"/>
            <a:ext cx="10148533" cy="41178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application may not be user friendly.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Network or Server issue.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Entering wrong password may block access to the application.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Wrong transactions due to inserting wrong details may happen which can not be stopped / prevented.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 transaction done can not be cancelled or stopped.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Delay in resolving queries.</a:t>
            </a: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u="sng" dirty="0">
              <a:latin typeface="Algerian" panose="04020705040A02060702" pitchFamily="82" charset="0"/>
            </a:endParaRPr>
          </a:p>
          <a:p>
            <a:pPr>
              <a:spcBef>
                <a:spcPts val="3000"/>
              </a:spcBef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2258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598</TotalTime>
  <Words>682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Algerian</vt:lpstr>
      <vt:lpstr>Arial</vt:lpstr>
      <vt:lpstr>Century Gothic</vt:lpstr>
      <vt:lpstr>Wingdings</vt:lpstr>
      <vt:lpstr>Wingdings 3</vt:lpstr>
      <vt:lpstr>Ion</vt:lpstr>
      <vt:lpstr>SARASWAT bank go mo mobile APPLICATION</vt:lpstr>
      <vt:lpstr>Opportunity</vt:lpstr>
      <vt:lpstr>PURPOSE STATEMENT</vt:lpstr>
      <vt:lpstr>PROJECT OBJECTIVE</vt:lpstr>
      <vt:lpstr>PowerPoint Presentation</vt:lpstr>
      <vt:lpstr>SUCCESS CRITERIA</vt:lpstr>
      <vt:lpstr>METHODS/APPROACH</vt:lpstr>
      <vt:lpstr>resources</vt:lpstr>
      <vt:lpstr>Risk and dependencies Risks   </vt:lpstr>
      <vt:lpstr>PowerPoint Presentation</vt:lpstr>
      <vt:lpstr>Project sponsorship</vt:lpstr>
      <vt:lpstr>Thank you…!!!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anagha bhusari</cp:lastModifiedBy>
  <cp:revision>51</cp:revision>
  <dcterms:created xsi:type="dcterms:W3CDTF">2024-05-29T01:29:03Z</dcterms:created>
  <dcterms:modified xsi:type="dcterms:W3CDTF">2025-09-04T04:35:13Z</dcterms:modified>
</cp:coreProperties>
</file>