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24301-BD60-4EDA-B27C-8E085BF046B0}" type="datetimeFigureOut">
              <a:rPr lang="en-US" smtClean="0"/>
              <a:pPr/>
              <a:t>8/25/2025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DD006-D05C-474F-B9D1-B837C1417AD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24301-BD60-4EDA-B27C-8E085BF046B0}" type="datetimeFigureOut">
              <a:rPr lang="en-US" smtClean="0"/>
              <a:pPr/>
              <a:t>8/25/2025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DD006-D05C-474F-B9D1-B837C1417AD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24301-BD60-4EDA-B27C-8E085BF046B0}" type="datetimeFigureOut">
              <a:rPr lang="en-US" smtClean="0"/>
              <a:pPr/>
              <a:t>8/25/2025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DD006-D05C-474F-B9D1-B837C1417AD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24301-BD60-4EDA-B27C-8E085BF046B0}" type="datetimeFigureOut">
              <a:rPr lang="en-US" smtClean="0"/>
              <a:pPr/>
              <a:t>8/25/2025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DD006-D05C-474F-B9D1-B837C1417AD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24301-BD60-4EDA-B27C-8E085BF046B0}" type="datetimeFigureOut">
              <a:rPr lang="en-US" smtClean="0"/>
              <a:pPr/>
              <a:t>8/25/2025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DD006-D05C-474F-B9D1-B837C1417AD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24301-BD60-4EDA-B27C-8E085BF046B0}" type="datetimeFigureOut">
              <a:rPr lang="en-US" smtClean="0"/>
              <a:pPr/>
              <a:t>8/25/2025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DD006-D05C-474F-B9D1-B837C1417AD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24301-BD60-4EDA-B27C-8E085BF046B0}" type="datetimeFigureOut">
              <a:rPr lang="en-US" smtClean="0"/>
              <a:pPr/>
              <a:t>8/25/2025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DD006-D05C-474F-B9D1-B837C1417AD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24301-BD60-4EDA-B27C-8E085BF046B0}" type="datetimeFigureOut">
              <a:rPr lang="en-US" smtClean="0"/>
              <a:pPr/>
              <a:t>8/25/2025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DD006-D05C-474F-B9D1-B837C1417AD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24301-BD60-4EDA-B27C-8E085BF046B0}" type="datetimeFigureOut">
              <a:rPr lang="en-US" smtClean="0"/>
              <a:pPr/>
              <a:t>8/25/2025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DD006-D05C-474F-B9D1-B837C1417AD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24301-BD60-4EDA-B27C-8E085BF046B0}" type="datetimeFigureOut">
              <a:rPr lang="en-US" smtClean="0"/>
              <a:pPr/>
              <a:t>8/25/2025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DD006-D05C-474F-B9D1-B837C1417AD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24301-BD60-4EDA-B27C-8E085BF046B0}" type="datetimeFigureOut">
              <a:rPr lang="en-US" smtClean="0"/>
              <a:pPr/>
              <a:t>8/25/2025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D3BDD006-D05C-474F-B9D1-B837C1417AD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63F24301-BD60-4EDA-B27C-8E085BF046B0}" type="datetimeFigureOut">
              <a:rPr lang="en-US" smtClean="0"/>
              <a:pPr/>
              <a:t>8/25/2025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D3BDD006-D05C-474F-B9D1-B837C1417AD6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4800" y="1882775"/>
            <a:ext cx="7772400" cy="1470025"/>
          </a:xfrm>
        </p:spPr>
        <p:txBody>
          <a:bodyPr>
            <a:normAutofit/>
          </a:bodyPr>
          <a:lstStyle/>
          <a:p>
            <a:r>
              <a:rPr lang="en-US" sz="1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Conversion Canvas</a:t>
            </a:r>
            <a:endParaRPr lang="en-US" sz="1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419600" y="4724400"/>
            <a:ext cx="3657600" cy="1143000"/>
          </a:xfrm>
        </p:spPr>
        <p:txBody>
          <a:bodyPr>
            <a:normAutofit/>
          </a:bodyPr>
          <a:lstStyle/>
          <a:p>
            <a:r>
              <a:rPr lang="en-US" sz="1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Prepared By: K. </a:t>
            </a:r>
            <a:r>
              <a:rPr lang="en-US" sz="12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Sai</a:t>
            </a:r>
            <a:r>
              <a:rPr lang="en-US" sz="1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Mohan Krishna</a:t>
            </a:r>
          </a:p>
          <a:p>
            <a:r>
              <a:rPr lang="en-US" sz="1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Date:: 25 </a:t>
            </a:r>
            <a:r>
              <a:rPr lang="en-US" sz="1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– 08 – 2025</a:t>
            </a:r>
            <a:endParaRPr lang="en-US" sz="12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1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Risks and Dependencies </a:t>
            </a:r>
            <a:r>
              <a:rPr lang="en-US" sz="1200" b="1" dirty="0" smtClean="0">
                <a:latin typeface="Arial" pitchFamily="34" charset="0"/>
                <a:cs typeface="Arial" pitchFamily="34" charset="0"/>
              </a:rPr>
              <a:t>:</a:t>
            </a:r>
            <a:endParaRPr lang="en-US" sz="1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1200" dirty="0" smtClean="0"/>
              <a:t>Current platform and user experience have been in place for over 5 years and are familiar to existing </a:t>
            </a:r>
            <a:r>
              <a:rPr lang="en-US" sz="1200" dirty="0" smtClean="0"/>
              <a:t>users</a:t>
            </a:r>
          </a:p>
          <a:p>
            <a:pPr>
              <a:buNone/>
            </a:pPr>
            <a:r>
              <a:rPr lang="en-US" sz="1200" dirty="0" smtClean="0"/>
              <a:t>Risk</a:t>
            </a:r>
            <a:r>
              <a:rPr lang="en-US" sz="1200" dirty="0" smtClean="0"/>
              <a:t>: Resistance to change from both internal stakeholders and returning </a:t>
            </a:r>
            <a:r>
              <a:rPr lang="en-US" sz="1200" dirty="0" smtClean="0"/>
              <a:t>users</a:t>
            </a:r>
          </a:p>
          <a:p>
            <a:pPr>
              <a:buNone/>
            </a:pPr>
            <a:r>
              <a:rPr lang="en-US" sz="1200" dirty="0" smtClean="0"/>
              <a:t>Dependency</a:t>
            </a:r>
            <a:r>
              <a:rPr lang="en-US" sz="1200" dirty="0" smtClean="0"/>
              <a:t>: Clear communication, training, and gradual rollout of UX </a:t>
            </a:r>
            <a:r>
              <a:rPr lang="en-US" sz="1200" dirty="0" smtClean="0"/>
              <a:t>changes</a:t>
            </a:r>
          </a:p>
          <a:p>
            <a:r>
              <a:rPr lang="en-US" sz="1200" dirty="0" smtClean="0"/>
              <a:t>Cost justification based on ease of use, improved conversion, and user behavior is difficult to quantify in traditional ROI </a:t>
            </a:r>
            <a:r>
              <a:rPr lang="en-US" sz="1200" dirty="0" smtClean="0"/>
              <a:t>terms</a:t>
            </a:r>
          </a:p>
          <a:p>
            <a:pPr>
              <a:buNone/>
            </a:pPr>
            <a:r>
              <a:rPr lang="en-US" sz="1200" dirty="0" smtClean="0"/>
              <a:t>Risk: Management may struggle to see short-term tangible </a:t>
            </a:r>
            <a:r>
              <a:rPr lang="en-US" sz="1200" dirty="0" smtClean="0"/>
              <a:t>returns</a:t>
            </a:r>
          </a:p>
          <a:p>
            <a:pPr>
              <a:buNone/>
            </a:pPr>
            <a:r>
              <a:rPr lang="en-US" sz="1200" dirty="0" smtClean="0"/>
              <a:t>Dependency: Need to present value through data-driven A/B test results, case studies, and cumulative </a:t>
            </a:r>
            <a:r>
              <a:rPr lang="en-US" sz="1200" dirty="0" smtClean="0"/>
              <a:t>gains</a:t>
            </a:r>
          </a:p>
          <a:p>
            <a:r>
              <a:rPr lang="en-US" sz="1200" dirty="0" smtClean="0"/>
              <a:t>Cross-functional collaboration is essential, but conflicting team priorities may cause </a:t>
            </a:r>
            <a:r>
              <a:rPr lang="en-US" sz="1200" dirty="0" smtClean="0"/>
              <a:t>delays</a:t>
            </a:r>
          </a:p>
          <a:p>
            <a:pPr>
              <a:buNone/>
            </a:pPr>
            <a:r>
              <a:rPr lang="en-US" sz="1200" dirty="0" smtClean="0"/>
              <a:t>Risk: Product, marketing, dev, and analytics teams may not align on timelines or goals</a:t>
            </a:r>
          </a:p>
          <a:p>
            <a:pPr>
              <a:buNone/>
            </a:pPr>
            <a:r>
              <a:rPr lang="en-US" sz="1200" dirty="0" smtClean="0"/>
              <a:t>Dependency: Strong project leadership and clear sprint planning to manage shared </a:t>
            </a:r>
            <a:r>
              <a:rPr lang="en-US" sz="1200" dirty="0" smtClean="0"/>
              <a:t>responsibilities</a:t>
            </a:r>
          </a:p>
          <a:p>
            <a:r>
              <a:rPr lang="en-US" sz="1200" dirty="0" smtClean="0"/>
              <a:t>Agile process adoption may be new or underutilized within the </a:t>
            </a:r>
            <a:r>
              <a:rPr lang="en-US" sz="1200" dirty="0" smtClean="0"/>
              <a:t>team</a:t>
            </a:r>
          </a:p>
          <a:p>
            <a:pPr>
              <a:buNone/>
            </a:pPr>
            <a:r>
              <a:rPr lang="en-US" sz="1200" dirty="0" smtClean="0"/>
              <a:t>Risk: Teams unfamiliar with Agile may struggle with sprint planning, retrospectives, and iterative </a:t>
            </a:r>
            <a:r>
              <a:rPr lang="en-US" sz="1200" dirty="0" smtClean="0"/>
              <a:t>testing</a:t>
            </a:r>
          </a:p>
          <a:p>
            <a:pPr>
              <a:buNone/>
            </a:pPr>
            <a:r>
              <a:rPr lang="en-US" sz="1200" dirty="0" smtClean="0"/>
              <a:t>Dependency: Initial Agile training and regular coaching by Scrum Master or Project Manager</a:t>
            </a:r>
            <a:endParaRPr lang="en-US" sz="12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1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Situation</a:t>
            </a:r>
            <a:endParaRPr lang="en-US" sz="12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1200" dirty="0" smtClean="0">
                <a:latin typeface="Arial" pitchFamily="34" charset="0"/>
                <a:cs typeface="Arial" pitchFamily="34" charset="0"/>
              </a:rPr>
              <a:t>The organization has a digital product or platform (e.g., website, landing page, or app) that is receiving user traffic, but the </a:t>
            </a:r>
            <a:r>
              <a:rPr lang="en-US" sz="1200" b="1" dirty="0" smtClean="0">
                <a:latin typeface="Arial" pitchFamily="34" charset="0"/>
                <a:cs typeface="Arial" pitchFamily="34" charset="0"/>
              </a:rPr>
              <a:t>conversion rate is lower than expected</a:t>
            </a:r>
            <a:r>
              <a:rPr lang="en-US" sz="1200" dirty="0" smtClean="0">
                <a:latin typeface="Arial" pitchFamily="34" charset="0"/>
                <a:cs typeface="Arial" pitchFamily="34" charset="0"/>
              </a:rPr>
              <a:t>. This means visitors are not taking the desired actions — such as signing up, purchasing, or filling out a form — at a rate that aligns with business goals.</a:t>
            </a:r>
          </a:p>
          <a:p>
            <a:r>
              <a:rPr lang="en-US" sz="1200" dirty="0" smtClean="0">
                <a:latin typeface="Arial" pitchFamily="34" charset="0"/>
                <a:cs typeface="Arial" pitchFamily="34" charset="0"/>
              </a:rPr>
              <a:t>There is existing data (from analytics tools like Google Analytics, </a:t>
            </a:r>
            <a:r>
              <a:rPr lang="en-US" sz="1200" dirty="0" err="1" smtClean="0">
                <a:latin typeface="Arial" pitchFamily="34" charset="0"/>
                <a:cs typeface="Arial" pitchFamily="34" charset="0"/>
              </a:rPr>
              <a:t>Hotjar</a:t>
            </a:r>
            <a:r>
              <a:rPr lang="en-US" sz="1200" dirty="0" smtClean="0">
                <a:latin typeface="Arial" pitchFamily="34" charset="0"/>
                <a:cs typeface="Arial" pitchFamily="34" charset="0"/>
              </a:rPr>
              <a:t>, etc.) and qualitative feedback from users, but </a:t>
            </a:r>
            <a:r>
              <a:rPr lang="en-US" sz="1200" b="1" dirty="0" smtClean="0">
                <a:latin typeface="Arial" pitchFamily="34" charset="0"/>
                <a:cs typeface="Arial" pitchFamily="34" charset="0"/>
              </a:rPr>
              <a:t>insights are scattered</a:t>
            </a:r>
            <a:r>
              <a:rPr lang="en-US" sz="1200" dirty="0" smtClean="0">
                <a:latin typeface="Arial" pitchFamily="34" charset="0"/>
                <a:cs typeface="Arial" pitchFamily="34" charset="0"/>
              </a:rPr>
              <a:t>, and </a:t>
            </a:r>
            <a:r>
              <a:rPr lang="en-US" sz="1200" b="1" dirty="0" smtClean="0">
                <a:latin typeface="Arial" pitchFamily="34" charset="0"/>
                <a:cs typeface="Arial" pitchFamily="34" charset="0"/>
              </a:rPr>
              <a:t>decisions lack a centralized strategy</a:t>
            </a:r>
            <a:r>
              <a:rPr lang="en-US" sz="1200" dirty="0" smtClean="0">
                <a:latin typeface="Arial" pitchFamily="34" charset="0"/>
                <a:cs typeface="Arial" pitchFamily="34" charset="0"/>
              </a:rPr>
              <a:t> for improving conversions.</a:t>
            </a:r>
          </a:p>
          <a:p>
            <a:endParaRPr lang="en-US" sz="12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1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Problem</a:t>
            </a:r>
            <a:endParaRPr lang="en-US" sz="12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1200" dirty="0" smtClean="0">
                <a:latin typeface="Arial" pitchFamily="34" charset="0"/>
                <a:cs typeface="Arial" pitchFamily="34" charset="0"/>
              </a:rPr>
              <a:t>Low Conversion Rates: Users are visiting the site/app but not converting, leading to poor ROI on marketing and traffic-generation efforts</a:t>
            </a:r>
          </a:p>
          <a:p>
            <a:r>
              <a:rPr lang="en-US" sz="1200" dirty="0" smtClean="0">
                <a:latin typeface="Arial" pitchFamily="34" charset="0"/>
                <a:cs typeface="Arial" pitchFamily="34" charset="0"/>
              </a:rPr>
              <a:t>Lack of Alignment: Stakeholders (product, marketing, UX, dev) are not aligned on what changes will have the biggest impact.</a:t>
            </a:r>
          </a:p>
          <a:p>
            <a:r>
              <a:rPr lang="en-US" sz="1200" dirty="0" smtClean="0">
                <a:latin typeface="Arial" pitchFamily="34" charset="0"/>
                <a:cs typeface="Arial" pitchFamily="34" charset="0"/>
              </a:rPr>
              <a:t>No Systematic Framework: There's no structured method in place to </a:t>
            </a:r>
            <a:r>
              <a:rPr lang="en-US" sz="1200" b="1" dirty="0" smtClean="0">
                <a:latin typeface="Arial" pitchFamily="34" charset="0"/>
                <a:cs typeface="Arial" pitchFamily="34" charset="0"/>
              </a:rPr>
              <a:t>identify, prioritize, and test</a:t>
            </a:r>
            <a:r>
              <a:rPr lang="en-US" sz="1200" dirty="0" smtClean="0">
                <a:latin typeface="Arial" pitchFamily="34" charset="0"/>
                <a:cs typeface="Arial" pitchFamily="34" charset="0"/>
              </a:rPr>
              <a:t> conversion improvements</a:t>
            </a:r>
          </a:p>
          <a:p>
            <a:r>
              <a:rPr lang="en-US" sz="1200" dirty="0" smtClean="0">
                <a:latin typeface="Arial" pitchFamily="34" charset="0"/>
                <a:cs typeface="Arial" pitchFamily="34" charset="0"/>
              </a:rPr>
              <a:t>Decisions Based on Assumptions: Optimization efforts are often based on opinions or isolated metrics, rather than validated user behavior or hypotheses</a:t>
            </a:r>
            <a:endParaRPr lang="en-US" sz="12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1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Opportunity</a:t>
            </a:r>
            <a:endParaRPr lang="en-US" sz="12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1200" dirty="0" smtClean="0">
                <a:latin typeface="Arial" pitchFamily="34" charset="0"/>
                <a:cs typeface="Arial" pitchFamily="34" charset="0"/>
              </a:rPr>
              <a:t>Centralize Hypotheses and Testing: Use the Conversion Canvas as a </a:t>
            </a:r>
            <a:r>
              <a:rPr lang="en-US" sz="1200" b="1" dirty="0" smtClean="0">
                <a:latin typeface="Arial" pitchFamily="34" charset="0"/>
                <a:cs typeface="Arial" pitchFamily="34" charset="0"/>
              </a:rPr>
              <a:t>collaborative framework</a:t>
            </a:r>
            <a:r>
              <a:rPr lang="en-US" sz="1200" dirty="0" smtClean="0">
                <a:latin typeface="Arial" pitchFamily="34" charset="0"/>
                <a:cs typeface="Arial" pitchFamily="34" charset="0"/>
              </a:rPr>
              <a:t> to align teams on user behaviors, pain points, and high-impact ideas</a:t>
            </a:r>
          </a:p>
          <a:p>
            <a:r>
              <a:rPr lang="en-US" sz="1200" dirty="0" smtClean="0">
                <a:latin typeface="Arial" pitchFamily="34" charset="0"/>
                <a:cs typeface="Arial" pitchFamily="34" charset="0"/>
              </a:rPr>
              <a:t>Adopt Agile for Continuous Improvement: Apply Agile methodology (sprints, iterations, retrospectives) to rapidly test and evolve conversion hypotheses with data-backed learning's</a:t>
            </a:r>
          </a:p>
          <a:p>
            <a:r>
              <a:rPr lang="en-US" sz="1200" dirty="0" smtClean="0">
                <a:latin typeface="Arial" pitchFamily="34" charset="0"/>
                <a:cs typeface="Arial" pitchFamily="34" charset="0"/>
              </a:rPr>
              <a:t>Improve User Experience and Business Metrics: By identifying friction points and systematically improving them, increase conversions, user satisfaction, and ultimately revenue or other key goals</a:t>
            </a:r>
          </a:p>
          <a:p>
            <a:r>
              <a:rPr lang="en-US" sz="1200" dirty="0" smtClean="0">
                <a:latin typeface="Arial" pitchFamily="34" charset="0"/>
                <a:cs typeface="Arial" pitchFamily="34" charset="0"/>
              </a:rPr>
              <a:t>Cross-functional Collaboration: Foster shared ownership of conversion goals across design, development, and marketing teams </a:t>
            </a:r>
            <a:endParaRPr lang="en-US" sz="12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1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Purpose Statement (Goals)</a:t>
            </a:r>
            <a:endParaRPr lang="en-US" sz="12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1200" dirty="0" smtClean="0">
                <a:latin typeface="Arial" pitchFamily="34" charset="0"/>
                <a:cs typeface="Arial" pitchFamily="34" charset="0"/>
              </a:rPr>
              <a:t>The purpose of the </a:t>
            </a:r>
            <a:r>
              <a:rPr lang="en-US" sz="1200" b="1" dirty="0" smtClean="0">
                <a:latin typeface="Arial" pitchFamily="34" charset="0"/>
                <a:cs typeface="Arial" pitchFamily="34" charset="0"/>
              </a:rPr>
              <a:t>Conversion Canvas project</a:t>
            </a:r>
            <a:r>
              <a:rPr lang="en-US" sz="1200" dirty="0" smtClean="0">
                <a:latin typeface="Arial" pitchFamily="34" charset="0"/>
                <a:cs typeface="Arial" pitchFamily="34" charset="0"/>
              </a:rPr>
              <a:t> is to systematically improve the conversion rate of our digital product by aligning cross-functional teams around user-centric insights, testing hypotheses through iterative Agile sprints</a:t>
            </a:r>
            <a:r>
              <a:rPr lang="en-US" sz="1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, and making data-driven decisions that enhance both user experience and business performance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1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Project Objectives</a:t>
            </a:r>
            <a:endParaRPr lang="en-US" sz="12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1200" dirty="0" smtClean="0">
                <a:latin typeface="Arial" pitchFamily="34" charset="0"/>
                <a:cs typeface="Arial" pitchFamily="34" charset="0"/>
              </a:rPr>
              <a:t>Identify and Understand User Pain Points: Use data (quantitative and qualitative) to uncover friction in the user journey that negatively impacts conversion</a:t>
            </a:r>
          </a:p>
          <a:p>
            <a:r>
              <a:rPr lang="en-US" sz="1200" dirty="0" smtClean="0">
                <a:latin typeface="Arial" pitchFamily="34" charset="0"/>
                <a:cs typeface="Arial" pitchFamily="34" charset="0"/>
              </a:rPr>
              <a:t>Develop a Conversion Hypothesis Backlog:  Build and maintain a prioritized backlog of testable hypotheses using the Conversion Canvas framework</a:t>
            </a:r>
          </a:p>
          <a:p>
            <a:r>
              <a:rPr lang="en-US" sz="1200" dirty="0" smtClean="0">
                <a:latin typeface="Arial" pitchFamily="34" charset="0"/>
                <a:cs typeface="Arial" pitchFamily="34" charset="0"/>
              </a:rPr>
              <a:t>Run Iterative A/B or Multivariate Tests: Design and execute controlled experiments in Agile sprints to test hypotheses and measure their impact on conversion metrics</a:t>
            </a:r>
          </a:p>
          <a:p>
            <a:r>
              <a:rPr lang="en-US" sz="1200" dirty="0" smtClean="0">
                <a:latin typeface="Arial" pitchFamily="34" charset="0"/>
                <a:cs typeface="Arial" pitchFamily="34" charset="0"/>
              </a:rPr>
              <a:t>Enhance Cross-functional Collaboration: Foster better communication and shared responsibility between design, development, marketing, and analytics teams</a:t>
            </a:r>
            <a:endParaRPr lang="en-US" sz="12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1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Success Criteria</a:t>
            </a:r>
            <a:endParaRPr lang="en-US" sz="12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1200" dirty="0" smtClean="0">
                <a:latin typeface="Arial" pitchFamily="34" charset="0"/>
                <a:cs typeface="Arial" pitchFamily="34" charset="0"/>
              </a:rPr>
              <a:t>Measurable Increase in Conversion Rate: Increase primary conversion metric (sign-ups, purchases, etc.) by 15% within 3 months</a:t>
            </a:r>
          </a:p>
          <a:p>
            <a:r>
              <a:rPr lang="en-US" sz="1200" dirty="0" smtClean="0">
                <a:latin typeface="Arial" pitchFamily="34" charset="0"/>
                <a:cs typeface="Arial" pitchFamily="34" charset="0"/>
              </a:rPr>
              <a:t>Validated Hypotheses with Positive ROI: At least X% of tested hypotheses result in statistically significant improvements</a:t>
            </a:r>
          </a:p>
          <a:p>
            <a:r>
              <a:rPr lang="en-US" sz="1200" dirty="0" smtClean="0">
                <a:latin typeface="Arial" pitchFamily="34" charset="0"/>
                <a:cs typeface="Arial" pitchFamily="34" charset="0"/>
              </a:rPr>
              <a:t>Established and Used Conversion Canvas Framework: Teams consistently use the Conversion Canvas to identify, prioritize, and track optimization ideas</a:t>
            </a:r>
          </a:p>
          <a:p>
            <a:r>
              <a:rPr lang="en-US" sz="1200" dirty="0" smtClean="0">
                <a:latin typeface="Arial" pitchFamily="34" charset="0"/>
                <a:cs typeface="Arial" pitchFamily="34" charset="0"/>
              </a:rPr>
              <a:t>Agile Sprint Cadence Maintained: Regular sprints are completed on time with conversion-focused deliverables</a:t>
            </a:r>
            <a:endParaRPr lang="en-US" sz="12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1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Methods/Approach</a:t>
            </a:r>
            <a:endParaRPr lang="en-US" sz="12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1200" dirty="0" smtClean="0">
                <a:latin typeface="Arial" pitchFamily="34" charset="0"/>
                <a:cs typeface="Arial" pitchFamily="34" charset="0"/>
              </a:rPr>
              <a:t>Agile Methodology (Scrum or </a:t>
            </a:r>
            <a:r>
              <a:rPr lang="en-US" sz="1200" dirty="0" err="1" smtClean="0">
                <a:latin typeface="Arial" pitchFamily="34" charset="0"/>
                <a:cs typeface="Arial" pitchFamily="34" charset="0"/>
              </a:rPr>
              <a:t>Kanban</a:t>
            </a:r>
            <a:r>
              <a:rPr lang="en-US" sz="1200" dirty="0" smtClean="0">
                <a:latin typeface="Arial" pitchFamily="34" charset="0"/>
                <a:cs typeface="Arial" pitchFamily="34" charset="0"/>
              </a:rPr>
              <a:t>): Organize the project into </a:t>
            </a:r>
            <a:r>
              <a:rPr lang="en-US" sz="1200" b="1" dirty="0" smtClean="0">
                <a:latin typeface="Arial" pitchFamily="34" charset="0"/>
                <a:cs typeface="Arial" pitchFamily="34" charset="0"/>
              </a:rPr>
              <a:t>sprints</a:t>
            </a:r>
            <a:r>
              <a:rPr lang="en-US" sz="1200" dirty="0" smtClean="0">
                <a:latin typeface="Arial" pitchFamily="34" charset="0"/>
                <a:cs typeface="Arial" pitchFamily="34" charset="0"/>
              </a:rPr>
              <a:t> (1–2 weeks each) or a </a:t>
            </a:r>
            <a:r>
              <a:rPr lang="en-US" sz="1200" b="1" dirty="0" smtClean="0">
                <a:latin typeface="Arial" pitchFamily="34" charset="0"/>
                <a:cs typeface="Arial" pitchFamily="34" charset="0"/>
              </a:rPr>
              <a:t>continuous </a:t>
            </a:r>
            <a:r>
              <a:rPr lang="en-US" sz="1200" b="1" dirty="0" err="1" smtClean="0">
                <a:latin typeface="Arial" pitchFamily="34" charset="0"/>
                <a:cs typeface="Arial" pitchFamily="34" charset="0"/>
              </a:rPr>
              <a:t>Kanban</a:t>
            </a:r>
            <a:r>
              <a:rPr lang="en-US" sz="1200" b="1" dirty="0" smtClean="0">
                <a:latin typeface="Arial" pitchFamily="34" charset="0"/>
                <a:cs typeface="Arial" pitchFamily="34" charset="0"/>
              </a:rPr>
              <a:t> flow</a:t>
            </a:r>
            <a:r>
              <a:rPr lang="en-US" sz="1200" dirty="0" smtClean="0">
                <a:latin typeface="Arial" pitchFamily="34" charset="0"/>
                <a:cs typeface="Arial" pitchFamily="34" charset="0"/>
              </a:rPr>
              <a:t>, depending on your team</a:t>
            </a:r>
          </a:p>
          <a:p>
            <a:r>
              <a:rPr lang="en-US" sz="1200" dirty="0" smtClean="0">
                <a:latin typeface="Arial" pitchFamily="34" charset="0"/>
                <a:cs typeface="Arial" pitchFamily="34" charset="0"/>
              </a:rPr>
              <a:t>Conversion Canvas Framework Implementation: Target audience; User motivations and barriers; Key behaviors and drop-off points</a:t>
            </a:r>
          </a:p>
          <a:p>
            <a:r>
              <a:rPr lang="en-US" sz="1200" dirty="0" smtClean="0">
                <a:latin typeface="Arial" pitchFamily="34" charset="0"/>
                <a:cs typeface="Arial" pitchFamily="34" charset="0"/>
              </a:rPr>
              <a:t>Data Analysis &amp; Insight Gathering: Where users drop off; Heat maps, click paths, and scroll depth</a:t>
            </a:r>
          </a:p>
          <a:p>
            <a:r>
              <a:rPr lang="en-US" sz="1200" dirty="0" smtClean="0">
                <a:latin typeface="Arial" pitchFamily="34" charset="0"/>
                <a:cs typeface="Arial" pitchFamily="34" charset="0"/>
              </a:rPr>
              <a:t>Create &amp; Prioritize Hypotheses: Generate testable hypotheses based on user data and Conversion Canvas insights</a:t>
            </a:r>
            <a:endParaRPr lang="en-US" sz="12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1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Resources</a:t>
            </a:r>
            <a:r>
              <a:rPr lang="en-US" sz="1200" b="1" dirty="0" smtClean="0">
                <a:latin typeface="Arial" pitchFamily="34" charset="0"/>
                <a:cs typeface="Arial" pitchFamily="34" charset="0"/>
              </a:rPr>
              <a:t>:</a:t>
            </a:r>
            <a:endParaRPr lang="en-US" sz="1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1200" dirty="0" smtClean="0">
                <a:latin typeface="Arial" pitchFamily="34" charset="0"/>
                <a:cs typeface="Arial" pitchFamily="34" charset="0"/>
              </a:rPr>
              <a:t>People: Project Manager; Product Owner; UX/UI Designers; Front-End &amp; Back-End Developers; Data Analysts; QA/Testers</a:t>
            </a:r>
          </a:p>
          <a:p>
            <a:r>
              <a:rPr lang="en-US" sz="1200" dirty="0" smtClean="0">
                <a:latin typeface="Arial" pitchFamily="34" charset="0"/>
                <a:cs typeface="Arial" pitchFamily="34" charset="0"/>
              </a:rPr>
              <a:t>Time: The time taken to complete the project expected time for this project is 18 months</a:t>
            </a:r>
          </a:p>
          <a:p>
            <a:r>
              <a:rPr lang="en-US" sz="1200" dirty="0" smtClean="0">
                <a:latin typeface="Arial" pitchFamily="34" charset="0"/>
                <a:cs typeface="Arial" pitchFamily="34" charset="0"/>
              </a:rPr>
              <a:t>Budget: The estimated amount that taken to complete the project</a:t>
            </a:r>
          </a:p>
          <a:p>
            <a:r>
              <a:rPr lang="en-US" sz="1200" dirty="0" smtClean="0">
                <a:latin typeface="Arial" pitchFamily="34" charset="0"/>
                <a:cs typeface="Arial" pitchFamily="34" charset="0"/>
              </a:rPr>
              <a:t>Other </a:t>
            </a:r>
            <a:r>
              <a:rPr lang="en-US" sz="1200" dirty="0" smtClean="0">
                <a:latin typeface="Arial" pitchFamily="34" charset="0"/>
                <a:cs typeface="Arial" pitchFamily="34" charset="0"/>
              </a:rPr>
              <a:t>– third party software evaluation, site visits, Dataquest reports – around $8000</a:t>
            </a:r>
            <a:endParaRPr lang="en-US" sz="12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193</TotalTime>
  <Words>863</Words>
  <Application>Microsoft Office PowerPoint</Application>
  <PresentationFormat>On-screen Show (4:3)</PresentationFormat>
  <Paragraphs>51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Flow</vt:lpstr>
      <vt:lpstr>Conversion Canvas</vt:lpstr>
      <vt:lpstr>Situation</vt:lpstr>
      <vt:lpstr>Problem</vt:lpstr>
      <vt:lpstr>Opportunity</vt:lpstr>
      <vt:lpstr>Purpose Statement (Goals)</vt:lpstr>
      <vt:lpstr>Project Objectives</vt:lpstr>
      <vt:lpstr>Success Criteria</vt:lpstr>
      <vt:lpstr>Methods/Approach</vt:lpstr>
      <vt:lpstr>Resources:</vt:lpstr>
      <vt:lpstr>Risks and Dependencies :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Health Risk Classifier</dc:title>
  <dc:creator>user</dc:creator>
  <cp:lastModifiedBy>user</cp:lastModifiedBy>
  <cp:revision>23</cp:revision>
  <dcterms:created xsi:type="dcterms:W3CDTF">2025-08-12T09:12:37Z</dcterms:created>
  <dcterms:modified xsi:type="dcterms:W3CDTF">2025-08-25T15:48:01Z</dcterms:modified>
</cp:coreProperties>
</file>