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9F4D28-F0B0-4331-911A-058AD4375860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72FECA-52F3-4A81-8C51-81E2475FA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181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8FC3-9C67-4628-85B0-F39D967F5417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B4C2F68-C84E-4530-BCDD-087DDDB67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459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8FC3-9C67-4628-85B0-F39D967F5417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4C2F68-C84E-4530-BCDD-087DDDB67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922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8FC3-9C67-4628-85B0-F39D967F5417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4C2F68-C84E-4530-BCDD-087DDDB67E6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0095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8FC3-9C67-4628-85B0-F39D967F5417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4C2F68-C84E-4530-BCDD-087DDDB67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42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8FC3-9C67-4628-85B0-F39D967F5417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4C2F68-C84E-4530-BCDD-087DDDB67E6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5108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8FC3-9C67-4628-85B0-F39D967F5417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4C2F68-C84E-4530-BCDD-087DDDB67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959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8FC3-9C67-4628-85B0-F39D967F5417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C2F68-C84E-4530-BCDD-087DDDB67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9388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8FC3-9C67-4628-85B0-F39D967F5417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C2F68-C84E-4530-BCDD-087DDDB67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424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8FC3-9C67-4628-85B0-F39D967F5417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C2F68-C84E-4530-BCDD-087DDDB67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61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8FC3-9C67-4628-85B0-F39D967F5417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4C2F68-C84E-4530-BCDD-087DDDB67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385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8FC3-9C67-4628-85B0-F39D967F5417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4C2F68-C84E-4530-BCDD-087DDDB67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371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8FC3-9C67-4628-85B0-F39D967F5417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4C2F68-C84E-4530-BCDD-087DDDB67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35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8FC3-9C67-4628-85B0-F39D967F5417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C2F68-C84E-4530-BCDD-087DDDB67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701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8FC3-9C67-4628-85B0-F39D967F5417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C2F68-C84E-4530-BCDD-087DDDB67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98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8FC3-9C67-4628-85B0-F39D967F5417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C2F68-C84E-4530-BCDD-087DDDB67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249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8FC3-9C67-4628-85B0-F39D967F5417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4C2F68-C84E-4530-BCDD-087DDDB67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308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B8FC3-9C67-4628-85B0-F39D967F5417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B4C2F68-C84E-4530-BCDD-087DDDB67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405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12817-D69D-DB80-9BC5-F69B56D45B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Digital Marketing Campaigning Optimization Platform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AFFDE5-F350-2E7B-B741-6F62950B67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Developed By Nikhil Mali (Business Analyst)</a:t>
            </a:r>
            <a:b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</a:br>
            <a: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Date: 20/08/2025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0667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02F2D-85B5-4278-345C-1C7D3A261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03637"/>
          </a:xfrm>
        </p:spPr>
        <p:txBody>
          <a:bodyPr/>
          <a:lstStyle/>
          <a:p>
            <a:r>
              <a:rPr lang="en-US" dirty="0">
                <a:solidFill>
                  <a:srgbClr val="403011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Conclusion &amp; Call to Action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D4BD9-1E9E-1FBC-116F-A9353EFB0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1486" y="1427747"/>
            <a:ext cx="9715082" cy="803637"/>
          </a:xfrm>
        </p:spPr>
        <p:txBody>
          <a:bodyPr/>
          <a:lstStyle/>
          <a:p>
            <a:r>
              <a:rPr lang="en-US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Our unified AI platform will deliver significant ROI and efficiency gains through automated optimization and integrated insights.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5090D0-42E5-9548-EF3F-E34329F21FBB}"/>
              </a:ext>
            </a:extLst>
          </p:cNvPr>
          <p:cNvSpPr txBox="1"/>
          <p:nvPr/>
        </p:nvSpPr>
        <p:spPr>
          <a:xfrm>
            <a:off x="2277976" y="2303721"/>
            <a:ext cx="92266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Decision Request</a:t>
            </a:r>
            <a:br>
              <a:rPr lang="en-US" dirty="0"/>
            </a:br>
            <a:r>
              <a:rPr lang="en-US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Approve Phase 1 pilot budget of ₹25 lakh and sponsor sign-off to begin implementation.</a:t>
            </a:r>
            <a:endParaRPr lang="en-US" dirty="0"/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66EFF7-08D4-2BD1-FA2F-7084AFAE15D5}"/>
              </a:ext>
            </a:extLst>
          </p:cNvPr>
          <p:cNvSpPr txBox="1"/>
          <p:nvPr/>
        </p:nvSpPr>
        <p:spPr>
          <a:xfrm>
            <a:off x="2277975" y="3430711"/>
            <a:ext cx="9226633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215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3011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Immediate Next Steps</a:t>
            </a:r>
            <a:br>
              <a:rPr lang="en-US" dirty="0">
                <a:solidFill>
                  <a:srgbClr val="403011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</a:br>
            <a:r>
              <a:rPr lang="en-US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Finalize team/contractors, complete data access &amp; security review, and schedule pilot kickoff within 2–3 weeks.</a:t>
            </a:r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8806B1-164F-6D5E-ADEA-3943C16CA817}"/>
              </a:ext>
            </a:extLst>
          </p:cNvPr>
          <p:cNvSpPr txBox="1"/>
          <p:nvPr/>
        </p:nvSpPr>
        <p:spPr>
          <a:xfrm>
            <a:off x="2277975" y="4584003"/>
            <a:ext cx="9226633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215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3011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  <a:t>Long-term Vision</a:t>
            </a:r>
            <a:br>
              <a:rPr lang="en-US" dirty="0">
                <a:solidFill>
                  <a:srgbClr val="403011"/>
                </a:solidFill>
                <a:latin typeface="Brygada 1918 Semi Bold" pitchFamily="34" charset="0"/>
                <a:ea typeface="Brygada 1918 Semi Bold" pitchFamily="34" charset="-122"/>
                <a:cs typeface="Brygada 1918 Semi Bold" pitchFamily="34" charset="-120"/>
              </a:rPr>
            </a:br>
            <a:r>
              <a:rPr lang="en-US" dirty="0">
                <a:solidFill>
                  <a:srgbClr val="403011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Transform marketing operations from fragmented manual processes to integrated, AI-driven optimization.</a:t>
            </a:r>
            <a:endParaRPr lang="en-US" dirty="0"/>
          </a:p>
          <a:p>
            <a:endParaRPr lang="en-US" dirty="0"/>
          </a:p>
        </p:txBody>
      </p:sp>
      <p:sp>
        <p:nvSpPr>
          <p:cNvPr id="8" name="Shape 12">
            <a:extLst>
              <a:ext uri="{FF2B5EF4-FFF2-40B4-BE49-F238E27FC236}">
                <a16:creationId xmlns:a16="http://schemas.microsoft.com/office/drawing/2014/main" id="{C175E693-2B6A-BBCA-07EE-B9798A38D1A3}"/>
              </a:ext>
            </a:extLst>
          </p:cNvPr>
          <p:cNvSpPr/>
          <p:nvPr/>
        </p:nvSpPr>
        <p:spPr>
          <a:xfrm>
            <a:off x="2277976" y="5818925"/>
            <a:ext cx="9368592" cy="757357"/>
          </a:xfrm>
          <a:prstGeom prst="roundRect">
            <a:avLst>
              <a:gd name="adj" fmla="val 35309"/>
            </a:avLst>
          </a:prstGeom>
          <a:solidFill>
            <a:srgbClr val="B6FCB8"/>
          </a:solidFill>
          <a:ln/>
        </p:spPr>
        <p:txBody>
          <a:bodyPr/>
          <a:lstStyle/>
          <a:p>
            <a:r>
              <a:rPr lang="en-US" b="1" dirty="0">
                <a:solidFill>
                  <a:srgbClr val="000000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Project Contacts:</a:t>
            </a:r>
            <a:r>
              <a:rPr lang="en-US" dirty="0">
                <a:solidFill>
                  <a:srgbClr val="000000"/>
                </a:solidFill>
                <a:latin typeface="Brygada 1918" pitchFamily="34" charset="0"/>
                <a:ea typeface="Brygada 1918" pitchFamily="34" charset="-122"/>
                <a:cs typeface="Brygada 1918" pitchFamily="34" charset="-120"/>
              </a:rPr>
              <a:t> Project Sponsor Akash More, Project Manager Prashant Thakkar, Business Analyst: Nikhil Mali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175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3D105-8450-75F6-36B5-96F28CB67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81037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Executive Summary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6024F-0120-BA02-E25D-F26387C21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316" y="1822450"/>
            <a:ext cx="3797968" cy="4351338"/>
          </a:xfrm>
        </p:spPr>
        <p:txBody>
          <a:bodyPr>
            <a:normAutofit lnSpcReduction="10000"/>
          </a:bodyPr>
          <a:lstStyle/>
          <a:p>
            <a:pPr marL="0" indent="0" defTabSz="914400">
              <a:buNone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Project Goal</a:t>
            </a:r>
          </a:p>
          <a:p>
            <a:pPr defTabSz="914400">
              <a:buFont typeface="Arial" panose="020B0604020202020204" pitchFamily="34" charset="0"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ea typeface="Brygada 1918 Semi Bold" pitchFamily="34" charset="-122"/>
              <a:cs typeface="Arial" panose="020B0604020202020204" pitchFamily="34" charset="0"/>
            </a:endParaRPr>
          </a:p>
          <a:p>
            <a:pPr marL="0" indent="0" defTabSz="914400">
              <a:buFont typeface="Arial" panose="020B0604020202020204" pitchFamily="34" charset="0"/>
              <a:buNone/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Develop an AI-driven marketing platform that unifies campaign data, automates optimization, and delivers actionable insights to maximize ROI.</a:t>
            </a:r>
          </a:p>
          <a:p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A2CD82C-CE6F-F034-1013-E2F5C30259FE}"/>
              </a:ext>
            </a:extLst>
          </p:cNvPr>
          <p:cNvSpPr txBox="1">
            <a:spLocks/>
          </p:cNvSpPr>
          <p:nvPr/>
        </p:nvSpPr>
        <p:spPr>
          <a:xfrm>
            <a:off x="4680284" y="1825625"/>
            <a:ext cx="379796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400"/>
              </a:lnSpc>
              <a:buNone/>
            </a:pPr>
            <a:r>
              <a:rPr lang="en-US" dirty="0"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Expected Outcomes</a:t>
            </a:r>
          </a:p>
          <a:p>
            <a:pPr marL="0" indent="0">
              <a:lnSpc>
                <a:spcPts val="2400"/>
              </a:lnSpc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2500"/>
              </a:lnSpc>
              <a:buSzPct val="100000"/>
              <a:buNone/>
            </a:pPr>
            <a:r>
              <a:rPr lang="en-US" dirty="0"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+25% Return on Investment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−20% Cost Per Acquisition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Unified cross-channel reporting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4B9A3E4-76B2-8B17-DBD9-951D47D793E1}"/>
              </a:ext>
            </a:extLst>
          </p:cNvPr>
          <p:cNvSpPr txBox="1">
            <a:spLocks/>
          </p:cNvSpPr>
          <p:nvPr/>
        </p:nvSpPr>
        <p:spPr>
          <a:xfrm>
            <a:off x="8478252" y="1825624"/>
            <a:ext cx="3797968" cy="48478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400"/>
              </a:lnSpc>
              <a:buNone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Timeline &amp; Ask</a:t>
            </a:r>
          </a:p>
          <a:p>
            <a:pPr marL="0" indent="0">
              <a:lnSpc>
                <a:spcPts val="2400"/>
              </a:lnSpc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2500"/>
              </a:lnSpc>
              <a:buNone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Pilot start within 3 months, with 6–9-month full rollout. Seeking approval for Phase 1 budget to commence implementation.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372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6B364-F198-A224-6BF1-B6F7F753A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21799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The Problem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C4E28F-8D58-5394-E42D-0CF0D01E5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205" y="1747169"/>
            <a:ext cx="4423611" cy="3051175"/>
          </a:xfrm>
        </p:spPr>
        <p:txBody>
          <a:bodyPr>
            <a:normAutofit fontScale="92500"/>
          </a:bodyPr>
          <a:lstStyle/>
          <a:p>
            <a:pPr marL="0" indent="0" defTabSz="914400">
              <a:buNone/>
            </a:pPr>
            <a:r>
              <a:rPr lang="en-US" sz="2800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Multi-channel Fragmentation</a:t>
            </a:r>
          </a:p>
          <a:p>
            <a:pPr marL="0" indent="0" defTabSz="914400">
              <a:buNone/>
            </a:pPr>
            <a:endParaRPr lang="en-US" sz="2800" dirty="0">
              <a:solidFill>
                <a:srgbClr val="403011"/>
              </a:solidFill>
              <a:latin typeface="Arial" panose="020B0604020202020204" pitchFamily="34" charset="0"/>
              <a:ea typeface="Brygada 1918 Semi Bold" pitchFamily="34" charset="-122"/>
              <a:cs typeface="Arial" panose="020B0604020202020204" pitchFamily="34" charset="0"/>
            </a:endParaRPr>
          </a:p>
          <a:p>
            <a:pPr marL="0" indent="0" defTabSz="914400">
              <a:buNone/>
            </a:pPr>
            <a:r>
              <a:rPr lang="en-US" sz="2800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Siloed data and inconsistent attribution across marketing channels create blind spots in performance analysis.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F746488-93C4-CB5C-82ED-91B4CE7719BF}"/>
              </a:ext>
            </a:extLst>
          </p:cNvPr>
          <p:cNvSpPr txBox="1">
            <a:spLocks/>
          </p:cNvSpPr>
          <p:nvPr/>
        </p:nvSpPr>
        <p:spPr>
          <a:xfrm>
            <a:off x="6731668" y="1747169"/>
            <a:ext cx="4423611" cy="3051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400"/>
              </a:lnSpc>
              <a:buNone/>
            </a:pPr>
            <a: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Rising Acquisition Costs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2500"/>
              </a:lnSpc>
              <a:buNone/>
            </a:pPr>
            <a: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Increasing cost-per-acquisition with low conversion consistency across channels is eroding marketing efficiency.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E181189-08BD-41D4-8A42-90BB0ACC645C}"/>
              </a:ext>
            </a:extLst>
          </p:cNvPr>
          <p:cNvSpPr txBox="1">
            <a:spLocks/>
          </p:cNvSpPr>
          <p:nvPr/>
        </p:nvSpPr>
        <p:spPr>
          <a:xfrm>
            <a:off x="1271336" y="5149515"/>
            <a:ext cx="10920664" cy="15198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400"/>
              </a:lnSpc>
              <a:buNone/>
            </a:pPr>
            <a: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Manual Optimization Cycles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2500"/>
              </a:lnSpc>
              <a:buNone/>
            </a:pPr>
            <a: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Long, labor-intensive optimization processes and poor real-time control limit agility and response to market changes.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00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9DDF5-AD62-E0CF-F264-E798FC579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83848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Why This Matters</a:t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A8884-4FC9-967B-744A-8AEDC4472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2939" y="2087006"/>
            <a:ext cx="4373061" cy="2613330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Business Impact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626C3B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Wasted ad spend</a:t>
            </a:r>
            <a:r>
              <a:rPr lang="en-US" sz="24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 reducing profitability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626C3B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Missed revenue</a:t>
            </a:r>
            <a:r>
              <a:rPr lang="en-US" sz="24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 opportunities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626C3B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Slow decision-making</a:t>
            </a:r>
            <a:r>
              <a:rPr lang="en-US" sz="24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 in fast-moving markets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6F0BF16-6627-54B1-3312-6D2FFE93147C}"/>
              </a:ext>
            </a:extLst>
          </p:cNvPr>
          <p:cNvSpPr txBox="1">
            <a:spLocks/>
          </p:cNvSpPr>
          <p:nvPr/>
        </p:nvSpPr>
        <p:spPr>
          <a:xfrm>
            <a:off x="6785811" y="2087005"/>
            <a:ext cx="5062872" cy="2853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r>
              <a:rPr lang="en-US" sz="2400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Stakeholder Concerns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2500"/>
              </a:lnSpc>
              <a:buSzPct val="100000"/>
              <a:buNone/>
            </a:pPr>
            <a:r>
              <a:rPr lang="en-US" sz="24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Marketing needs </a:t>
            </a:r>
            <a:r>
              <a:rPr lang="en-US" sz="2400" dirty="0">
                <a:solidFill>
                  <a:srgbClr val="E8AF3B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faster optimization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2500"/>
              </a:lnSpc>
              <a:buSzPct val="100000"/>
              <a:buNone/>
            </a:pPr>
            <a:r>
              <a:rPr lang="en-US" sz="24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Finance requires </a:t>
            </a:r>
            <a:r>
              <a:rPr lang="en-US" sz="2400" dirty="0">
                <a:solidFill>
                  <a:srgbClr val="E8AF3B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predictable Customer Lifetime Value/Return on AD Spent.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ts val="2500"/>
              </a:lnSpc>
              <a:buSzPct val="100000"/>
              <a:buNone/>
            </a:pPr>
            <a:r>
              <a:rPr lang="en-US" sz="24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Leadership demands </a:t>
            </a:r>
            <a:r>
              <a:rPr lang="en-US" sz="2400" dirty="0">
                <a:solidFill>
                  <a:srgbClr val="E8AF3B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competitive advantage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 3" charset="2"/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957BEB-1D30-7761-BFE9-D16450CFF683}"/>
              </a:ext>
            </a:extLst>
          </p:cNvPr>
          <p:cNvSpPr txBox="1"/>
          <p:nvPr/>
        </p:nvSpPr>
        <p:spPr>
          <a:xfrm>
            <a:off x="1722939" y="5229727"/>
            <a:ext cx="99164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00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Competitive Urgency: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 Automated optimization is now standard for market leaders, improving their market share while we fall behind.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133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0F7BF-4787-AB85-2098-DBB33D39D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55511"/>
          </a:xfrm>
        </p:spPr>
        <p:txBody>
          <a:bodyPr/>
          <a:lstStyle/>
          <a:p>
            <a: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Project Background &amp; History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3C9F6-3316-E554-152F-8E888DFC0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516" y="1953133"/>
            <a:ext cx="5390147" cy="1475867"/>
          </a:xfrm>
        </p:spPr>
        <p:txBody>
          <a:bodyPr/>
          <a:lstStyle/>
          <a:p>
            <a: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Problem Evolution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Proliferation of marketing tools, emergence of new channels, and first-party data changes have created a complex landscape.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6C1C004-07CC-17F1-89FB-38B08026F155}"/>
              </a:ext>
            </a:extLst>
          </p:cNvPr>
          <p:cNvCxnSpPr/>
          <p:nvPr/>
        </p:nvCxnSpPr>
        <p:spPr>
          <a:xfrm>
            <a:off x="577516" y="4363453"/>
            <a:ext cx="112455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7B7A659-AF5A-D1C6-C6A3-15F660C5C33C}"/>
              </a:ext>
            </a:extLst>
          </p:cNvPr>
          <p:cNvSpPr txBox="1">
            <a:spLocks/>
          </p:cNvSpPr>
          <p:nvPr/>
        </p:nvSpPr>
        <p:spPr>
          <a:xfrm>
            <a:off x="6601326" y="1953133"/>
            <a:ext cx="5390147" cy="1475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Future Vision</a:t>
            </a:r>
          </a:p>
          <a:p>
            <a:pPr marL="0" indent="0">
              <a:buNone/>
            </a:pPr>
            <a: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Alignment with business goals: revenue growth, Customer Acquisition Cost reduction, and digital maturity through integrated AI-driven solutions.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8FF6732-EC91-6423-7D8A-CDC7DD36E648}"/>
              </a:ext>
            </a:extLst>
          </p:cNvPr>
          <p:cNvSpPr txBox="1">
            <a:spLocks/>
          </p:cNvSpPr>
          <p:nvPr/>
        </p:nvSpPr>
        <p:spPr>
          <a:xfrm>
            <a:off x="3593432" y="4955008"/>
            <a:ext cx="5390147" cy="14758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Current State</a:t>
            </a:r>
          </a:p>
          <a:p>
            <a:pPr marL="0" indent="0">
              <a:buNone/>
            </a:pPr>
            <a: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Relying on manual dashboards, spreadsheets, and basic BI tools that cannot keep pace with marketing complexity.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61DB604-660A-AEDC-8A35-69B049C37508}"/>
              </a:ext>
            </a:extLst>
          </p:cNvPr>
          <p:cNvCxnSpPr>
            <a:cxnSpLocks/>
          </p:cNvCxnSpPr>
          <p:nvPr/>
        </p:nvCxnSpPr>
        <p:spPr>
          <a:xfrm>
            <a:off x="8983579" y="3288632"/>
            <a:ext cx="0" cy="11149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07FB258-E6FF-5C66-7AF2-FC014F2BE9E1}"/>
              </a:ext>
            </a:extLst>
          </p:cNvPr>
          <p:cNvCxnSpPr>
            <a:cxnSpLocks/>
          </p:cNvCxnSpPr>
          <p:nvPr/>
        </p:nvCxnSpPr>
        <p:spPr>
          <a:xfrm>
            <a:off x="5967663" y="4363453"/>
            <a:ext cx="0" cy="10427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74ADA5C-494F-AB78-8493-EE1A62949A72}"/>
              </a:ext>
            </a:extLst>
          </p:cNvPr>
          <p:cNvCxnSpPr>
            <a:cxnSpLocks/>
          </p:cNvCxnSpPr>
          <p:nvPr/>
        </p:nvCxnSpPr>
        <p:spPr>
          <a:xfrm>
            <a:off x="2157663" y="3144253"/>
            <a:ext cx="0" cy="12593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ecagon 11">
            <a:extLst>
              <a:ext uri="{FF2B5EF4-FFF2-40B4-BE49-F238E27FC236}">
                <a16:creationId xmlns:a16="http://schemas.microsoft.com/office/drawing/2014/main" id="{F35BBDC5-6A59-37DE-B2E0-74BC1BE6302E}"/>
              </a:ext>
            </a:extLst>
          </p:cNvPr>
          <p:cNvSpPr/>
          <p:nvPr/>
        </p:nvSpPr>
        <p:spPr>
          <a:xfrm>
            <a:off x="1940033" y="4421609"/>
            <a:ext cx="435260" cy="429119"/>
          </a:xfrm>
          <a:prstGeom prst="dec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3" name="Decagon 12">
            <a:extLst>
              <a:ext uri="{FF2B5EF4-FFF2-40B4-BE49-F238E27FC236}">
                <a16:creationId xmlns:a16="http://schemas.microsoft.com/office/drawing/2014/main" id="{E5D95D32-1253-7868-AFED-1459CB5BA0CF}"/>
              </a:ext>
            </a:extLst>
          </p:cNvPr>
          <p:cNvSpPr/>
          <p:nvPr/>
        </p:nvSpPr>
        <p:spPr>
          <a:xfrm>
            <a:off x="5733991" y="3934327"/>
            <a:ext cx="435260" cy="429119"/>
          </a:xfrm>
          <a:prstGeom prst="dec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4" name="Decagon 13">
            <a:extLst>
              <a:ext uri="{FF2B5EF4-FFF2-40B4-BE49-F238E27FC236}">
                <a16:creationId xmlns:a16="http://schemas.microsoft.com/office/drawing/2014/main" id="{794B9D01-2FFC-4A6E-3D4E-799A8F7546D2}"/>
              </a:ext>
            </a:extLst>
          </p:cNvPr>
          <p:cNvSpPr/>
          <p:nvPr/>
        </p:nvSpPr>
        <p:spPr>
          <a:xfrm>
            <a:off x="8765949" y="4409577"/>
            <a:ext cx="435260" cy="429119"/>
          </a:xfrm>
          <a:prstGeom prst="dec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693505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E7576-6C03-1123-AEE8-9FA3B6B5F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7926" y="404178"/>
            <a:ext cx="8911687" cy="70738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Proposed Solution Overview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E590A-7CEF-958A-2D07-470BAAC35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5095" y="1193320"/>
            <a:ext cx="9657347" cy="1131750"/>
          </a:xfrm>
        </p:spPr>
        <p:txBody>
          <a:bodyPr>
            <a:normAutofit/>
          </a:bodyPr>
          <a:lstStyle/>
          <a:p>
            <a:r>
              <a:rPr lang="en-US" sz="19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A unified AI-driven platform that ingests multi-channel data, runs optimization models, automates bidding/creative tests, and delivers actionable insights through a single dashboard.</a:t>
            </a:r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2">
            <a:extLst>
              <a:ext uri="{FF2B5EF4-FFF2-40B4-BE49-F238E27FC236}">
                <a16:creationId xmlns:a16="http://schemas.microsoft.com/office/drawing/2014/main" id="{C9EF5960-FA76-2632-999A-17E4C1CD3361}"/>
              </a:ext>
            </a:extLst>
          </p:cNvPr>
          <p:cNvSpPr/>
          <p:nvPr/>
        </p:nvSpPr>
        <p:spPr>
          <a:xfrm>
            <a:off x="2236286" y="2520140"/>
            <a:ext cx="2351757" cy="39389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5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Data Sources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3">
            <a:extLst>
              <a:ext uri="{FF2B5EF4-FFF2-40B4-BE49-F238E27FC236}">
                <a16:creationId xmlns:a16="http://schemas.microsoft.com/office/drawing/2014/main" id="{C3FB2896-32AA-7850-7FBF-D311B26F0586}"/>
              </a:ext>
            </a:extLst>
          </p:cNvPr>
          <p:cNvSpPr/>
          <p:nvPr/>
        </p:nvSpPr>
        <p:spPr>
          <a:xfrm>
            <a:off x="2236286" y="2952556"/>
            <a:ext cx="8529422" cy="4033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5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Multi-channel integration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4">
            <a:extLst>
              <a:ext uri="{FF2B5EF4-FFF2-40B4-BE49-F238E27FC236}">
                <a16:creationId xmlns:a16="http://schemas.microsoft.com/office/drawing/2014/main" id="{8EB36C85-17C2-E174-8E69-9BFB7CB0BA47}"/>
              </a:ext>
            </a:extLst>
          </p:cNvPr>
          <p:cNvSpPr/>
          <p:nvPr/>
        </p:nvSpPr>
        <p:spPr>
          <a:xfrm>
            <a:off x="7015313" y="2504801"/>
            <a:ext cx="2351757" cy="39389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5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AI Platform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5">
            <a:extLst>
              <a:ext uri="{FF2B5EF4-FFF2-40B4-BE49-F238E27FC236}">
                <a16:creationId xmlns:a16="http://schemas.microsoft.com/office/drawing/2014/main" id="{1F9F9CE8-0470-C67A-116E-A04162D68436}"/>
              </a:ext>
            </a:extLst>
          </p:cNvPr>
          <p:cNvSpPr/>
          <p:nvPr/>
        </p:nvSpPr>
        <p:spPr>
          <a:xfrm>
            <a:off x="7015312" y="2930888"/>
            <a:ext cx="8529422" cy="4033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5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Attribution &amp; optimization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6">
            <a:extLst>
              <a:ext uri="{FF2B5EF4-FFF2-40B4-BE49-F238E27FC236}">
                <a16:creationId xmlns:a16="http://schemas.microsoft.com/office/drawing/2014/main" id="{0E76847C-FBEF-6AA9-89AC-DCEB4CA41CA9}"/>
              </a:ext>
            </a:extLst>
          </p:cNvPr>
          <p:cNvSpPr/>
          <p:nvPr/>
        </p:nvSpPr>
        <p:spPr>
          <a:xfrm>
            <a:off x="2236286" y="3621418"/>
            <a:ext cx="1781294" cy="2226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5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Execution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7">
            <a:extLst>
              <a:ext uri="{FF2B5EF4-FFF2-40B4-BE49-F238E27FC236}">
                <a16:creationId xmlns:a16="http://schemas.microsoft.com/office/drawing/2014/main" id="{455255E5-84DE-5C07-AA36-B5C9DE595448}"/>
              </a:ext>
            </a:extLst>
          </p:cNvPr>
          <p:cNvSpPr/>
          <p:nvPr/>
        </p:nvSpPr>
        <p:spPr>
          <a:xfrm>
            <a:off x="2236286" y="3929552"/>
            <a:ext cx="6460450" cy="2280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5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Automated bidding &amp; testing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8">
            <a:extLst>
              <a:ext uri="{FF2B5EF4-FFF2-40B4-BE49-F238E27FC236}">
                <a16:creationId xmlns:a16="http://schemas.microsoft.com/office/drawing/2014/main" id="{659D2801-E7D2-5D3B-B440-5E365D883F13}"/>
              </a:ext>
            </a:extLst>
          </p:cNvPr>
          <p:cNvSpPr/>
          <p:nvPr/>
        </p:nvSpPr>
        <p:spPr>
          <a:xfrm>
            <a:off x="7015313" y="3621417"/>
            <a:ext cx="1781294" cy="2226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5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Reporting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9">
            <a:extLst>
              <a:ext uri="{FF2B5EF4-FFF2-40B4-BE49-F238E27FC236}">
                <a16:creationId xmlns:a16="http://schemas.microsoft.com/office/drawing/2014/main" id="{B96C30EA-3C71-9358-01A2-3D0DE4ECE136}"/>
              </a:ext>
            </a:extLst>
          </p:cNvPr>
          <p:cNvSpPr/>
          <p:nvPr/>
        </p:nvSpPr>
        <p:spPr>
          <a:xfrm>
            <a:off x="7015313" y="3961746"/>
            <a:ext cx="6460450" cy="2280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5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Unified insights dashboard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10">
            <a:extLst>
              <a:ext uri="{FF2B5EF4-FFF2-40B4-BE49-F238E27FC236}">
                <a16:creationId xmlns:a16="http://schemas.microsoft.com/office/drawing/2014/main" id="{C21E4518-1228-0108-78D0-7A944502FB13}"/>
              </a:ext>
            </a:extLst>
          </p:cNvPr>
          <p:cNvSpPr/>
          <p:nvPr/>
        </p:nvSpPr>
        <p:spPr>
          <a:xfrm>
            <a:off x="2236286" y="4513673"/>
            <a:ext cx="1781294" cy="2226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1750"/>
              </a:lnSpc>
              <a:buNone/>
            </a:pPr>
            <a:r>
              <a:rPr lang="en-US" sz="2000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Key Capabilities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11">
            <a:extLst>
              <a:ext uri="{FF2B5EF4-FFF2-40B4-BE49-F238E27FC236}">
                <a16:creationId xmlns:a16="http://schemas.microsoft.com/office/drawing/2014/main" id="{CF252711-DC6F-94A8-86C5-E06676854D24}"/>
              </a:ext>
            </a:extLst>
          </p:cNvPr>
          <p:cNvSpPr/>
          <p:nvPr/>
        </p:nvSpPr>
        <p:spPr>
          <a:xfrm>
            <a:off x="2243338" y="5005379"/>
            <a:ext cx="6571417" cy="2280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1750"/>
              </a:lnSpc>
              <a:buSzPct val="100000"/>
              <a:buChar char="•"/>
            </a:pPr>
            <a:r>
              <a:rPr lang="en-US" sz="20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Advanced attribution modelling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12">
            <a:extLst>
              <a:ext uri="{FF2B5EF4-FFF2-40B4-BE49-F238E27FC236}">
                <a16:creationId xmlns:a16="http://schemas.microsoft.com/office/drawing/2014/main" id="{736778FD-FE0E-1A7B-6A2C-0A1315CA7CC7}"/>
              </a:ext>
            </a:extLst>
          </p:cNvPr>
          <p:cNvSpPr/>
          <p:nvPr/>
        </p:nvSpPr>
        <p:spPr>
          <a:xfrm>
            <a:off x="2243338" y="5283152"/>
            <a:ext cx="6571417" cy="2280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1750"/>
              </a:lnSpc>
              <a:buSzPct val="100000"/>
              <a:buChar char="•"/>
            </a:pPr>
            <a:r>
              <a:rPr lang="en-US" sz="20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Predictive bidding algorithms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13">
            <a:extLst>
              <a:ext uri="{FF2B5EF4-FFF2-40B4-BE49-F238E27FC236}">
                <a16:creationId xmlns:a16="http://schemas.microsoft.com/office/drawing/2014/main" id="{1E886E95-48C1-87A0-F8DC-928397E9F78D}"/>
              </a:ext>
            </a:extLst>
          </p:cNvPr>
          <p:cNvSpPr/>
          <p:nvPr/>
        </p:nvSpPr>
        <p:spPr>
          <a:xfrm>
            <a:off x="2243338" y="5560925"/>
            <a:ext cx="6571417" cy="2280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1750"/>
              </a:lnSpc>
              <a:buSzPct val="100000"/>
              <a:buChar char="•"/>
            </a:pPr>
            <a:r>
              <a:rPr lang="en-US" sz="20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Automated A/B testing engine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14">
            <a:extLst>
              <a:ext uri="{FF2B5EF4-FFF2-40B4-BE49-F238E27FC236}">
                <a16:creationId xmlns:a16="http://schemas.microsoft.com/office/drawing/2014/main" id="{9956E4ED-B873-476E-916A-43B2CF44A1DF}"/>
              </a:ext>
            </a:extLst>
          </p:cNvPr>
          <p:cNvSpPr/>
          <p:nvPr/>
        </p:nvSpPr>
        <p:spPr>
          <a:xfrm>
            <a:off x="7015313" y="4964264"/>
            <a:ext cx="6571417" cy="2280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1750"/>
              </a:lnSpc>
              <a:buSzPct val="100000"/>
              <a:buChar char="•"/>
            </a:pPr>
            <a:r>
              <a:rPr lang="en-US" sz="20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AI-driven audience segmentation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 15">
            <a:extLst>
              <a:ext uri="{FF2B5EF4-FFF2-40B4-BE49-F238E27FC236}">
                <a16:creationId xmlns:a16="http://schemas.microsoft.com/office/drawing/2014/main" id="{598E1419-3752-6EFE-44A3-821AD2B4997E}"/>
              </a:ext>
            </a:extLst>
          </p:cNvPr>
          <p:cNvSpPr/>
          <p:nvPr/>
        </p:nvSpPr>
        <p:spPr>
          <a:xfrm>
            <a:off x="7015313" y="5242037"/>
            <a:ext cx="6571417" cy="2280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1750"/>
              </a:lnSpc>
              <a:buSzPct val="100000"/>
              <a:buChar char="•"/>
            </a:pPr>
            <a:r>
              <a:rPr lang="en-US" sz="20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Real-time performance dashboards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 16">
            <a:extLst>
              <a:ext uri="{FF2B5EF4-FFF2-40B4-BE49-F238E27FC236}">
                <a16:creationId xmlns:a16="http://schemas.microsoft.com/office/drawing/2014/main" id="{17AD44AE-9282-21C4-396A-46E996D181E0}"/>
              </a:ext>
            </a:extLst>
          </p:cNvPr>
          <p:cNvSpPr/>
          <p:nvPr/>
        </p:nvSpPr>
        <p:spPr>
          <a:xfrm>
            <a:off x="7015313" y="5519810"/>
            <a:ext cx="6571417" cy="22800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1750"/>
              </a:lnSpc>
              <a:buSzPct val="100000"/>
              <a:buChar char="•"/>
            </a:pPr>
            <a:r>
              <a:rPr lang="en-US" sz="20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Vendor-agnostic integrations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878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E7EA8-CF2B-EFE8-C49B-007C319EE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39469"/>
          </a:xfrm>
        </p:spPr>
        <p:txBody>
          <a:bodyPr/>
          <a:lstStyle/>
          <a:p>
            <a: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Solution Details &amp; Deliverables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457B7-EA97-8F5D-009B-78BE5C8E7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2728" y="1784683"/>
            <a:ext cx="4453272" cy="3380875"/>
          </a:xfrm>
        </p:spPr>
        <p:txBody>
          <a:bodyPr>
            <a:noAutofit/>
          </a:bodyPr>
          <a:lstStyle/>
          <a:p>
            <a:r>
              <a:rPr lang="en-US" sz="2100" dirty="0">
                <a:solidFill>
                  <a:srgbClr val="626C3B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Phase 1 Deliverables (Pilot)</a:t>
            </a:r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1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Data pipeline integration</a:t>
            </a:r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1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Attribution engine implementation</a:t>
            </a:r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1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Campaign optimizer deployment</a:t>
            </a:r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1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Reporting dashboard development</a:t>
            </a:r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1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1 integrated channel + 1 test campaign</a:t>
            </a:r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E543166-60E4-6727-6366-4E58629A4422}"/>
              </a:ext>
            </a:extLst>
          </p:cNvPr>
          <p:cNvSpPr txBox="1">
            <a:spLocks/>
          </p:cNvSpPr>
          <p:nvPr/>
        </p:nvSpPr>
        <p:spPr>
          <a:xfrm>
            <a:off x="7048767" y="1784683"/>
            <a:ext cx="4861989" cy="33808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</a:pPr>
            <a:r>
              <a:rPr lang="en-US" sz="2100" dirty="0">
                <a:solidFill>
                  <a:srgbClr val="8D6348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Phase 2 Deliverables (Scale)</a:t>
            </a:r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1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Additional channel integrations</a:t>
            </a:r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1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Creative optimization module</a:t>
            </a:r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1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Predictive Customer Lifetime Value </a:t>
            </a:r>
            <a:br>
              <a:rPr lang="en-US" sz="21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</a:br>
            <a:r>
              <a:rPr lang="en-US" sz="21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(LTV) models</a:t>
            </a:r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1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Automated scheduling system</a:t>
            </a:r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1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Comprehensive campaign playbook</a:t>
            </a:r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80B0681-B926-ED60-DC2B-69028E9F4AEE}"/>
              </a:ext>
            </a:extLst>
          </p:cNvPr>
          <p:cNvSpPr txBox="1"/>
          <p:nvPr/>
        </p:nvSpPr>
        <p:spPr>
          <a:xfrm>
            <a:off x="1926661" y="5411450"/>
            <a:ext cx="83386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Staff training will be provided throughout both phases to ensure smooth adoption and maximum utilization of the platform's capabilities.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374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E3D69-3797-17CD-E9C7-AAEF5806B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55511"/>
          </a:xfrm>
        </p:spPr>
        <p:txBody>
          <a:bodyPr/>
          <a:lstStyle/>
          <a:p>
            <a: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Success Criteria &amp; SMART Objectives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2B1A7-C22C-84C8-3058-DF3D953B1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8156" y="1616461"/>
            <a:ext cx="9027698" cy="132883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Specific</a:t>
            </a:r>
            <a:b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</a:br>
            <a: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Launch pilot integrating Search + Social channels with unified attribution dashboard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D78FF6B-1138-628D-9E3F-81B1CC41FADB}"/>
              </a:ext>
            </a:extLst>
          </p:cNvPr>
          <p:cNvSpPr txBox="1">
            <a:spLocks/>
          </p:cNvSpPr>
          <p:nvPr/>
        </p:nvSpPr>
        <p:spPr>
          <a:xfrm>
            <a:off x="2188155" y="2538281"/>
            <a:ext cx="9811339" cy="13288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Measurable</a:t>
            </a:r>
            <a:b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</a:br>
            <a: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Improve campaign ROI by 25% and reduce CPA by 20% within 9 months of pilot go-live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1E98AC4-1904-F9B4-EAE4-C8E528E4D74C}"/>
              </a:ext>
            </a:extLst>
          </p:cNvPr>
          <p:cNvSpPr txBox="1">
            <a:spLocks/>
          </p:cNvSpPr>
          <p:nvPr/>
        </p:nvSpPr>
        <p:spPr>
          <a:xfrm>
            <a:off x="2188156" y="3331399"/>
            <a:ext cx="9811338" cy="13288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Achievable</a:t>
            </a:r>
            <a:b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</a:br>
            <a: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Pilot resourced with 2 data engineers, 1 ML engineer, 1 product manager, 1 marketing lead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AAB23C-D441-89DE-878E-76EE1D83C465}"/>
              </a:ext>
            </a:extLst>
          </p:cNvPr>
          <p:cNvSpPr txBox="1">
            <a:spLocks/>
          </p:cNvSpPr>
          <p:nvPr/>
        </p:nvSpPr>
        <p:spPr>
          <a:xfrm>
            <a:off x="2188156" y="4124517"/>
            <a:ext cx="9316456" cy="13288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Relevant</a:t>
            </a:r>
            <a:b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</a:br>
            <a: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Results will feed into quarterly revenue targets and budgeting process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DD3E4B0-9756-08B0-0FDD-DA4DAD3AB250}"/>
              </a:ext>
            </a:extLst>
          </p:cNvPr>
          <p:cNvSpPr txBox="1">
            <a:spLocks/>
          </p:cNvSpPr>
          <p:nvPr/>
        </p:nvSpPr>
        <p:spPr>
          <a:xfrm>
            <a:off x="2188155" y="4865351"/>
            <a:ext cx="9316455" cy="13288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Time-bound</a:t>
            </a:r>
            <a:b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</a:br>
            <a: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Pilot live within 3 months; scale rollout within 9 months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497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4C506-B65D-246F-260C-5098980DF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Required Resources &amp; Budget Estimate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5533E-7710-1F17-C70E-9E52568AC8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4535" y="1917032"/>
            <a:ext cx="5408612" cy="419100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Team Requirements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Project Manager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Data Engineers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Frontend &amp;Backend Developer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Marketing Lead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QA Specialist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Integration Consultant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798BB57-3E1A-A5EC-FC49-45111A13E86A}"/>
              </a:ext>
            </a:extLst>
          </p:cNvPr>
          <p:cNvSpPr txBox="1">
            <a:spLocks/>
          </p:cNvSpPr>
          <p:nvPr/>
        </p:nvSpPr>
        <p:spPr>
          <a:xfrm>
            <a:off x="7048768" y="2187269"/>
            <a:ext cx="5408612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200"/>
              </a:lnSpc>
            </a:pPr>
            <a:r>
              <a:rPr lang="en-US" sz="2400" dirty="0">
                <a:solidFill>
                  <a:srgbClr val="403011"/>
                </a:solidFill>
                <a:latin typeface="Arial" panose="020B0604020202020204" pitchFamily="34" charset="0"/>
                <a:ea typeface="Brygada 1918 Semi Bold" pitchFamily="34" charset="-122"/>
                <a:cs typeface="Arial" panose="020B0604020202020204" pitchFamily="34" charset="0"/>
              </a:rPr>
              <a:t>Technology Requirements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Cloud infrastructure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Data warehousing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ML compute resources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Analytics tool licenses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403011"/>
                </a:solidFill>
                <a:latin typeface="Arial" panose="020B0604020202020204" pitchFamily="34" charset="0"/>
                <a:ea typeface="Brygada 1918" pitchFamily="34" charset="-122"/>
                <a:cs typeface="Arial" panose="020B0604020202020204" pitchFamily="34" charset="0"/>
              </a:rPr>
              <a:t>API connectors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 3" charset="2"/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61579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42</TotalTime>
  <Words>640</Words>
  <Application>Microsoft Office PowerPoint</Application>
  <PresentationFormat>Widescreen</PresentationFormat>
  <Paragraphs>101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Brygada 1918</vt:lpstr>
      <vt:lpstr>Brygada 1918 Semi Bold</vt:lpstr>
      <vt:lpstr>Calibri</vt:lpstr>
      <vt:lpstr>Century Gothic</vt:lpstr>
      <vt:lpstr>Wingdings 3</vt:lpstr>
      <vt:lpstr>Wisp</vt:lpstr>
      <vt:lpstr>Digital Marketing Campaigning Optimization Platform </vt:lpstr>
      <vt:lpstr>Executive Summary</vt:lpstr>
      <vt:lpstr>The Problem</vt:lpstr>
      <vt:lpstr>Why This Matters </vt:lpstr>
      <vt:lpstr>Project Background &amp; History</vt:lpstr>
      <vt:lpstr>Proposed Solution Overview </vt:lpstr>
      <vt:lpstr>Solution Details &amp; Deliverables</vt:lpstr>
      <vt:lpstr>Success Criteria &amp; SMART Objectives</vt:lpstr>
      <vt:lpstr>Required Resources &amp; Budget Estimate</vt:lpstr>
      <vt:lpstr>Conclusion &amp; Call to Action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nikhilhm1@gmail.com</dc:creator>
  <cp:lastModifiedBy>nikhilhm1@gmail.com</cp:lastModifiedBy>
  <cp:revision>8</cp:revision>
  <dcterms:created xsi:type="dcterms:W3CDTF">2025-08-21T08:33:13Z</dcterms:created>
  <dcterms:modified xsi:type="dcterms:W3CDTF">2025-08-21T09:15:16Z</dcterms:modified>
</cp:coreProperties>
</file>