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4034" r:id="rId1"/>
  </p:sldMasterIdLst>
  <p:sldIdLst>
    <p:sldId id="256" r:id="rId2"/>
    <p:sldId id="26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8" r:id="rId12"/>
    <p:sldId id="265" r:id="rId13"/>
    <p:sldId id="269" r:id="rId14"/>
    <p:sldId id="267" r:id="rId1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60"/>
  </p:normalViewPr>
  <p:slideViewPr>
    <p:cSldViewPr snapToGrid="0" snapToObjects="1">
      <p:cViewPr varScale="1">
        <p:scale>
          <a:sx n="64" d="100"/>
          <a:sy n="64" d="100"/>
        </p:scale>
        <p:origin x="1590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2416" y="2514601"/>
            <a:ext cx="6600451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2416" y="4777380"/>
            <a:ext cx="6600451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8"/>
          <p:cNvSpPr/>
          <p:nvPr/>
        </p:nvSpPr>
        <p:spPr bwMode="auto">
          <a:xfrm>
            <a:off x="-31719" y="4321158"/>
            <a:ext cx="1395473" cy="781781"/>
          </a:xfrm>
          <a:custGeom>
            <a:avLst/>
            <a:gdLst/>
            <a:ahLst/>
            <a:cxnLst/>
            <a:rect l="l" t="t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23334" y="4529541"/>
            <a:ext cx="584978" cy="365125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20543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609600"/>
            <a:ext cx="6591985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74038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15972" y="3505200"/>
            <a:ext cx="5653888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9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84373646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438401"/>
            <a:ext cx="6591985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395824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688292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688292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16454513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6" y="627407"/>
            <a:ext cx="6591984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591985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013706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883709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8535" y="627406"/>
            <a:ext cx="1656132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42416" y="627406"/>
            <a:ext cx="4716348" cy="52838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5073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2133600"/>
            <a:ext cx="6591985" cy="37776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81028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074562"/>
            <a:ext cx="6591985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3581400"/>
            <a:ext cx="659198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43997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2416" y="2136706"/>
            <a:ext cx="3197531" cy="376739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7307" y="2136706"/>
            <a:ext cx="3197093" cy="376739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15216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5352" y="2226626"/>
            <a:ext cx="287459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2415" y="2802888"/>
            <a:ext cx="3197532" cy="3105703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6154" y="2223398"/>
            <a:ext cx="28732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33715" y="2799660"/>
            <a:ext cx="3195680" cy="3105703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45813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78469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87535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46088"/>
            <a:ext cx="2629584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3494" y="446089"/>
            <a:ext cx="3790906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1598613"/>
            <a:ext cx="2629584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46037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800600"/>
            <a:ext cx="6591985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2415" y="634965"/>
            <a:ext cx="6591985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367338"/>
            <a:ext cx="6591985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7/7/2025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97639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/>
          <p:cNvGrpSpPr/>
          <p:nvPr/>
        </p:nvGrpSpPr>
        <p:grpSpPr>
          <a:xfrm>
            <a:off x="1" y="228600"/>
            <a:ext cx="1981200" cy="6638628"/>
            <a:chOff x="2487613" y="285750"/>
            <a:chExt cx="2428875" cy="5654676"/>
          </a:xfrm>
        </p:grpSpPr>
        <p:sp>
          <p:nvSpPr>
            <p:cNvPr id="37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8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9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0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1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2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3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4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5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6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7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8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49" name="Group 48"/>
          <p:cNvGrpSpPr/>
          <p:nvPr/>
        </p:nvGrpSpPr>
        <p:grpSpPr>
          <a:xfrm>
            <a:off x="20421" y="285"/>
            <a:ext cx="1952272" cy="6852968"/>
            <a:chOff x="6627813" y="195717"/>
            <a:chExt cx="1952625" cy="5678034"/>
          </a:xfrm>
        </p:grpSpPr>
        <p:sp>
          <p:nvSpPr>
            <p:cNvPr id="50" name="Freeform 27"/>
            <p:cNvSpPr/>
            <p:nvPr/>
          </p:nvSpPr>
          <p:spPr bwMode="auto">
            <a:xfrm>
              <a:off x="6627813" y="195717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1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2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3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4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5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6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7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8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9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0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1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62" name="Rectangle 61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2133600"/>
            <a:ext cx="6591985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72400" y="6135089"/>
            <a:ext cx="766380" cy="3701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7/7/2025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2415" y="6135809"/>
            <a:ext cx="57164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11228" y="787783"/>
            <a:ext cx="58497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26540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35" r:id="rId1"/>
    <p:sldLayoutId id="2147484036" r:id="rId2"/>
    <p:sldLayoutId id="2147484037" r:id="rId3"/>
    <p:sldLayoutId id="2147484038" r:id="rId4"/>
    <p:sldLayoutId id="2147484039" r:id="rId5"/>
    <p:sldLayoutId id="2147484040" r:id="rId6"/>
    <p:sldLayoutId id="2147484041" r:id="rId7"/>
    <p:sldLayoutId id="2147484042" r:id="rId8"/>
    <p:sldLayoutId id="2147484043" r:id="rId9"/>
    <p:sldLayoutId id="2147484044" r:id="rId10"/>
    <p:sldLayoutId id="2147484045" r:id="rId11"/>
    <p:sldLayoutId id="2147484046" r:id="rId12"/>
    <p:sldLayoutId id="2147484047" r:id="rId13"/>
    <p:sldLayoutId id="2147484048" r:id="rId14"/>
    <p:sldLayoutId id="2147484049" r:id="rId15"/>
    <p:sldLayoutId id="2147484050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2349" y="1306587"/>
            <a:ext cx="6865495" cy="1497573"/>
          </a:xfrm>
        </p:spPr>
        <p:txBody>
          <a:bodyPr>
            <a:normAutofit/>
          </a:bodyPr>
          <a:lstStyle/>
          <a:p>
            <a:r>
              <a:rPr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Project 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Title:LAS(Loan Automation   </a:t>
            </a:r>
            <a:b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                                             System)</a:t>
            </a:r>
            <a:endParaRPr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22349" y="3917484"/>
            <a:ext cx="6588039" cy="1781089"/>
          </a:xfrm>
        </p:spPr>
        <p:txBody>
          <a:bodyPr>
            <a:normAutofit fontScale="92500" lnSpcReduction="20000"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19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Prepared By                                                         Date:07-07-2025</a:t>
            </a:r>
          </a:p>
          <a:p>
            <a:pPr marL="0" indent="0">
              <a:buNone/>
            </a:pPr>
            <a:r>
              <a:rPr lang="en-US" sz="19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     A B Prem Kumar</a:t>
            </a:r>
          </a:p>
          <a:p>
            <a:pPr marL="0" indent="0">
              <a:buNone/>
            </a:pPr>
            <a:r>
              <a:rPr lang="en-US" sz="19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    </a:t>
            </a:r>
          </a:p>
          <a:p>
            <a:pPr marL="0" indent="0">
              <a:buNone/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     </a:t>
            </a:r>
          </a:p>
          <a:p>
            <a:pPr marL="0" indent="0">
              <a:buNone/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    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6630" y="181756"/>
            <a:ext cx="6798734" cy="733581"/>
          </a:xfrm>
        </p:spPr>
        <p:txBody>
          <a:bodyPr/>
          <a:lstStyle/>
          <a:p>
            <a:r>
              <a:rPr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Resources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43379" y="791511"/>
            <a:ext cx="6591985" cy="5668343"/>
          </a:xfrm>
        </p:spPr>
        <p:txBody>
          <a:bodyPr>
            <a:noAutofit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People:</a:t>
            </a: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en-US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Client-Side:</a:t>
            </a:r>
          </a:p>
          <a:p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Project Sponsor – 1 (Senior Management Representative)</a:t>
            </a:r>
          </a:p>
          <a:p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Business Users – 4 (Retail Loans Officer, MSME Loans Officer, General Banking Officer, Credit Manager)</a:t>
            </a:r>
          </a:p>
          <a:p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Bank IT Coordinator – 1 (For coordination with internal IT systems &amp; security)</a:t>
            </a:r>
          </a:p>
          <a:p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Compliance Officer – 1 (For legal, Documentation, and Audit Compliance)</a:t>
            </a:r>
          </a:p>
          <a:p>
            <a:pPr marL="0" indent="0">
              <a:buNone/>
            </a:pPr>
            <a:endParaRPr lang="en-US" dirty="0"/>
          </a:p>
          <a:p>
            <a:pPr>
              <a:buFont typeface="Wingdings" panose="05000000000000000000" pitchFamily="2" charset="2"/>
              <a:buChar char="§"/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IT SERVICE PROVIDER</a:t>
            </a:r>
          </a:p>
          <a:p>
            <a:r>
              <a:rPr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Project Manager</a:t>
            </a:r>
          </a:p>
          <a:p>
            <a:r>
              <a:rPr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Business Analysts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- Requirement Phase</a:t>
            </a:r>
            <a:endParaRPr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Developers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- Development Phase</a:t>
            </a:r>
            <a:endParaRPr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Test Engineers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- Testing Phase</a:t>
            </a:r>
            <a:endParaRPr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Credit Officers (SMEs)</a:t>
            </a:r>
          </a:p>
          <a:p>
            <a:endParaRPr sz="12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26D91B-390B-4319-A61A-3478478AC6E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66165" y="1584953"/>
            <a:ext cx="6591985" cy="5273047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Time:</a:t>
            </a:r>
          </a:p>
          <a:p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Total Duration: 12 Months</a:t>
            </a:r>
          </a:p>
          <a:p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Sequential phase execution</a:t>
            </a:r>
          </a:p>
          <a:p>
            <a:pPr marL="0" indent="0">
              <a:buNone/>
            </a:pP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Font typeface="Wingdings" panose="05000000000000000000" pitchFamily="2" charset="2"/>
              <a:buChar char="q"/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Budget:</a:t>
            </a:r>
          </a:p>
          <a:p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Estimated Budget of Rs.2.00 Crores f</a:t>
            </a:r>
            <a:r>
              <a:rPr lang="en-IN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or Development, Infrastructure, Licensing and Training.</a:t>
            </a:r>
          </a:p>
          <a:p>
            <a:pPr marL="0" indent="0">
              <a:buNone/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   </a:t>
            </a:r>
          </a:p>
          <a:p>
            <a:pPr>
              <a:buFont typeface="Wingdings" panose="05000000000000000000" pitchFamily="2" charset="2"/>
              <a:buChar char="q"/>
            </a:pP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Other:</a:t>
            </a:r>
          </a:p>
          <a:p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Third-party software evaluation for document generation</a:t>
            </a:r>
          </a:p>
          <a:p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Site visits to Branches for user feedback/workflow analysis</a:t>
            </a:r>
          </a:p>
          <a:p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Reports from Dataquest and other analysts for insights into Loan automation trends and Regulatory compliance standards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92830553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0525" y="624110"/>
            <a:ext cx="6589199" cy="1280890"/>
          </a:xfrm>
        </p:spPr>
        <p:txBody>
          <a:bodyPr/>
          <a:lstStyle/>
          <a:p>
            <a:r>
              <a:rPr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Risks and Dependencies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48919" y="1723869"/>
            <a:ext cx="6882696" cy="4826833"/>
          </a:xfrm>
        </p:spPr>
        <p:txBody>
          <a:bodyPr>
            <a:noAutofit/>
          </a:bodyPr>
          <a:lstStyle/>
          <a:p>
            <a:pPr>
              <a:buFont typeface="Wingdings" panose="05000000000000000000" pitchFamily="2" charset="2"/>
              <a:buChar char="q"/>
            </a:pPr>
            <a:r>
              <a:rPr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Risks:</a:t>
            </a:r>
          </a:p>
          <a:p>
            <a:r>
              <a:rPr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Resistance to adopting digital systems</a:t>
            </a:r>
          </a:p>
          <a:p>
            <a:r>
              <a:rPr lang="en-IN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Data</a:t>
            </a:r>
            <a:r>
              <a:rPr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accuracy and migration risks</a:t>
            </a:r>
          </a:p>
          <a:p>
            <a:r>
              <a:rPr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Integration challenges with 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</a:t>
            </a:r>
            <a:r>
              <a:rPr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ore 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</a:t>
            </a:r>
            <a:r>
              <a:rPr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anking</a:t>
            </a:r>
          </a:p>
          <a:p>
            <a:r>
              <a:rPr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Security vulnerabilities</a:t>
            </a:r>
          </a:p>
          <a:p>
            <a:endParaRPr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>
              <a:buFont typeface="Wingdings" panose="05000000000000000000" pitchFamily="2" charset="2"/>
              <a:buChar char="q"/>
            </a:pPr>
            <a:r>
              <a:rPr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Dependencies:</a:t>
            </a:r>
          </a:p>
          <a:p>
            <a:r>
              <a:rPr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Timely access to CBS data</a:t>
            </a:r>
          </a:p>
          <a:p>
            <a:r>
              <a:rPr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Involvement of 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</a:t>
            </a:r>
            <a:r>
              <a:rPr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redit and 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</a:t>
            </a:r>
            <a:r>
              <a:rPr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egal departments</a:t>
            </a:r>
          </a:p>
          <a:p>
            <a:r>
              <a:rPr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Support from IT vendors and partners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9BAF33-505E-C400-E17B-66F6ECCC3E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80310" y="789002"/>
            <a:ext cx="6589199" cy="1280890"/>
          </a:xfrm>
        </p:spPr>
        <p:txBody>
          <a:bodyPr/>
          <a:lstStyle/>
          <a:p>
            <a:pPr algn="ctr"/>
            <a:r>
              <a:rPr lang="en-IN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Approval &amp; Acknowledgement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C37899C2-5E3D-9BBF-8E63-4948B7051A1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13843969"/>
              </p:ext>
            </p:extLst>
          </p:nvPr>
        </p:nvGraphicFramePr>
        <p:xfrm>
          <a:off x="562132" y="1686393"/>
          <a:ext cx="8372005" cy="26209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7440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7440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7440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7440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7440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609468">
                <a:tc>
                  <a:txBody>
                    <a:bodyPr/>
                    <a:lstStyle/>
                    <a:p>
                      <a:pPr>
                        <a:defRPr sz="1200" b="1">
                          <a:solidFill>
                            <a:srgbClr val="FFFFFF"/>
                          </a:solidFill>
                        </a:defRPr>
                      </a:pPr>
                      <a:r>
                        <a:rPr sz="18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Role</a:t>
                      </a:r>
                    </a:p>
                  </a:txBody>
                  <a:tcPr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200" b="1">
                          <a:solidFill>
                            <a:srgbClr val="FFFFFF"/>
                          </a:solidFill>
                        </a:defRPr>
                      </a:pPr>
                      <a:r>
                        <a:rPr sz="18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Name</a:t>
                      </a:r>
                    </a:p>
                  </a:txBody>
                  <a:tcPr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200" b="1">
                          <a:solidFill>
                            <a:srgbClr val="FFFFFF"/>
                          </a:solidFill>
                        </a:defRPr>
                      </a:pPr>
                      <a:r>
                        <a:rPr sz="18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Signature</a:t>
                      </a:r>
                    </a:p>
                  </a:txBody>
                  <a:tcPr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200" b="1">
                          <a:solidFill>
                            <a:srgbClr val="FFFFFF"/>
                          </a:solidFill>
                        </a:defRPr>
                      </a:pPr>
                      <a:r>
                        <a:rPr sz="18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Date</a:t>
                      </a:r>
                    </a:p>
                  </a:txBody>
                  <a:tcPr>
                    <a:solidFill>
                      <a:srgbClr val="5B9BD5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200" b="1">
                          <a:solidFill>
                            <a:srgbClr val="FFFFFF"/>
                          </a:solidFill>
                        </a:defRPr>
                      </a:pPr>
                      <a:r>
                        <a:rPr sz="18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Remarks / Approval Status</a:t>
                      </a:r>
                    </a:p>
                  </a:txBody>
                  <a:tcPr>
                    <a:solidFill>
                      <a:srgbClr val="5B9BD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53256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rPr sz="180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Project Sponsor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rPr lang="en-US" sz="18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Pankaj Trivedi</a:t>
                      </a:r>
                      <a:endParaRPr sz="18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rPr lang="en-US" sz="18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Gpt</a:t>
                      </a:r>
                      <a:endParaRPr sz="18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rPr lang="en-US" sz="18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07</a:t>
                      </a:r>
                      <a:r>
                        <a:rPr sz="18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/</a:t>
                      </a:r>
                      <a:r>
                        <a:rPr lang="en-US" sz="18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07</a:t>
                      </a:r>
                      <a:r>
                        <a:rPr sz="18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/</a:t>
                      </a:r>
                      <a:r>
                        <a:rPr lang="en-US" sz="18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2025</a:t>
                      </a:r>
                      <a:endParaRPr sz="18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rPr sz="18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Approved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53256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rPr sz="180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Project Manager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rPr lang="en-US" sz="18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Sam Vargheese</a:t>
                      </a:r>
                      <a:endParaRPr sz="18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rPr lang="en-US" sz="18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Psv</a:t>
                      </a:r>
                      <a:endParaRPr sz="18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rPr lang="en-US" sz="18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07</a:t>
                      </a:r>
                      <a:r>
                        <a:rPr sz="18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/</a:t>
                      </a:r>
                      <a:r>
                        <a:rPr lang="en-US" sz="18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07</a:t>
                      </a:r>
                      <a:r>
                        <a:rPr sz="18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/</a:t>
                      </a:r>
                      <a:r>
                        <a:rPr lang="en-US" sz="18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2025</a:t>
                      </a:r>
                      <a:endParaRPr sz="1800" dirty="0">
                        <a:latin typeface="Calibri" panose="020F0502020204030204" pitchFamily="34" charset="0"/>
                        <a:ea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rPr sz="1800" dirty="0"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Approved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1952469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F0E4EF-0A88-023C-B3EB-C78D0B0DC2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77400" y="2677762"/>
            <a:ext cx="6589199" cy="1280890"/>
          </a:xfrm>
        </p:spPr>
        <p:txBody>
          <a:bodyPr>
            <a:normAutofit/>
          </a:bodyPr>
          <a:lstStyle/>
          <a:p>
            <a:pPr algn="ctr"/>
            <a:r>
              <a:rPr lang="en-US" sz="40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THANK YOU</a:t>
            </a:r>
            <a:endParaRPr lang="en-IN" sz="40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599496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BD7DF0-914C-6768-C1CB-149FD39AF5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Overview:</a:t>
            </a:r>
            <a:b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700045-509C-F1E7-49E5-53C6F0E22E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52670" y="2133600"/>
            <a:ext cx="6591985" cy="3777622"/>
          </a:xfrm>
        </p:spPr>
        <p:txBody>
          <a:bodyPr/>
          <a:lstStyle/>
          <a:p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Union Bank of India aims to automate its Loan Processing System through a web-based Loan Automation System (LAS), developed using the Waterfall methodology. This system addresses inefficiencies in the current manual processing of Retail and MSME loans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4594919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Problem Statement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77523" y="2313482"/>
            <a:ext cx="6591985" cy="3777622"/>
          </a:xfrm>
        </p:spPr>
        <p:txBody>
          <a:bodyPr/>
          <a:lstStyle/>
          <a:p>
            <a:r>
              <a:rPr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Manual loan processing by Credit Officers</a:t>
            </a:r>
          </a:p>
          <a:p>
            <a:r>
              <a:rPr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Time-consuming calculations for eligibility and repayment</a:t>
            </a:r>
          </a:p>
          <a:p>
            <a:r>
              <a:rPr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Manual preparation of 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</a:t>
            </a:r>
            <a:r>
              <a:rPr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anction 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</a:t>
            </a:r>
            <a:r>
              <a:rPr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etters with EMI details</a:t>
            </a:r>
          </a:p>
          <a:p>
            <a:r>
              <a:rPr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Manual documentation and 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</a:t>
            </a:r>
            <a:r>
              <a:rPr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ignature collection</a:t>
            </a:r>
          </a:p>
          <a:p>
            <a:r>
              <a:rPr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Risk of 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</a:t>
            </a:r>
            <a:r>
              <a:rPr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uman errors and delays in 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</a:t>
            </a:r>
            <a:r>
              <a:rPr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oan disbursal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Solution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47543" y="2183567"/>
            <a:ext cx="6591985" cy="3777622"/>
          </a:xfrm>
        </p:spPr>
        <p:txBody>
          <a:bodyPr>
            <a:normAutofit/>
          </a:bodyPr>
          <a:lstStyle/>
          <a:p>
            <a:r>
              <a:rPr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Develop LAS: a web-based application to automate 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</a:t>
            </a:r>
            <a:r>
              <a:rPr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oan processing</a:t>
            </a:r>
          </a:p>
          <a:p>
            <a:r>
              <a:rPr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Input 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</a:t>
            </a:r>
            <a:r>
              <a:rPr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ustomer details (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</a:t>
            </a:r>
            <a:r>
              <a:rPr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ame, 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</a:t>
            </a:r>
            <a:r>
              <a:rPr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ge, 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</a:t>
            </a:r>
            <a:r>
              <a:rPr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ncome)</a:t>
            </a:r>
          </a:p>
          <a:p>
            <a:r>
              <a:rPr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System calculates 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</a:t>
            </a:r>
            <a:r>
              <a:rPr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oan eligibility and repayment period automatically</a:t>
            </a:r>
          </a:p>
          <a:p>
            <a:r>
              <a:rPr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Auto-generates 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</a:t>
            </a:r>
            <a:r>
              <a:rPr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anction 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</a:t>
            </a:r>
            <a:r>
              <a:rPr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etters with EMI and T&amp;Cs</a:t>
            </a:r>
          </a:p>
          <a:p>
            <a:r>
              <a:rPr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Auto-fills security documents for 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Si</a:t>
            </a:r>
            <a:r>
              <a:rPr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gnature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Opportunity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Digital transformation in 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</a:t>
            </a:r>
            <a:r>
              <a:rPr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anking</a:t>
            </a:r>
          </a:p>
          <a:p>
            <a:r>
              <a:rPr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Improved customer experience through faster processing</a:t>
            </a:r>
          </a:p>
          <a:p>
            <a:r>
              <a:rPr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Reduced workload on staff</a:t>
            </a:r>
          </a:p>
          <a:p>
            <a:r>
              <a:rPr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Minimized errors and compliance risks</a:t>
            </a:r>
          </a:p>
          <a:p>
            <a:r>
              <a:rPr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Positioning for future AI and 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</a:t>
            </a:r>
            <a:r>
              <a:rPr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nalytics 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</a:t>
            </a:r>
            <a:r>
              <a:rPr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ntegration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endParaRPr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20349" y="803992"/>
            <a:ext cx="6589199" cy="1280890"/>
          </a:xfrm>
        </p:spPr>
        <p:txBody>
          <a:bodyPr/>
          <a:lstStyle/>
          <a:p>
            <a:r>
              <a:rPr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Purpose Statement (Goals)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35855" y="2681121"/>
            <a:ext cx="6591985" cy="3777622"/>
          </a:xfrm>
        </p:spPr>
        <p:txBody>
          <a:bodyPr/>
          <a:lstStyle/>
          <a:p>
            <a:r>
              <a:rPr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To digitize and streamline the end-to-end 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</a:t>
            </a:r>
            <a:r>
              <a:rPr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oan processing system</a:t>
            </a:r>
          </a:p>
          <a:p>
            <a:r>
              <a:rPr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Improve operational efficiency</a:t>
            </a:r>
          </a:p>
          <a:p>
            <a:r>
              <a:rPr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Reduce processing time and manual errors</a:t>
            </a:r>
          </a:p>
          <a:p>
            <a:r>
              <a:rPr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Enhance 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</a:t>
            </a:r>
            <a:r>
              <a:rPr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ustomer satisfaction and compliance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848963"/>
            <a:ext cx="6589199" cy="1280890"/>
          </a:xfrm>
        </p:spPr>
        <p:txBody>
          <a:bodyPr/>
          <a:lstStyle/>
          <a:p>
            <a:r>
              <a:rPr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Project Objectives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47542" y="2583305"/>
            <a:ext cx="6591985" cy="3777622"/>
          </a:xfrm>
        </p:spPr>
        <p:txBody>
          <a:bodyPr/>
          <a:lstStyle/>
          <a:p>
            <a:r>
              <a:rPr lang="en-IN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</a:t>
            </a:r>
            <a:r>
              <a:rPr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evelop a secure, scalable web application</a:t>
            </a:r>
          </a:p>
          <a:p>
            <a:r>
              <a:rPr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Automate eligibility and repayment calculations</a:t>
            </a:r>
          </a:p>
          <a:p>
            <a:r>
              <a:rPr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Generate and manage sanction and security documents digitally</a:t>
            </a:r>
          </a:p>
          <a:p>
            <a:r>
              <a:rPr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Ensure smooth integration with internal 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B</a:t>
            </a:r>
            <a:r>
              <a:rPr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anking systems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852710"/>
            <a:ext cx="6589199" cy="1280890"/>
          </a:xfrm>
        </p:spPr>
        <p:txBody>
          <a:bodyPr/>
          <a:lstStyle/>
          <a:p>
            <a:r>
              <a:rPr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Success Criteria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40145" y="2463383"/>
            <a:ext cx="6591985" cy="3777622"/>
          </a:xfrm>
        </p:spPr>
        <p:txBody>
          <a:bodyPr/>
          <a:lstStyle/>
          <a:p>
            <a:r>
              <a:rPr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100% automation of 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Loan </a:t>
            </a:r>
            <a:r>
              <a:rPr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eligibility and document generation</a:t>
            </a:r>
          </a:p>
          <a:p>
            <a:r>
              <a:rPr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50% reduction in average processing time</a:t>
            </a:r>
          </a:p>
          <a:p>
            <a:r>
              <a:rPr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High user adoption by 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</a:t>
            </a:r>
            <a:r>
              <a:rPr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redit 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</a:t>
            </a:r>
            <a:r>
              <a:rPr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fficers</a:t>
            </a:r>
          </a:p>
          <a:p>
            <a:r>
              <a:rPr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Accurate document outputs and compliance adherence</a:t>
            </a:r>
          </a:p>
          <a:p>
            <a:r>
              <a:rPr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Positive feedback from 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</a:t>
            </a:r>
            <a:r>
              <a:rPr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ustomers and </a:t>
            </a:r>
            <a:r>
              <a:rPr lang="en-US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</a:t>
            </a:r>
            <a:r>
              <a:rPr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taff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513" y="58615"/>
            <a:ext cx="6589199" cy="645923"/>
          </a:xfrm>
        </p:spPr>
        <p:txBody>
          <a:bodyPr/>
          <a:lstStyle/>
          <a:p>
            <a:r>
              <a:rPr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Methods / Approach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74014" y="734517"/>
            <a:ext cx="7226196" cy="6064867"/>
          </a:xfrm>
        </p:spPr>
        <p:txBody>
          <a:bodyPr>
            <a:normAutofit fontScale="25000" lnSpcReduction="20000"/>
          </a:bodyPr>
          <a:lstStyle/>
          <a:p>
            <a:pPr algn="just">
              <a:buFont typeface="Wingdings" panose="05000000000000000000" pitchFamily="2" charset="2"/>
              <a:buChar char="q"/>
            </a:pPr>
            <a:r>
              <a:rPr sz="7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Development Methodology: </a:t>
            </a:r>
            <a:r>
              <a:rPr sz="72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Waterfall</a:t>
            </a:r>
          </a:p>
          <a:p>
            <a:pPr marL="0" indent="0" algn="just">
              <a:buNone/>
            </a:pPr>
            <a:r>
              <a:rPr lang="en-US" sz="7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         </a:t>
            </a:r>
            <a:r>
              <a:rPr sz="7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Phases:</a:t>
            </a:r>
          </a:p>
          <a:p>
            <a:pPr algn="just"/>
            <a:r>
              <a:rPr sz="7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1. </a:t>
            </a:r>
            <a:r>
              <a:rPr sz="72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Requirement Gathering </a:t>
            </a:r>
            <a:r>
              <a:rPr lang="en-US" sz="72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 C</a:t>
            </a:r>
            <a:r>
              <a:rPr sz="7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lear and well-defined</a:t>
            </a:r>
            <a:r>
              <a:rPr lang="en-US" sz="7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marL="0" indent="0" algn="just">
              <a:buNone/>
            </a:pPr>
            <a:r>
              <a:rPr lang="en-IN" sz="7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         </a:t>
            </a:r>
            <a:r>
              <a:rPr lang="en-US" sz="7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Requirement elicitation from Credit Officers &amp; IT</a:t>
            </a:r>
            <a:endParaRPr lang="en-IN" sz="72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sz="7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2. </a:t>
            </a:r>
            <a:r>
              <a:rPr sz="72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System Design </a:t>
            </a:r>
            <a:r>
              <a:rPr sz="7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(</a:t>
            </a:r>
            <a:r>
              <a:rPr lang="en-US" sz="7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</a:t>
            </a:r>
            <a:r>
              <a:rPr sz="7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rchitecture, UI/UX)</a:t>
            </a:r>
            <a:endParaRPr lang="en-US" sz="72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en-IN" sz="72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         </a:t>
            </a:r>
            <a:r>
              <a:rPr lang="en-IN" sz="7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User-Centric Design: Involve Credit Officers and other Stakeholders  </a:t>
            </a:r>
          </a:p>
          <a:p>
            <a:pPr marL="0" indent="0" algn="just">
              <a:buNone/>
            </a:pPr>
            <a:r>
              <a:rPr lang="en-IN" sz="7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         in the design process.</a:t>
            </a:r>
          </a:p>
          <a:p>
            <a:pPr algn="just"/>
            <a:r>
              <a:rPr sz="7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3. </a:t>
            </a:r>
            <a:r>
              <a:rPr sz="72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Implementation</a:t>
            </a:r>
            <a:r>
              <a:rPr sz="7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(</a:t>
            </a:r>
            <a:r>
              <a:rPr lang="en-US" sz="7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</a:t>
            </a:r>
            <a:r>
              <a:rPr sz="7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oding)</a:t>
            </a:r>
            <a:endParaRPr lang="en-US" sz="72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7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         </a:t>
            </a:r>
            <a:r>
              <a:rPr lang="en-IN" sz="7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Technology : Java, Python, SQL databases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en-IN" b="1" dirty="0"/>
              <a:t>                                 </a:t>
            </a:r>
            <a:r>
              <a:rPr lang="en-IN" sz="7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For APIs &amp; Third-Party Integrations connect to credit bureaus like   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en-IN" sz="7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         Experian, CIBIL, Equifax  for Credit Score and Finacle for CBS. </a:t>
            </a:r>
          </a:p>
          <a:p>
            <a:pPr algn="just"/>
            <a:r>
              <a:rPr lang="en-US" sz="7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4.</a:t>
            </a:r>
            <a:r>
              <a:rPr lang="en-US" sz="72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Testing:</a:t>
            </a:r>
            <a:r>
              <a:rPr lang="en-US" sz="7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Comprehensive testing phases (Unit, Integration, User  </a:t>
            </a:r>
          </a:p>
          <a:p>
            <a:pPr marL="0" indent="0" algn="just">
              <a:buNone/>
            </a:pPr>
            <a:r>
              <a:rPr lang="en-US" sz="7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                         Acceptance Testing)</a:t>
            </a:r>
          </a:p>
          <a:p>
            <a:pPr marL="0" indent="0" algn="just">
              <a:buNone/>
            </a:pPr>
            <a:r>
              <a:rPr lang="en-US" sz="7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                        </a:t>
            </a:r>
            <a:r>
              <a:rPr lang="en-IN" sz="7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Provide thorough training to all end-users.</a:t>
            </a:r>
          </a:p>
          <a:p>
            <a:pPr algn="just"/>
            <a:r>
              <a:rPr sz="7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5.</a:t>
            </a:r>
            <a:r>
              <a:rPr sz="72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Deployment </a:t>
            </a:r>
            <a:r>
              <a:rPr lang="en-US" sz="72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</a:t>
            </a:r>
          </a:p>
          <a:p>
            <a:pPr marL="0" indent="0" algn="just">
              <a:buNone/>
            </a:pPr>
            <a:r>
              <a:rPr lang="en-IN" sz="7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        Phased Rollout: Implement the system in stages, Retail loans </a:t>
            </a:r>
          </a:p>
          <a:p>
            <a:pPr marL="0" indent="0" algn="just">
              <a:buNone/>
            </a:pPr>
            <a:r>
              <a:rPr lang="en-IN" sz="7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                                     first then MSME.</a:t>
            </a:r>
          </a:p>
          <a:p>
            <a:pPr algn="just"/>
            <a:r>
              <a:rPr sz="7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6. </a:t>
            </a:r>
            <a:r>
              <a:rPr sz="7200" b="1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Maintenance</a:t>
            </a:r>
            <a:r>
              <a:rPr sz="7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7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:U</a:t>
            </a:r>
            <a:r>
              <a:rPr sz="7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pdates and </a:t>
            </a:r>
            <a:r>
              <a:rPr lang="en-US" sz="7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</a:t>
            </a:r>
            <a:r>
              <a:rPr sz="7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ssue resolution</a:t>
            </a:r>
            <a:endParaRPr lang="en-US" sz="72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endParaRPr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185</TotalTime>
  <Words>675</Words>
  <Application>Microsoft Office PowerPoint</Application>
  <PresentationFormat>On-screen Show (4:3)</PresentationFormat>
  <Paragraphs>114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0" baseType="lpstr">
      <vt:lpstr>Arial</vt:lpstr>
      <vt:lpstr>Calibri</vt:lpstr>
      <vt:lpstr>Century Gothic</vt:lpstr>
      <vt:lpstr>Wingdings</vt:lpstr>
      <vt:lpstr>Wingdings 3</vt:lpstr>
      <vt:lpstr>Wisp</vt:lpstr>
      <vt:lpstr>Project Title:LAS(Loan Automation                                                   System)</vt:lpstr>
      <vt:lpstr>Overview: </vt:lpstr>
      <vt:lpstr>Problem Statement</vt:lpstr>
      <vt:lpstr>Solution</vt:lpstr>
      <vt:lpstr>Opportunity</vt:lpstr>
      <vt:lpstr>Purpose Statement (Goals)</vt:lpstr>
      <vt:lpstr>Project Objectives</vt:lpstr>
      <vt:lpstr>Success Criteria</vt:lpstr>
      <vt:lpstr>Methods / Approach</vt:lpstr>
      <vt:lpstr>Resources</vt:lpstr>
      <vt:lpstr>PowerPoint Presentation</vt:lpstr>
      <vt:lpstr>Risks and Dependencies</vt:lpstr>
      <vt:lpstr>Approval &amp; Acknowledgement</vt:lpstr>
      <vt:lpstr>THANK YOU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Manisha</dc:creator>
  <cp:keywords/>
  <dc:description>generated using python-pptx</dc:description>
  <cp:lastModifiedBy>Manisha</cp:lastModifiedBy>
  <cp:revision>36</cp:revision>
  <dcterms:created xsi:type="dcterms:W3CDTF">2013-01-27T09:14:16Z</dcterms:created>
  <dcterms:modified xsi:type="dcterms:W3CDTF">2025-07-07T07:31:31Z</dcterms:modified>
  <cp:category/>
</cp:coreProperties>
</file>