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Rg st="1" end="13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54" autoAdjust="0"/>
  </p:normalViewPr>
  <p:slideViewPr>
    <p:cSldViewPr>
      <p:cViewPr>
        <p:scale>
          <a:sx n="53" d="100"/>
          <a:sy n="53" d="100"/>
        </p:scale>
        <p:origin x="956" y="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69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46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100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083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827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066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270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515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01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509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72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251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265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0" y="228601"/>
            <a:ext cx="3352800" cy="1981200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Proposal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886200"/>
            <a:ext cx="7315200" cy="17526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b="1" dirty="0"/>
              <a:t>Project Title	:</a:t>
            </a:r>
            <a:r>
              <a:rPr lang="en-US" dirty="0"/>
              <a:t> Online Dairy Products Store</a:t>
            </a:r>
          </a:p>
          <a:p>
            <a:pPr algn="l"/>
            <a:r>
              <a:rPr lang="en-US" b="1" dirty="0"/>
              <a:t>Prepared By	:</a:t>
            </a:r>
            <a:r>
              <a:rPr lang="en-US" dirty="0"/>
              <a:t> Varshini </a:t>
            </a:r>
            <a:r>
              <a:rPr lang="en-US" dirty="0" err="1"/>
              <a:t>Thoudishetty</a:t>
            </a:r>
            <a:endParaRPr lang="en-US" dirty="0"/>
          </a:p>
          <a:p>
            <a:pPr algn="l"/>
            <a:r>
              <a:rPr lang="en-US" b="1" dirty="0"/>
              <a:t>Date		:</a:t>
            </a:r>
            <a:r>
              <a:rPr lang="en-US" dirty="0"/>
              <a:t> 26/09/2025</a:t>
            </a:r>
          </a:p>
          <a:p>
            <a:pPr algn="l"/>
            <a:r>
              <a:rPr lang="en-US" b="1" dirty="0"/>
              <a:t>Organization	: DD Dairy Farm</a:t>
            </a:r>
            <a:br>
              <a:rPr lang="en-US" dirty="0"/>
            </a:b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8600" y="762000"/>
            <a:ext cx="4191000" cy="228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br>
              <a:rPr lang="en-US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Online Agriculture Products Store Project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557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Risks &amp; Dependencies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095759C-E259-8017-A26B-51331C465A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001557"/>
              </p:ext>
            </p:extLst>
          </p:nvPr>
        </p:nvGraphicFramePr>
        <p:xfrm>
          <a:off x="457200" y="1295400"/>
          <a:ext cx="8001000" cy="4875457"/>
        </p:xfrm>
        <a:graphic>
          <a:graphicData uri="http://schemas.openxmlformats.org/drawingml/2006/table">
            <a:tbl>
              <a:tblPr/>
              <a:tblGrid>
                <a:gridCol w="2667000">
                  <a:extLst>
                    <a:ext uri="{9D8B030D-6E8A-4147-A177-3AD203B41FA5}">
                      <a16:colId xmlns:a16="http://schemas.microsoft.com/office/drawing/2014/main" val="2210391185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112307510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944540101"/>
                    </a:ext>
                  </a:extLst>
                </a:gridCol>
              </a:tblGrid>
              <a:tr h="29893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 dirty="0"/>
                        <a:t>Category</a:t>
                      </a:r>
                      <a:endParaRPr lang="en-IN" sz="1400" dirty="0"/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 dirty="0"/>
                        <a:t>Risks</a:t>
                      </a:r>
                      <a:endParaRPr lang="en-IN" sz="1400" dirty="0"/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 dirty="0"/>
                        <a:t>Dependencies</a:t>
                      </a:r>
                      <a:endParaRPr lang="en-IN" sz="1400" dirty="0"/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1855423"/>
                  </a:ext>
                </a:extLst>
              </a:tr>
              <a:tr h="120047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 dirty="0"/>
                        <a:t>Operational</a:t>
                      </a:r>
                      <a:endParaRPr lang="en-IN" sz="1400" dirty="0"/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- Supply chain interruptions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Inventory spoilage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Order fulfillment errors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Staff shortage</a:t>
                      </a:r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- Reliable suppliers for feed &amp; packaging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Skilled farm and delivery staff</a:t>
                      </a:r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3824398"/>
                  </a:ext>
                </a:extLst>
              </a:tr>
              <a:tr h="9750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 dirty="0"/>
                        <a:t>Technical</a:t>
                      </a:r>
                      <a:endParaRPr lang="en-IN" sz="1400" dirty="0"/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- Website/app downtime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Payment gateway failures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Cybersecurity threats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Poor user experience</a:t>
                      </a:r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- Stable hosting &amp; e-commerce platform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Integration with payment &amp; logistics systems</a:t>
                      </a:r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7062960"/>
                  </a:ext>
                </a:extLst>
              </a:tr>
              <a:tr h="9750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 dirty="0"/>
                        <a:t>Financial</a:t>
                      </a:r>
                      <a:endParaRPr lang="en-IN" sz="1400" dirty="0"/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- Fluctuating costs of feed &amp; logistics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Low sales conversion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High operational costs</a:t>
                      </a:r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- Consistent revenue from online sales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Efficient cost management &amp; budgeting</a:t>
                      </a:r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9247467"/>
                  </a:ext>
                </a:extLst>
              </a:tr>
              <a:tr h="14258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 dirty="0"/>
                        <a:t>External / Regulatory</a:t>
                      </a:r>
                      <a:endParaRPr lang="en-IN" sz="1400" dirty="0"/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- Changes in food safety or e-commerce regulations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Natural disasters affecting livestock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Competition from other dairy stores</a:t>
                      </a:r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- Compliance with government regulations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Backup plans for natural disasters 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- Competitive pricing &amp; marketing strategies</a:t>
                      </a:r>
                    </a:p>
                  </a:txBody>
                  <a:tcPr marL="69630" marR="69630" marT="34815" marB="348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14582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0321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Conclusion / 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b="1" dirty="0"/>
              <a:t>Conclusion:</a:t>
            </a:r>
            <a:endParaRPr lang="en-US" sz="2400" dirty="0"/>
          </a:p>
          <a:p>
            <a:r>
              <a:rPr lang="en-US" sz="2400" dirty="0"/>
              <a:t>DD Dairy Farm Online Store connects farm-fresh dairy products directly to customers.</a:t>
            </a:r>
          </a:p>
          <a:p>
            <a:r>
              <a:rPr lang="en-US" sz="2400" dirty="0"/>
              <a:t>Enhances operational efficiency, market reach, and revenue consistency.</a:t>
            </a:r>
          </a:p>
          <a:p>
            <a:r>
              <a:rPr lang="en-US" sz="2400" dirty="0"/>
              <a:t>Proper risk management ensures reliability and trust.</a:t>
            </a:r>
          </a:p>
          <a:p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Recommendations:</a:t>
            </a:r>
            <a:endParaRPr lang="en-US" sz="2400" dirty="0"/>
          </a:p>
          <a:p>
            <a:r>
              <a:rPr lang="en-US" sz="2400" b="1" dirty="0"/>
              <a:t>Invest in Technology:</a:t>
            </a:r>
            <a:r>
              <a:rPr lang="en-US" sz="2400" dirty="0"/>
              <a:t> Secure, robust, and user-friendly online platform.</a:t>
            </a:r>
          </a:p>
          <a:p>
            <a:r>
              <a:rPr lang="en-US" sz="2400" b="1" dirty="0"/>
              <a:t>Strengthen Supply Chain:</a:t>
            </a:r>
            <a:r>
              <a:rPr lang="en-US" sz="2400" dirty="0"/>
              <a:t> Reliable suppliers and cold chain logistics.</a:t>
            </a:r>
          </a:p>
          <a:p>
            <a:r>
              <a:rPr lang="en-US" sz="2400" b="1" dirty="0"/>
              <a:t>Focus on Quality &amp; Compliance:</a:t>
            </a:r>
            <a:r>
              <a:rPr lang="en-US" sz="2400" dirty="0"/>
              <a:t> Regular checks and regulatory adherence.</a:t>
            </a:r>
          </a:p>
          <a:p>
            <a:r>
              <a:rPr lang="en-US" sz="2400" b="1" dirty="0"/>
              <a:t>Implement Marketing Strategies:</a:t>
            </a:r>
            <a:r>
              <a:rPr lang="en-US" sz="2400" dirty="0"/>
              <a:t> Social media, local campaigns, loyalty programs.</a:t>
            </a:r>
          </a:p>
          <a:p>
            <a:r>
              <a:rPr lang="en-US" sz="2400" b="1" dirty="0"/>
              <a:t>Monitor Performance:</a:t>
            </a:r>
            <a:r>
              <a:rPr lang="en-US" sz="2400" dirty="0"/>
              <a:t> Track sales, customer behavior, and operational efficiency.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56709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Q&amp;A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  <a:p>
            <a:r>
              <a:rPr lang="en-US" dirty="0"/>
              <a:t>Contact details :8919988566</a:t>
            </a:r>
          </a:p>
          <a:p>
            <a:r>
              <a:rPr lang="en-US" dirty="0"/>
              <a:t>Open floor for discussion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941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b="1" dirty="0"/>
          </a:p>
          <a:p>
            <a:pPr marL="0" indent="0" algn="ctr">
              <a:buNone/>
            </a:pPr>
            <a:endParaRPr lang="en-US" sz="4400" b="1" dirty="0"/>
          </a:p>
          <a:p>
            <a:pPr marL="0" indent="0" algn="ctr">
              <a:buNone/>
            </a:pPr>
            <a:r>
              <a:rPr lang="en-US" sz="4400" b="1" dirty="0"/>
              <a:t>Thank You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52226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Executive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u="sng" dirty="0"/>
              <a:t>Purpose</a:t>
            </a:r>
          </a:p>
          <a:p>
            <a:pPr marL="0" indent="0">
              <a:buNone/>
            </a:pPr>
            <a:r>
              <a:rPr lang="en-US" sz="2400" dirty="0"/>
              <a:t>Facilitate remote customers to buy Milk, Paneer, Curd, Ghee and Cheese directly from manufacturers.</a:t>
            </a:r>
          </a:p>
          <a:p>
            <a:pPr marL="0" indent="0">
              <a:buNone/>
            </a:pPr>
            <a:r>
              <a:rPr lang="en-US" sz="2400" b="1" u="sng" dirty="0"/>
              <a:t>Success</a:t>
            </a:r>
          </a:p>
          <a:p>
            <a:pPr marL="0" indent="0">
              <a:buNone/>
            </a:pPr>
            <a:r>
              <a:rPr lang="en-US" sz="2400" dirty="0"/>
              <a:t>Easy-to-use web/mobile platform, seamless order and delivery process, secure payments.</a:t>
            </a:r>
          </a:p>
          <a:p>
            <a:pPr marL="0" indent="0">
              <a:buNone/>
            </a:pPr>
            <a:r>
              <a:rPr lang="en-US" sz="2400" b="1" u="sng" dirty="0"/>
              <a:t>Value</a:t>
            </a:r>
          </a:p>
          <a:p>
            <a:pPr marL="0" indent="0">
              <a:buNone/>
            </a:pPr>
            <a:r>
              <a:rPr lang="en-US" sz="2400" dirty="0"/>
              <a:t>DD Dairy Farm stands for quality, freshness, animal welfare, sustainability, and customer trust.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21341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Situation / Problem / Opportunity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202D224-6DF3-12CE-EE8D-8EBAAB97F3C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28600" y="1461701"/>
            <a:ext cx="868680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Situation: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Rising demand for fresh and hygienic milk products in both rural and urban areas.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Problem: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Traditional dairy practices result in low productivity, inconsistent quality, and supply chain gaps.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Opportunity: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By adopting modern dairy farming techniques, DD Dairy Farm can ensure high-quality products, expand market reach, and achieve sustainable profitability.</a:t>
            </a:r>
          </a:p>
        </p:txBody>
      </p:sp>
    </p:spTree>
    <p:extLst>
      <p:ext uri="{BB962C8B-B14F-4D97-AF65-F5344CB8AC3E}">
        <p14:creationId xmlns:p14="http://schemas.microsoft.com/office/powerpoint/2010/main" val="1242941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Purpose Statement (Goals):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1209103-8CC0-888D-026A-644F942C1A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52400" y="1461701"/>
            <a:ext cx="8534400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Dairy farming has been a traditional livelihood in rural India, but many small farmers face challenges like low milk yield, poor storage facilities, and lack of market access.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Consumers are increasingly demanding fresh, hygienic, and chemical-free milk products.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DD Dairy Farm is established to bridge this gap by introducing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modern farming practices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ensuring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quality production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and creating a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sustainable supply chain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project aligns with broader goals of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rural employment, community development, and food security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while building a profitable business model.</a:t>
            </a:r>
          </a:p>
        </p:txBody>
      </p:sp>
    </p:spTree>
    <p:extLst>
      <p:ext uri="{BB962C8B-B14F-4D97-AF65-F5344CB8AC3E}">
        <p14:creationId xmlns:p14="http://schemas.microsoft.com/office/powerpoint/2010/main" val="388592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/>
              <a:t>Project Objectives: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Autofit/>
          </a:bodyPr>
          <a:lstStyle/>
          <a:p>
            <a:r>
              <a:rPr lang="en-US" sz="2400" b="1" dirty="0"/>
              <a:t>Adopt Modern Dairy Practices</a:t>
            </a:r>
            <a:r>
              <a:rPr lang="en-US" sz="2400" dirty="0"/>
              <a:t> – Use mechanized milking, cooling, and hygienic storage methods.</a:t>
            </a:r>
          </a:p>
          <a:p>
            <a:r>
              <a:rPr lang="en-US" sz="2400" b="1" dirty="0"/>
              <a:t>High-Yield Cattle &amp; Nutrition</a:t>
            </a:r>
            <a:r>
              <a:rPr lang="en-US" sz="2400" dirty="0"/>
              <a:t> – Introduce well-bred buffaloes/cows and ensure balanced feed with veterinary care.</a:t>
            </a:r>
          </a:p>
          <a:p>
            <a:r>
              <a:rPr lang="en-US" sz="2400" b="1" dirty="0"/>
              <a:t>Value-Added Products</a:t>
            </a:r>
            <a:r>
              <a:rPr lang="en-US" sz="2400" dirty="0"/>
              <a:t> – Produce curd, ghee, paneer, and other milk-based items to diversify income.</a:t>
            </a:r>
          </a:p>
          <a:p>
            <a:r>
              <a:rPr lang="en-US" sz="2400" b="1" dirty="0"/>
              <a:t>Efficient Supply Chain</a:t>
            </a:r>
            <a:r>
              <a:rPr lang="en-US" sz="2400" dirty="0"/>
              <a:t> – Establish local collection, packaging, and doorstep delivery to urban and rural markets.</a:t>
            </a:r>
          </a:p>
          <a:p>
            <a:r>
              <a:rPr lang="en-US" sz="2400" b="1" dirty="0"/>
              <a:t>Sustainability Measures</a:t>
            </a:r>
            <a:r>
              <a:rPr lang="en-US" sz="2400" dirty="0"/>
              <a:t> – Use cow dung for biogas/manure and implement water conservation practices.</a:t>
            </a:r>
          </a:p>
          <a:p>
            <a:r>
              <a:rPr lang="en-US" sz="2400" b="1" dirty="0"/>
              <a:t>Technology Integration</a:t>
            </a:r>
            <a:r>
              <a:rPr lang="en-US" sz="2400" dirty="0"/>
              <a:t> – Implement digital tools for cattle health tracking, inventory, and customer orders.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03873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Project Deliverables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b="1" dirty="0">
                <a:latin typeface="Arial" panose="020B0604020202020204" pitchFamily="34" charset="0"/>
              </a:rPr>
              <a:t>Well-Established Dairy Farm Infrastructure</a:t>
            </a:r>
            <a:r>
              <a:rPr lang="en-US" altLang="en-US" sz="2400" dirty="0">
                <a:latin typeface="Arial" panose="020B0604020202020204" pitchFamily="34" charset="0"/>
              </a:rPr>
              <a:t> – Cattle sheds, storage facilities, and mechanized milking system.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b="1" dirty="0">
                <a:latin typeface="Arial" panose="020B0604020202020204" pitchFamily="34" charset="0"/>
              </a:rPr>
              <a:t>Healthy &amp; Productive Cattle Herd</a:t>
            </a:r>
            <a:r>
              <a:rPr lang="en-US" altLang="en-US" sz="2400" dirty="0">
                <a:latin typeface="Arial" panose="020B0604020202020204" pitchFamily="34" charset="0"/>
              </a:rPr>
              <a:t> – High-yield cows/buffaloes with proper veterinary care.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b="1" dirty="0">
                <a:latin typeface="Arial" panose="020B0604020202020204" pitchFamily="34" charset="0"/>
              </a:rPr>
              <a:t>Daily Fresh Milk Supply</a:t>
            </a:r>
            <a:r>
              <a:rPr lang="en-US" altLang="en-US" sz="2400" dirty="0">
                <a:latin typeface="Arial" panose="020B0604020202020204" pitchFamily="34" charset="0"/>
              </a:rPr>
              <a:t> – Consistent delivery of hygienic milk to consumers.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b="1" dirty="0">
                <a:latin typeface="Arial" panose="020B0604020202020204" pitchFamily="34" charset="0"/>
              </a:rPr>
              <a:t>Value-Added Products</a:t>
            </a:r>
            <a:r>
              <a:rPr lang="en-US" altLang="en-US" sz="2400" dirty="0">
                <a:latin typeface="Arial" panose="020B0604020202020204" pitchFamily="34" charset="0"/>
              </a:rPr>
              <a:t> – Production of curd, ghee, paneer, and other dairy products.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b="1" dirty="0">
                <a:latin typeface="Arial" panose="020B0604020202020204" pitchFamily="34" charset="0"/>
              </a:rPr>
              <a:t>Efficient Distribution Network</a:t>
            </a:r>
            <a:r>
              <a:rPr lang="en-US" altLang="en-US" sz="2400" dirty="0">
                <a:latin typeface="Arial" panose="020B0604020202020204" pitchFamily="34" charset="0"/>
              </a:rPr>
              <a:t> – Local and urban supply chain for timely product delivery.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b="1" dirty="0">
                <a:latin typeface="Arial" panose="020B0604020202020204" pitchFamily="34" charset="0"/>
              </a:rPr>
              <a:t>Sustainability Initiatives</a:t>
            </a:r>
            <a:r>
              <a:rPr lang="en-US" altLang="en-US" sz="2400" dirty="0">
                <a:latin typeface="Arial" panose="020B0604020202020204" pitchFamily="34" charset="0"/>
              </a:rPr>
              <a:t> – Use of dung for manure/biogas and eco-friendly practices.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b="1" dirty="0">
                <a:latin typeface="Arial" panose="020B0604020202020204" pitchFamily="34" charset="0"/>
              </a:rPr>
              <a:t>Employment Generation</a:t>
            </a:r>
            <a:r>
              <a:rPr lang="en-US" altLang="en-US" sz="2400" dirty="0">
                <a:latin typeface="Arial" panose="020B0604020202020204" pitchFamily="34" charset="0"/>
              </a:rPr>
              <a:t> – Jobs for local community and training in modern dairy practices.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4673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Success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Autofit/>
          </a:bodyPr>
          <a:lstStyle/>
          <a:p>
            <a:r>
              <a:rPr lang="en-US" sz="1800" b="1" dirty="0"/>
              <a:t>Daily Milk Production Targets Met</a:t>
            </a:r>
            <a:r>
              <a:rPr lang="en-US" sz="1800" dirty="0"/>
              <a:t> – Achieve planned liters of milk per day from healthy cattle.</a:t>
            </a:r>
          </a:p>
          <a:p>
            <a:r>
              <a:rPr lang="en-US" sz="1800" b="1" dirty="0"/>
              <a:t>High Product Quality</a:t>
            </a:r>
            <a:r>
              <a:rPr lang="en-US" sz="1800" dirty="0"/>
              <a:t> – Maintain hygienic, fresh, and chemical-free milk and dairy products.</a:t>
            </a:r>
          </a:p>
          <a:p>
            <a:r>
              <a:rPr lang="en-US" sz="1800" b="1" dirty="0"/>
              <a:t>Customer Satisfaction</a:t>
            </a:r>
            <a:r>
              <a:rPr lang="en-US" sz="1800" dirty="0"/>
              <a:t> – Positive feedback, repeat buyers, and growing customer base.</a:t>
            </a:r>
          </a:p>
          <a:p>
            <a:r>
              <a:rPr lang="en-US" sz="1800" b="1" dirty="0"/>
              <a:t>Sustainability Goals</a:t>
            </a:r>
            <a:r>
              <a:rPr lang="en-US" sz="1800" dirty="0"/>
              <a:t> – Effective use of dung for manure/biogas and eco-friendly farming practices.</a:t>
            </a:r>
          </a:p>
          <a:p>
            <a:r>
              <a:rPr lang="en-US" sz="1800" b="1" dirty="0"/>
              <a:t>Profitability</a:t>
            </a:r>
            <a:r>
              <a:rPr lang="en-US" sz="1800" dirty="0"/>
              <a:t> – Steady increase in revenue and reduction in wastage.</a:t>
            </a:r>
          </a:p>
          <a:p>
            <a:r>
              <a:rPr lang="en-US" sz="1800" b="1" dirty="0"/>
              <a:t>Community Impact</a:t>
            </a:r>
            <a:r>
              <a:rPr lang="en-US" sz="1800" dirty="0"/>
              <a:t> – Job creation and support for local farmers.</a:t>
            </a:r>
          </a:p>
          <a:p>
            <a:r>
              <a:rPr lang="en-US" sz="1800" b="1" dirty="0"/>
              <a:t>User Adoption:</a:t>
            </a:r>
            <a:r>
              <a:rPr lang="en-US" sz="1800" dirty="0"/>
              <a:t> At least 80% of targeted customers can place and track orders successfully.</a:t>
            </a:r>
            <a:endParaRPr lang="en-IN" sz="18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73173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Methods /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/>
              <a:t>Requirement gathering &amp; stakeholder analysis</a:t>
            </a:r>
            <a:endParaRPr lang="en-IN" sz="2400" dirty="0"/>
          </a:p>
          <a:p>
            <a:pPr lvl="0"/>
            <a:r>
              <a:rPr lang="en-US" sz="2400" dirty="0"/>
              <a:t>Solution design &amp; prototyping</a:t>
            </a:r>
            <a:endParaRPr lang="en-IN" sz="2400" dirty="0"/>
          </a:p>
          <a:p>
            <a:pPr lvl="0"/>
            <a:r>
              <a:rPr lang="en-US" sz="2400" dirty="0"/>
              <a:t>Development (web &amp; mobile)</a:t>
            </a:r>
            <a:endParaRPr lang="en-IN" sz="2400" dirty="0"/>
          </a:p>
          <a:p>
            <a:pPr lvl="0"/>
            <a:r>
              <a:rPr lang="en-US" sz="2400" dirty="0"/>
              <a:t>Testing &amp; UAT</a:t>
            </a:r>
            <a:endParaRPr lang="en-IN" sz="2400" dirty="0"/>
          </a:p>
          <a:p>
            <a:pPr lvl="0"/>
            <a:r>
              <a:rPr lang="en-US" sz="2400" dirty="0"/>
              <a:t>Deployment &amp; Go Live</a:t>
            </a:r>
            <a:endParaRPr lang="en-IN" sz="2400" dirty="0"/>
          </a:p>
          <a:p>
            <a:r>
              <a:rPr lang="en-US" sz="2400" dirty="0"/>
              <a:t>Post-launch support &amp; maintenance</a:t>
            </a:r>
            <a:endParaRPr lang="en-IN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84539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Resources Required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4FA9E7-FC2B-9C1F-5F58-E0A9010E5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People: Project Manager, BA, Developers, Testers, Network &amp; DB Admin</a:t>
            </a:r>
          </a:p>
          <a:p>
            <a:pPr marL="0" indent="0">
              <a:buNone/>
            </a:pPr>
            <a:r>
              <a:rPr lang="en-US" dirty="0"/>
              <a:t>Estimated budget: Rs. 15-20 Lakhs (initial phase)</a:t>
            </a:r>
          </a:p>
          <a:p>
            <a:pPr marL="0" indent="0">
              <a:buNone/>
            </a:pPr>
            <a:endParaRPr lang="en-US" dirty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800" b="1" dirty="0">
                <a:latin typeface="Arial" panose="020B0604020202020204" pitchFamily="34" charset="0"/>
              </a:rPr>
              <a:t>Farm Staff</a:t>
            </a:r>
            <a:r>
              <a:rPr lang="en-US" altLang="en-US" sz="2800" dirty="0">
                <a:latin typeface="Arial" panose="020B0604020202020204" pitchFamily="34" charset="0"/>
              </a:rPr>
              <a:t> – for managing cattle, milk production, and product quality.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800" b="1" dirty="0">
                <a:latin typeface="Arial" panose="020B0604020202020204" pitchFamily="34" charset="0"/>
              </a:rPr>
              <a:t>Project Team</a:t>
            </a:r>
            <a:r>
              <a:rPr lang="en-US" altLang="en-US" sz="2800" dirty="0">
                <a:latin typeface="Arial" panose="020B0604020202020204" pitchFamily="34" charset="0"/>
              </a:rPr>
              <a:t> – Business Analyst, Project Manager, IT developers, UI/UX designers, testers.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800" b="1" dirty="0">
                <a:latin typeface="Arial" panose="020B0604020202020204" pitchFamily="34" charset="0"/>
              </a:rPr>
              <a:t>Delivery Staff / Logistics Partners</a:t>
            </a:r>
            <a:r>
              <a:rPr lang="en-US" altLang="en-US" sz="2800" dirty="0">
                <a:latin typeface="Arial" panose="020B0604020202020204" pitchFamily="34" charset="0"/>
              </a:rPr>
              <a:t> – for order fulfillment.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800" b="1" dirty="0">
                <a:latin typeface="Arial" panose="020B0604020202020204" pitchFamily="34" charset="0"/>
              </a:rPr>
              <a:t>Customer Support Team</a:t>
            </a:r>
            <a:r>
              <a:rPr lang="en-US" altLang="en-US" sz="2800" dirty="0">
                <a:latin typeface="Arial" panose="020B0604020202020204" pitchFamily="34" charset="0"/>
              </a:rPr>
              <a:t> – to handle inquiries, complaints, and feedback.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800" b="1" dirty="0">
                <a:latin typeface="Arial" panose="020B0604020202020204" pitchFamily="34" charset="0"/>
              </a:rPr>
              <a:t>Marketing Team</a:t>
            </a:r>
            <a:r>
              <a:rPr lang="en-US" altLang="en-US" sz="2800" dirty="0">
                <a:latin typeface="Arial" panose="020B0604020202020204" pitchFamily="34" charset="0"/>
              </a:rPr>
              <a:t> – for promotions, campaigns, and customer engagement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Arial" panose="020B0604020202020204" pitchFamily="34" charset="0"/>
              </a:rPr>
              <a:t>Website &amp; Mobile App Platform</a:t>
            </a:r>
            <a:r>
              <a:rPr lang="en-US" altLang="en-US" dirty="0">
                <a:latin typeface="Arial" panose="020B0604020202020204" pitchFamily="34" charset="0"/>
              </a:rPr>
              <a:t> – e-commerce solution for customers to place orders.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Arial" panose="020B0604020202020204" pitchFamily="34" charset="0"/>
              </a:rPr>
              <a:t>Hosting &amp; Cloud Infrastructure</a:t>
            </a:r>
            <a:r>
              <a:rPr lang="en-US" altLang="en-US" dirty="0">
                <a:latin typeface="Arial" panose="020B0604020202020204" pitchFamily="34" charset="0"/>
              </a:rPr>
              <a:t> – to ensure scalability and uptime.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Arial" panose="020B0604020202020204" pitchFamily="34" charset="0"/>
              </a:rPr>
              <a:t>Payment Gateway Integration</a:t>
            </a:r>
            <a:r>
              <a:rPr lang="en-US" altLang="en-US" dirty="0">
                <a:latin typeface="Arial" panose="020B0604020202020204" pitchFamily="34" charset="0"/>
              </a:rPr>
              <a:t> – secure transactions (UPI, cards, wallets).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Arial" panose="020B0604020202020204" pitchFamily="34" charset="0"/>
              </a:rPr>
              <a:t>Inventory Management System</a:t>
            </a:r>
            <a:r>
              <a:rPr lang="en-US" altLang="en-US" dirty="0">
                <a:latin typeface="Arial" panose="020B0604020202020204" pitchFamily="34" charset="0"/>
              </a:rPr>
              <a:t> – to track milk and dairy product stock.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Arial" panose="020B0604020202020204" pitchFamily="34" charset="0"/>
              </a:rPr>
              <a:t>Logistics &amp; Delivery Tracking System</a:t>
            </a:r>
            <a:r>
              <a:rPr lang="en-US" altLang="en-US" dirty="0">
                <a:latin typeface="Arial" panose="020B0604020202020204" pitchFamily="34" charset="0"/>
              </a:rPr>
              <a:t> – real-time tracking of orders.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Arial" panose="020B0604020202020204" pitchFamily="34" charset="0"/>
              </a:rPr>
              <a:t>Data Security Tools</a:t>
            </a:r>
            <a:r>
              <a:rPr lang="en-US" altLang="en-US" dirty="0">
                <a:latin typeface="Arial" panose="020B0604020202020204" pitchFamily="34" charset="0"/>
              </a:rPr>
              <a:t> – for cybersecurity and customer data protection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65543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1024</Words>
  <Application>Microsoft Office PowerPoint</Application>
  <PresentationFormat>On-screen Show (4:3)</PresentationFormat>
  <Paragraphs>105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Proposal</vt:lpstr>
      <vt:lpstr>Executive Summary</vt:lpstr>
      <vt:lpstr>Situation / Problem / Opportunity</vt:lpstr>
      <vt:lpstr>Purpose Statement (Goals):</vt:lpstr>
      <vt:lpstr>Project Objectives:</vt:lpstr>
      <vt:lpstr>Project Deliverables</vt:lpstr>
      <vt:lpstr>Success Criteria</vt:lpstr>
      <vt:lpstr>Methods / Approach</vt:lpstr>
      <vt:lpstr>Resources Required</vt:lpstr>
      <vt:lpstr>Risks &amp; Dependencies</vt:lpstr>
      <vt:lpstr>Conclusion / Recommendation</vt:lpstr>
      <vt:lpstr>Q&amp;A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Proposal</dc:title>
  <dc:creator>admin</dc:creator>
  <cp:lastModifiedBy>VARSHINI PRIYA</cp:lastModifiedBy>
  <cp:revision>19</cp:revision>
  <dcterms:created xsi:type="dcterms:W3CDTF">2006-08-16T00:00:00Z</dcterms:created>
  <dcterms:modified xsi:type="dcterms:W3CDTF">2025-09-30T09:42:31Z</dcterms:modified>
</cp:coreProperties>
</file>