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1DF4D-409C-4701-B0B9-63DD5ADAFB7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E0CAF76-D4C8-407F-B402-393114078904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4085" y="869430"/>
            <a:ext cx="9273915" cy="2640533"/>
          </a:xfrm>
        </p:spPr>
        <p:txBody>
          <a:bodyPr/>
          <a:lstStyle/>
          <a:p>
            <a:r>
              <a:rPr lang="en-IN" sz="6000" dirty="0">
                <a:latin typeface="Berlin Sans FB Demi" panose="020E0802020502020306" pitchFamily="34" charset="0"/>
              </a:rPr>
              <a:t>GST Compliance Reporting System</a:t>
            </a:r>
            <a:endParaRPr lang="en-IN" sz="6000" dirty="0">
              <a:latin typeface="Berlin Sans FB Demi" panose="020E0802020502020306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N" sz="2400" b="1" dirty="0">
                <a:latin typeface="Algerian" panose="04020705040A02060702" pitchFamily="82" charset="0"/>
              </a:rPr>
              <a:t>Prepared BY : Sayali N. Sahare </a:t>
            </a:r>
            <a:br>
              <a:rPr lang="en-IN" sz="2400" b="1" dirty="0">
                <a:latin typeface="Algerian" panose="04020705040A02060702" pitchFamily="82" charset="0"/>
              </a:rPr>
            </a:br>
            <a:r>
              <a:rPr lang="en-IN" sz="2400" b="1" dirty="0">
                <a:latin typeface="Algerian" panose="04020705040A02060702" pitchFamily="82" charset="0"/>
              </a:rPr>
              <a:t>Date : 25 June 2025</a:t>
            </a:r>
            <a:endParaRPr lang="en-IN" sz="2400" b="1" dirty="0">
              <a:latin typeface="Algerian" panose="04020705040A02060702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636" y="609600"/>
            <a:ext cx="8719366" cy="1024328"/>
          </a:xfrm>
        </p:spPr>
        <p:txBody>
          <a:bodyPr/>
          <a:lstStyle/>
          <a:p>
            <a:r>
              <a:rPr lang="en-US" b="1" dirty="0"/>
              <a:t>Key Characteristics of Waterfall Model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636" y="1798821"/>
            <a:ext cx="8719366" cy="4242542"/>
          </a:xfrm>
        </p:spPr>
        <p:txBody>
          <a:bodyPr>
            <a:normAutofit fontScale="85000" lnSpcReduction="20000"/>
          </a:bodyPr>
          <a:lstStyle/>
          <a:p>
            <a:endParaRPr lang="en-US" b="1" i="1" u="sng" dirty="0"/>
          </a:p>
          <a:p>
            <a:r>
              <a:rPr lang="en-US" b="1" i="1" u="sng" dirty="0"/>
              <a:t>1)Clear Structure and Sequential Flow</a:t>
            </a:r>
            <a:br>
              <a:rPr lang="en-US" b="1" i="1" u="sng" dirty="0"/>
            </a:br>
            <a:r>
              <a:rPr lang="en-US" dirty="0"/>
              <a:t>Each phase (requirements, design, development, etc.) follows a strict order, ensuring the project progresses in a step-by-step manner.</a:t>
            </a:r>
            <a:endParaRPr lang="en-US" dirty="0"/>
          </a:p>
          <a:p>
            <a:br>
              <a:rPr lang="en-US" dirty="0"/>
            </a:br>
            <a:r>
              <a:rPr lang="en-US" b="1" i="1" u="sng" dirty="0"/>
              <a:t>2)Minimal Changes During Development</a:t>
            </a:r>
            <a:br>
              <a:rPr lang="en-US" dirty="0"/>
            </a:br>
            <a:r>
              <a:rPr lang="en-US" dirty="0"/>
              <a:t>Once requirements are finalized and signed off, changes are discouraged to avoid disrupting downstream phases.</a:t>
            </a:r>
            <a:endParaRPr lang="en-US" dirty="0"/>
          </a:p>
          <a:p>
            <a:br>
              <a:rPr lang="en-US" dirty="0"/>
            </a:br>
            <a:r>
              <a:rPr lang="en-US" b="1" i="1" u="sng" dirty="0"/>
              <a:t>3)Heavy Documentation</a:t>
            </a:r>
            <a:br>
              <a:rPr lang="en-US" dirty="0"/>
            </a:br>
            <a:r>
              <a:rPr lang="en-US" dirty="0"/>
              <a:t>Extensive documentation (e.g., BRD, SDD, data mapping specs) is created and maintained at each stage.</a:t>
            </a:r>
            <a:endParaRPr lang="en-US" dirty="0"/>
          </a:p>
          <a:p>
            <a:br>
              <a:rPr lang="en-US" dirty="0"/>
            </a:br>
            <a:r>
              <a:rPr lang="en-US" b="1" i="1" u="sng" dirty="0"/>
              <a:t>4)Full Completion of Each Phase Before Moving On</a:t>
            </a:r>
            <a:endParaRPr lang="en-US" dirty="0"/>
          </a:p>
          <a:p>
            <a:r>
              <a:rPr lang="en-US" dirty="0"/>
              <a:t>Each stage must be reviewed and completed before starting the next (e.g., no development before finalizing design).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442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u="sng" dirty="0"/>
              <a:t>Resources</a:t>
            </a:r>
            <a:br>
              <a:rPr lang="en-IN" u="sng" dirty="0"/>
            </a:br>
            <a:br>
              <a:rPr lang="en-IN" u="sng" dirty="0"/>
            </a:b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636" y="1633929"/>
            <a:ext cx="8719366" cy="44074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200" b="1" u="sng" dirty="0"/>
              <a:t>1)People – Project Team Members -</a:t>
            </a:r>
            <a:endParaRPr lang="en-US" sz="2200" b="1" u="sng" dirty="0"/>
          </a:p>
          <a:p>
            <a:pPr marL="0" indent="0">
              <a:buNone/>
            </a:pPr>
            <a:br>
              <a:rPr lang="en-US" dirty="0"/>
            </a:br>
            <a:r>
              <a:rPr lang="en-US" sz="1900" dirty="0"/>
              <a:t> </a:t>
            </a:r>
            <a:r>
              <a:rPr lang="en-US" sz="1900" b="1" dirty="0"/>
              <a:t>Business Analysts (BAs):</a:t>
            </a:r>
            <a:r>
              <a:rPr lang="en-US" sz="1900" dirty="0"/>
              <a:t> To gather requirements, map GST rules, and ensure regulatory compliance.</a:t>
            </a:r>
            <a:endParaRPr lang="en-US" sz="1900" dirty="0"/>
          </a:p>
          <a:p>
            <a:r>
              <a:rPr lang="en-US" sz="1900" b="1" dirty="0"/>
              <a:t>Finance &amp; Tax Experts:</a:t>
            </a:r>
            <a:r>
              <a:rPr lang="en-US" sz="1900" dirty="0"/>
              <a:t> To validate GST logic, formats, and legal compliance.</a:t>
            </a:r>
            <a:endParaRPr lang="en-US" sz="1900" dirty="0"/>
          </a:p>
          <a:p>
            <a:r>
              <a:rPr lang="en-US" sz="1900" b="1" dirty="0"/>
              <a:t>Developers &amp; System Integrators:</a:t>
            </a:r>
            <a:r>
              <a:rPr lang="en-US" sz="1900" dirty="0"/>
              <a:t> To build the tool, automate data extraction, and create reports.</a:t>
            </a:r>
            <a:endParaRPr lang="en-US" sz="1900" dirty="0"/>
          </a:p>
          <a:p>
            <a:r>
              <a:rPr lang="en-US" sz="1900" b="1" dirty="0"/>
              <a:t>Quality Assurance (QA) Testers:</a:t>
            </a:r>
            <a:r>
              <a:rPr lang="en-US" sz="1900" dirty="0"/>
              <a:t> To verify accuracy of reports, validations, and system behavior.</a:t>
            </a:r>
            <a:endParaRPr lang="en-US" sz="1900" dirty="0"/>
          </a:p>
          <a:p>
            <a:r>
              <a:rPr lang="en-US" sz="1900" b="1" dirty="0"/>
              <a:t>Project Manager:</a:t>
            </a:r>
            <a:r>
              <a:rPr lang="en-US" sz="1900" dirty="0"/>
              <a:t> To ensure project planning, communication, and timely delivery. </a:t>
            </a:r>
            <a:r>
              <a:rPr lang="en-US" sz="1900" b="1" dirty="0"/>
              <a:t>Client-side </a:t>
            </a:r>
            <a:endParaRPr lang="en-US" sz="1900" dirty="0"/>
          </a:p>
          <a:p>
            <a:r>
              <a:rPr lang="en-US" sz="1900" b="1" dirty="0"/>
              <a:t>Stakeholders:</a:t>
            </a:r>
            <a:r>
              <a:rPr lang="en-US" sz="1900" dirty="0"/>
              <a:t> Finance managers, compliance officers, and IT admins for approvals and UAT.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i="1" u="sng" dirty="0"/>
              <a:t>Resources</a:t>
            </a:r>
            <a:br>
              <a:rPr lang="en-IN" i="1" dirty="0"/>
            </a:br>
            <a:br>
              <a:rPr lang="en-IN" i="1" dirty="0"/>
            </a:br>
            <a:endParaRPr lang="en-IN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2) . Time – Implementation Timeline</a:t>
            </a:r>
            <a:endParaRPr lang="en-US" sz="2000" u="sng" dirty="0"/>
          </a:p>
          <a:p>
            <a:pPr marL="0" indent="0" fontAlgn="base">
              <a:buNone/>
            </a:pPr>
            <a:br>
              <a:rPr lang="en-US" dirty="0"/>
            </a:br>
            <a:r>
              <a:rPr lang="en-US" dirty="0"/>
              <a:t>Project duration: </a:t>
            </a:r>
            <a:r>
              <a:rPr lang="en-US" b="1" dirty="0"/>
              <a:t>4 to 6 months</a:t>
            </a:r>
            <a:r>
              <a:rPr lang="en-US" dirty="0"/>
              <a:t> (example timeline; adjust as needed)</a:t>
            </a:r>
            <a:br>
              <a:rPr lang="en-US" dirty="0"/>
            </a:br>
            <a:endParaRPr lang="en-US" dirty="0"/>
          </a:p>
          <a:p>
            <a:pPr fontAlgn="base"/>
            <a:r>
              <a:rPr lang="en-US" dirty="0"/>
              <a:t>Phase-wise breakdown:</a:t>
            </a:r>
            <a:endParaRPr lang="en-US" dirty="0"/>
          </a:p>
          <a:p>
            <a:pPr lvl="1" fontAlgn="base"/>
            <a:r>
              <a:rPr lang="en-US" dirty="0"/>
              <a:t>Requirements &amp; Design: 4–5 weeks</a:t>
            </a:r>
            <a:endParaRPr lang="en-US" dirty="0"/>
          </a:p>
          <a:p>
            <a:pPr lvl="1" fontAlgn="base"/>
            <a:r>
              <a:rPr lang="en-US" dirty="0"/>
              <a:t>Development &amp; Integration: 8–10 weeks</a:t>
            </a:r>
            <a:endParaRPr lang="en-US" dirty="0"/>
          </a:p>
          <a:p>
            <a:pPr lvl="1" fontAlgn="base"/>
            <a:r>
              <a:rPr lang="en-US" dirty="0"/>
              <a:t>Testing &amp; UAT: 3–4 weeks</a:t>
            </a:r>
            <a:endParaRPr lang="en-US" dirty="0"/>
          </a:p>
          <a:p>
            <a:pPr lvl="1" fontAlgn="base"/>
            <a:r>
              <a:rPr lang="en-US" dirty="0"/>
              <a:t>Deployment &amp; Training: 2 weeks</a:t>
            </a:r>
            <a:br>
              <a:rPr lang="en-US" dirty="0"/>
            </a:br>
            <a:endParaRPr lang="en-US" dirty="0"/>
          </a:p>
          <a:p>
            <a:pPr fontAlgn="base"/>
            <a:r>
              <a:rPr lang="en-US" dirty="0"/>
              <a:t>Buffer time for change requests or regulatory updates: 2 weeks</a:t>
            </a:r>
            <a:endParaRPr lang="en-US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IN" b="1" u="sng" dirty="0"/>
              <a:t>Resources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IN" sz="1900" b="1" u="sng" dirty="0"/>
              <a:t>3) . Budget – Cost Allocation </a:t>
            </a:r>
            <a:endParaRPr lang="en-IN" sz="1900" b="1" u="sng" dirty="0"/>
          </a:p>
          <a:p>
            <a:pPr marL="0" indent="0">
              <a:buNone/>
            </a:pPr>
            <a:endParaRPr lang="en-IN" dirty="0"/>
          </a:p>
          <a:p>
            <a:pPr fontAlgn="base"/>
            <a:r>
              <a:rPr lang="en-IN" b="1" dirty="0"/>
              <a:t>Hardware &amp; Infrastructure:</a:t>
            </a:r>
            <a:r>
              <a:rPr lang="en-IN" dirty="0"/>
              <a:t> Rs. 50,000 – Rs. 1,00,000 (for servers/cloud hosting)</a:t>
            </a:r>
            <a:endParaRPr lang="en-IN" dirty="0"/>
          </a:p>
          <a:p>
            <a:pPr fontAlgn="base"/>
            <a:r>
              <a:rPr lang="en-IN" b="1" dirty="0"/>
              <a:t>Software Licensing &amp; Tools:</a:t>
            </a:r>
            <a:r>
              <a:rPr lang="en-IN" dirty="0"/>
              <a:t> Rs. 75,000 – Rs. 1,50,000 (reporting tools, databases)</a:t>
            </a:r>
            <a:endParaRPr lang="en-IN" dirty="0"/>
          </a:p>
          <a:p>
            <a:pPr fontAlgn="base"/>
            <a:r>
              <a:rPr lang="en-IN" b="1" dirty="0"/>
              <a:t>Training &amp; Documentation:</a:t>
            </a:r>
            <a:r>
              <a:rPr lang="en-IN" dirty="0"/>
              <a:t> Rs. 20,000 – Rs. 50,000</a:t>
            </a:r>
            <a:endParaRPr lang="en-IN" dirty="0"/>
          </a:p>
          <a:p>
            <a:pPr fontAlgn="base"/>
            <a:r>
              <a:rPr lang="en-IN" b="1" dirty="0"/>
              <a:t>Professional Services &amp; Development:</a:t>
            </a:r>
            <a:r>
              <a:rPr lang="en-IN" dirty="0"/>
              <a:t> Rs. 1,50,000 – Rs. 3,00,000</a:t>
            </a:r>
            <a:endParaRPr lang="en-IN" dirty="0"/>
          </a:p>
          <a:p>
            <a:pPr fontAlgn="base"/>
            <a:r>
              <a:rPr lang="en-IN" b="1" dirty="0"/>
              <a:t>Total Budget Estimate:</a:t>
            </a:r>
            <a:r>
              <a:rPr lang="en-IN" dirty="0"/>
              <a:t> Rs. 3,00,000 – Rs. 5,00,000 (customizable based on scope)</a:t>
            </a:r>
            <a:endParaRPr lang="en-IN" dirty="0"/>
          </a:p>
          <a:p>
            <a:pPr marL="0" indent="0">
              <a:buNone/>
            </a:pPr>
            <a:br>
              <a:rPr lang="en-IN" dirty="0"/>
            </a:b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i="1" u="sng" dirty="0"/>
              <a:t>Resources</a:t>
            </a:r>
            <a:br>
              <a:rPr lang="en-IN" b="1" dirty="0"/>
            </a:br>
            <a:br>
              <a:rPr lang="en-IN" b="1" dirty="0"/>
            </a:b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arenR" startAt="4"/>
            </a:pPr>
            <a:r>
              <a:rPr lang="en-US" sz="2000" b="1" u="sng" dirty="0"/>
              <a:t>Other – Additional Resources</a:t>
            </a:r>
            <a:endParaRPr lang="en-US" sz="2000" b="1" u="sng" dirty="0"/>
          </a:p>
          <a:p>
            <a:pPr marL="0" indent="0">
              <a:buNone/>
            </a:pPr>
            <a:endParaRPr lang="en-US" dirty="0"/>
          </a:p>
          <a:p>
            <a:pPr fontAlgn="base"/>
            <a:r>
              <a:rPr lang="en-US" b="1" dirty="0"/>
              <a:t>Third-party GST software evaluation:</a:t>
            </a:r>
            <a:r>
              <a:rPr lang="en-US" dirty="0"/>
              <a:t> Compare against commercial tools to ensure competitive capability.</a:t>
            </a:r>
            <a:endParaRPr lang="en-US" dirty="0"/>
          </a:p>
          <a:p>
            <a:pPr fontAlgn="base"/>
            <a:r>
              <a:rPr lang="en-US" b="1" dirty="0"/>
              <a:t>Industry Benchmarking Reports (e.g., Dataquest):</a:t>
            </a:r>
            <a:r>
              <a:rPr lang="en-US" dirty="0"/>
              <a:t> Use for defining scope, estimating ROI, and understanding compliance trends.</a:t>
            </a:r>
            <a:endParaRPr lang="en-US" dirty="0"/>
          </a:p>
          <a:p>
            <a:pPr fontAlgn="base"/>
            <a:r>
              <a:rPr lang="en-US" b="1" dirty="0"/>
              <a:t>Site Visits/Workshops:</a:t>
            </a:r>
            <a:r>
              <a:rPr lang="en-US" dirty="0"/>
              <a:t> For process walkthroughs, legacy system analysis, and data mapping sessions with client teams.</a:t>
            </a:r>
            <a:endParaRPr lang="en-US" dirty="0"/>
          </a:p>
          <a:p>
            <a:r>
              <a:rPr lang="en-US" b="1" dirty="0"/>
              <a:t>Contingency Reserve:</a:t>
            </a:r>
            <a:r>
              <a:rPr lang="en-US" dirty="0"/>
              <a:t> ~10% of total budget for unexpected needs (e.g., regulatory updates or external validations).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675" y="359765"/>
            <a:ext cx="8779327" cy="704538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i="1" u="sng" dirty="0"/>
              <a:t>Risk &amp; Dependencies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538" y="1349115"/>
            <a:ext cx="8569464" cy="46922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Berlin Sans FB Demi" panose="020E0802020502020306" pitchFamily="34" charset="0"/>
              </a:rPr>
              <a:t>Risks –</a:t>
            </a:r>
            <a:endParaRPr lang="en-US" sz="2800" b="1" dirty="0">
              <a:latin typeface="Berlin Sans FB Demi" panose="020E0802020502020306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fontAlgn="base"/>
            <a:r>
              <a:rPr lang="en-US" dirty="0"/>
              <a:t>Current system is familiar; users may resist adopting a new solution</a:t>
            </a:r>
            <a:endParaRPr lang="en-US" dirty="0"/>
          </a:p>
          <a:p>
            <a:pPr fontAlgn="base"/>
            <a:r>
              <a:rPr lang="en-US" dirty="0"/>
              <a:t>ROI difficult to quantify in terms of speed, usability, and compliance quality</a:t>
            </a:r>
            <a:endParaRPr lang="en-US" dirty="0"/>
          </a:p>
          <a:p>
            <a:pPr fontAlgn="base"/>
            <a:r>
              <a:rPr lang="en-US" dirty="0"/>
              <a:t>Frequent GST regulation changes may lead to ongoing updates and added cost</a:t>
            </a:r>
            <a:endParaRPr lang="en-US" dirty="0"/>
          </a:p>
          <a:p>
            <a:pPr fontAlgn="base"/>
            <a:r>
              <a:rPr lang="en-US" dirty="0"/>
              <a:t>Complex data integration from multiple systems may cause delays or errors</a:t>
            </a:r>
            <a:endParaRPr lang="en-US" dirty="0"/>
          </a:p>
          <a:p>
            <a:pPr fontAlgn="base"/>
            <a:r>
              <a:rPr lang="en-US" dirty="0"/>
              <a:t>Delayed feedback or sign-offs from key stakeholders may affect timelines</a:t>
            </a:r>
            <a:endParaRPr lang="en-US" dirty="0"/>
          </a:p>
          <a:p>
            <a:pPr fontAlgn="base"/>
            <a:r>
              <a:rPr lang="en-US" dirty="0"/>
              <a:t>Risk of data inconsistency during migration from legacy systems</a:t>
            </a:r>
            <a:endParaRPr lang="en-US" dirty="0"/>
          </a:p>
          <a:p>
            <a:pPr fontAlgn="base"/>
            <a:r>
              <a:rPr lang="en-US" dirty="0"/>
              <a:t>Inadequate user training could impact system adoption and usage</a:t>
            </a:r>
            <a:endParaRPr lang="en-US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Risk &amp; Dependencies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latin typeface="Berlin Sans FB Demi" panose="020E0802020502020306" pitchFamily="34" charset="0"/>
              </a:rPr>
              <a:t>Dependencies –</a:t>
            </a:r>
            <a:endParaRPr lang="en-US" sz="2800" b="1" dirty="0">
              <a:latin typeface="Berlin Sans FB Demi" panose="020E0802020502020306" pitchFamily="34" charset="0"/>
            </a:endParaRPr>
          </a:p>
          <a:p>
            <a:pPr marL="0" indent="0">
              <a:buNone/>
            </a:pPr>
            <a:endParaRPr lang="en-US" sz="2800" dirty="0">
              <a:latin typeface="Berlin Sans FB Demi" panose="020E0802020502020306" pitchFamily="34" charset="0"/>
            </a:endParaRPr>
          </a:p>
          <a:p>
            <a:pPr fontAlgn="base"/>
            <a:r>
              <a:rPr lang="en-US" dirty="0"/>
              <a:t>Access to existing system documentation and reporting workflows</a:t>
            </a:r>
            <a:endParaRPr lang="en-US" dirty="0"/>
          </a:p>
          <a:p>
            <a:pPr fontAlgn="base"/>
            <a:r>
              <a:rPr lang="en-US" dirty="0"/>
              <a:t>Accurate and timely invoice/transaction data from integrated systems</a:t>
            </a:r>
            <a:endParaRPr lang="en-US" dirty="0"/>
          </a:p>
          <a:p>
            <a:pPr fontAlgn="base"/>
            <a:r>
              <a:rPr lang="en-US" dirty="0"/>
              <a:t>Collaboration from finance, compliance, and IT teams for smooth execution</a:t>
            </a:r>
            <a:endParaRPr lang="en-US" dirty="0"/>
          </a:p>
          <a:p>
            <a:pPr fontAlgn="base"/>
            <a:r>
              <a:rPr lang="en-US" dirty="0"/>
              <a:t>Stable third-party APIs/tools for GST filing and validation</a:t>
            </a:r>
            <a:endParaRPr lang="en-US" dirty="0"/>
          </a:p>
          <a:p>
            <a:pPr fontAlgn="base"/>
            <a:r>
              <a:rPr lang="en-US" dirty="0"/>
              <a:t>On-time procurement of required infrastructure and licenses</a:t>
            </a:r>
            <a:endParaRPr lang="en-US" dirty="0"/>
          </a:p>
          <a:p>
            <a:pPr fontAlgn="base"/>
            <a:r>
              <a:rPr lang="en-US" dirty="0"/>
              <a:t>Active participation in training and user acceptance testing (UAT)</a:t>
            </a:r>
            <a:endParaRPr lang="en-US" dirty="0"/>
          </a:p>
          <a:p>
            <a:pPr fontAlgn="base"/>
            <a:r>
              <a:rPr lang="en-US" dirty="0"/>
              <a:t>Timely updates and clarity from tax authorities on GST rules</a:t>
            </a:r>
            <a:endParaRPr lang="en-US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1" y="344774"/>
            <a:ext cx="11722307" cy="62658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sz="4400" b="1" i="1" u="sng" dirty="0"/>
              <a:t>Situation/Problem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110962"/>
          </a:xfrm>
        </p:spPr>
        <p:txBody>
          <a:bodyPr>
            <a:normAutofit fontScale="92500" lnSpcReduction="20000"/>
          </a:bodyPr>
          <a:lstStyle/>
          <a:p>
            <a:pPr fontAlgn="base">
              <a:lnSpc>
                <a:spcPct val="110000"/>
              </a:lnSpc>
            </a:pPr>
            <a:r>
              <a:rPr lang="en-US" b="1" dirty="0"/>
              <a:t>Creating GST reports by hand takes a lot of time and often leads to mistakes.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fontAlgn="base">
              <a:lnSpc>
                <a:spcPct val="110000"/>
              </a:lnSpc>
            </a:pPr>
            <a:r>
              <a:rPr lang="en-US" b="1" dirty="0"/>
              <a:t>GST rules are complicated and change often, making manual work even harder.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fontAlgn="base">
              <a:lnSpc>
                <a:spcPct val="110000"/>
              </a:lnSpc>
            </a:pPr>
            <a:r>
              <a:rPr lang="en-US" b="1" dirty="0"/>
              <a:t>Business data comes from many places (like invoices, sales, and expenses), which makes it tough to gather everything for filing.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fontAlgn="base">
              <a:lnSpc>
                <a:spcPct val="110000"/>
              </a:lnSpc>
            </a:pPr>
            <a:r>
              <a:rPr lang="en-US" b="1" dirty="0"/>
              <a:t>There's no quick way to see how much GST is owed or how much input tax credit (ITC) is available.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fontAlgn="base">
              <a:lnSpc>
                <a:spcPct val="110000"/>
              </a:lnSpc>
            </a:pPr>
            <a:r>
              <a:rPr lang="en-US" b="1" dirty="0"/>
              <a:t>Mistakes in reports can lead to audits, fines, or questions from tax authorities.</a:t>
            </a:r>
            <a:endParaRPr lang="en-US" b="1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468" y="609600"/>
            <a:ext cx="8464533" cy="769495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i="1" u="sng" dirty="0"/>
              <a:t>Opportunity</a:t>
            </a:r>
            <a:br>
              <a:rPr lang="en-IN" b="1" i="1" u="sng" dirty="0"/>
            </a:br>
            <a:br>
              <a:rPr lang="en-IN" b="1" i="1" u="sng" dirty="0"/>
            </a:br>
            <a:endParaRPr lang="en-IN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636" y="1514007"/>
            <a:ext cx="8719366" cy="4527355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en-US" b="1" dirty="0"/>
              <a:t>Automatically create GST reports, saving time and reducing manual work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fontAlgn="base"/>
            <a:r>
              <a:rPr lang="en-US" b="1" dirty="0"/>
              <a:t>Make reports more accurate and follow rules better, helping avoid fines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fontAlgn="base"/>
            <a:r>
              <a:rPr lang="en-US" b="1" dirty="0"/>
              <a:t>Pull data from all your systems in one place for easier reporting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fontAlgn="base"/>
            <a:r>
              <a:rPr lang="en-US" b="1" dirty="0"/>
              <a:t>Show real-time GST info on dashboards to help manage money better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fontAlgn="base"/>
            <a:r>
              <a:rPr lang="en-US" b="1" dirty="0"/>
              <a:t>Keep a clear record of everything for easy audits and inspections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fontAlgn="base"/>
            <a:r>
              <a:rPr lang="en-US" b="1" dirty="0"/>
              <a:t>Help finance and tax teams work faster by cutting down on data prep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fontAlgn="base"/>
            <a:r>
              <a:rPr lang="en-US" b="1" dirty="0"/>
              <a:t>Easily handle more transactions as the business grows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fontAlgn="base"/>
            <a:r>
              <a:rPr lang="en-US" b="1" dirty="0"/>
              <a:t>Reduce the need to hire outside experts for regular GST work</a:t>
            </a:r>
            <a:endParaRPr lang="en-US" b="1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751479" cy="979357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i="1" u="sng" dirty="0"/>
              <a:t>Purpose Statement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843791"/>
            <a:ext cx="8596669" cy="419757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Automate GST Reporting :</a:t>
            </a:r>
            <a:br>
              <a:rPr lang="en-US" b="1" dirty="0"/>
            </a:br>
            <a:r>
              <a:rPr lang="en-US" dirty="0"/>
              <a:t>Develop a system that automatically generates GST returns from business transaction and invoice data.</a:t>
            </a:r>
            <a:br>
              <a:rPr lang="en-US" dirty="0"/>
            </a:br>
            <a:br>
              <a:rPr lang="en-US" b="1" dirty="0"/>
            </a:br>
            <a:endParaRPr lang="en-US" b="1" dirty="0"/>
          </a:p>
          <a:p>
            <a:r>
              <a:rPr lang="en-US" b="1" dirty="0"/>
              <a:t>Ensure Timely Tax Filings :</a:t>
            </a:r>
            <a:br>
              <a:rPr lang="en-US" b="1" dirty="0"/>
            </a:br>
            <a:r>
              <a:rPr lang="en-US" dirty="0"/>
              <a:t>Help businesses meet filing deadlines consistently to avoid penalties and interest.</a:t>
            </a:r>
            <a:br>
              <a:rPr lang="en-US" dirty="0"/>
            </a:br>
            <a:br>
              <a:rPr lang="en-US" b="1" dirty="0"/>
            </a:br>
            <a:endParaRPr lang="en-US" b="1" dirty="0"/>
          </a:p>
          <a:p>
            <a:r>
              <a:rPr lang="en-US" b="1" dirty="0"/>
              <a:t>Maintain Regulatory Compliance :</a:t>
            </a:r>
            <a:br>
              <a:rPr lang="en-US" b="1" dirty="0"/>
            </a:br>
            <a:r>
              <a:rPr lang="en-US" dirty="0"/>
              <a:t>Ensure all reports and filings adhere to the latest GST laws and government regulations.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b="1" dirty="0"/>
              <a:t>Improve Data Accuracy and Consistency :</a:t>
            </a:r>
            <a:br>
              <a:rPr lang="en-US" b="1" dirty="0"/>
            </a:br>
            <a:r>
              <a:rPr lang="en-US" dirty="0"/>
              <a:t>Reduce errors through reliable data integration, validation, and reconciliation processes</a:t>
            </a:r>
            <a:r>
              <a:rPr lang="en-US" b="1" dirty="0"/>
              <a:t>.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r>
              <a:rPr lang="en-US" b="1" dirty="0"/>
              <a:t>Streamline Business Operations :</a:t>
            </a:r>
            <a:br>
              <a:rPr lang="en-US" b="1" dirty="0"/>
            </a:br>
            <a:r>
              <a:rPr lang="en-US" dirty="0"/>
              <a:t>Simplify the GST filing process, saving time and effort for finance and compliance teams.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721499" cy="694544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i="1" u="sng" dirty="0"/>
              <a:t>Project Objective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503" y="1588957"/>
            <a:ext cx="8721499" cy="4452405"/>
          </a:xfrm>
        </p:spPr>
        <p:txBody>
          <a:bodyPr>
            <a:normAutofit fontScale="32500" lnSpcReduction="20000"/>
          </a:bodyPr>
          <a:lstStyle/>
          <a:p>
            <a:endParaRPr lang="en-US" sz="3700" b="1" u="sng" dirty="0"/>
          </a:p>
          <a:p>
            <a:r>
              <a:rPr lang="en-US" sz="3700" b="1" u="sng" dirty="0"/>
              <a:t>Follow GST Rules</a:t>
            </a:r>
            <a:r>
              <a:rPr lang="en-US" sz="3500" b="1" u="sng" dirty="0"/>
              <a:t>: </a:t>
            </a:r>
            <a:r>
              <a:rPr lang="en-US" sz="3500" b="1" dirty="0"/>
              <a:t>Make sure the system always follows the latest GST laws and filing requirements.</a:t>
            </a:r>
            <a:br>
              <a:rPr lang="en-US" sz="3500" b="1" dirty="0"/>
            </a:br>
            <a:br>
              <a:rPr lang="en-US" sz="3500" b="1" dirty="0"/>
            </a:br>
            <a:endParaRPr lang="en-US" sz="3500" b="1" dirty="0"/>
          </a:p>
          <a:p>
            <a:r>
              <a:rPr lang="en-US" sz="3700" b="1" u="sng" dirty="0"/>
              <a:t>Map Data Correctly: </a:t>
            </a:r>
            <a:r>
              <a:rPr lang="en-US" sz="3500" b="1" dirty="0"/>
              <a:t>Set up clear connections between business data (like sales, purchases) and GST return forms (like GSTR-1, GSTR-3B).</a:t>
            </a:r>
            <a:br>
              <a:rPr lang="en-US" sz="3500" b="1" dirty="0"/>
            </a:br>
            <a:br>
              <a:rPr lang="en-US" sz="3500" b="1" dirty="0"/>
            </a:br>
            <a:endParaRPr lang="en-US" sz="3700" b="1" u="sng" dirty="0"/>
          </a:p>
          <a:p>
            <a:r>
              <a:rPr lang="en-US" sz="3700" b="1" u="sng" dirty="0"/>
              <a:t>Connect with Business Tools</a:t>
            </a:r>
            <a:r>
              <a:rPr lang="en-US" sz="3500" b="1" dirty="0"/>
              <a:t>: Link the GST system to other tools like accounting software, ERP, or billing systems so data flows automatically.</a:t>
            </a:r>
            <a:br>
              <a:rPr lang="en-US" sz="3500" b="1" dirty="0"/>
            </a:br>
            <a:br>
              <a:rPr lang="en-US" sz="3500" b="1" dirty="0"/>
            </a:br>
            <a:endParaRPr lang="en-US" sz="3500" b="1" dirty="0"/>
          </a:p>
          <a:p>
            <a:r>
              <a:rPr lang="en-US" sz="3700" b="1" u="sng" dirty="0"/>
              <a:t>Cut Down on Errors and Delays: </a:t>
            </a:r>
            <a:r>
              <a:rPr lang="en-US" sz="3500" b="1" dirty="0"/>
              <a:t>Reduce mistakes and save time by checking data automatically before filing returns.</a:t>
            </a:r>
            <a:br>
              <a:rPr lang="en-US" sz="3500" b="1" dirty="0"/>
            </a:br>
            <a:br>
              <a:rPr lang="en-US" sz="3500" b="1" dirty="0"/>
            </a:br>
            <a:endParaRPr lang="en-US" sz="3500" b="1" dirty="0"/>
          </a:p>
          <a:p>
            <a:r>
              <a:rPr lang="en-US" sz="3700" b="1" u="sng" dirty="0"/>
              <a:t>Help Teams Work Together: </a:t>
            </a:r>
            <a:r>
              <a:rPr lang="en-US" sz="3500" b="1" dirty="0"/>
              <a:t>Make it easy for finance, tax, and tech teams to work together using shared tools and dashboards.</a:t>
            </a:r>
            <a:br>
              <a:rPr lang="en-US" sz="3500" b="1" dirty="0"/>
            </a:br>
            <a:br>
              <a:rPr lang="en-US" sz="3500" b="1" dirty="0"/>
            </a:br>
            <a:endParaRPr lang="en-US" sz="3500" b="1" dirty="0"/>
          </a:p>
          <a:p>
            <a:r>
              <a:rPr lang="en-US" sz="3700" b="1" u="sng" dirty="0"/>
              <a:t>Make Reports Easy to Use: </a:t>
            </a:r>
            <a:r>
              <a:rPr lang="en-US" sz="3500" b="1" dirty="0"/>
              <a:t>Create simple and clear screens to generate reports, check return status, and view tax info easily.</a:t>
            </a:r>
            <a:endParaRPr lang="en-US" sz="3500" b="1" dirty="0"/>
          </a:p>
          <a:p>
            <a:pPr marL="0" indent="0">
              <a:buNone/>
            </a:pPr>
            <a:br>
              <a:rPr lang="en-US" dirty="0"/>
            </a:b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u="sng" dirty="0"/>
              <a:t>Success Criteria</a:t>
            </a:r>
            <a:br>
              <a:rPr lang="en-IN" b="1" u="sng" dirty="0"/>
            </a:br>
            <a:br>
              <a:rPr lang="en-IN" b="1" u="sng" dirty="0"/>
            </a:b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1) Easy Access to Data</a:t>
            </a:r>
            <a:endParaRPr lang="en-US" dirty="0"/>
          </a:p>
          <a:p>
            <a:r>
              <a:rPr lang="en-US" b="1" dirty="0"/>
              <a:t>2) Accurate GST Reports</a:t>
            </a:r>
            <a:endParaRPr lang="en-US" dirty="0"/>
          </a:p>
          <a:p>
            <a:r>
              <a:rPr lang="en-US" b="1" dirty="0"/>
              <a:t>3) On-Time Filing</a:t>
            </a:r>
            <a:endParaRPr lang="en-US" dirty="0"/>
          </a:p>
          <a:p>
            <a:r>
              <a:rPr lang="en-US" b="1" dirty="0"/>
              <a:t>4)Less Manual Work</a:t>
            </a:r>
            <a:endParaRPr lang="en-US" dirty="0"/>
          </a:p>
          <a:p>
            <a:r>
              <a:rPr lang="en-US" b="1" dirty="0"/>
              <a:t>5) Fast and Reliable System</a:t>
            </a:r>
            <a:endParaRPr lang="en-US" dirty="0"/>
          </a:p>
          <a:p>
            <a:r>
              <a:rPr lang="en-US" b="1" dirty="0"/>
              <a:t>6) Quick Rule Updates</a:t>
            </a:r>
            <a:endParaRPr lang="en-US" dirty="0"/>
          </a:p>
          <a:p>
            <a:r>
              <a:rPr lang="en-US" b="1" dirty="0"/>
              <a:t>7) Happy Users</a:t>
            </a:r>
            <a:endParaRPr lang="en-US" dirty="0"/>
          </a:p>
          <a:p>
            <a:r>
              <a:rPr lang="en-US" b="1" dirty="0"/>
              <a:t>8) Fewer Mistakes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4446"/>
          </a:xfrm>
        </p:spPr>
        <p:txBody>
          <a:bodyPr>
            <a:normAutofit fontScale="90000"/>
          </a:bodyPr>
          <a:lstStyle/>
          <a:p>
            <a:r>
              <a:rPr lang="en-IN" b="1" i="1" u="sng" dirty="0"/>
              <a:t>Waterfall Model 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48919"/>
            <a:ext cx="8596668" cy="439244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1900" b="1" dirty="0"/>
              <a:t>A waterfall model is linear and sequential approach  where the project progress through distinct phase.</a:t>
            </a:r>
            <a:endParaRPr lang="en-US" sz="19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900" b="1" dirty="0"/>
              <a:t>Each phase must be completed before the next begins , and typically there is no overlap between phases. 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sz="1900" b="1" i="1" dirty="0"/>
              <a:t>1) Requirements Gathering</a:t>
            </a:r>
            <a:endParaRPr lang="en-US" sz="1900" b="1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Conduct stakeholder interviews (finance, compliance, tech teams) to gather business and regulatory requirements.</a:t>
            </a: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Identify data sources for invoice and transaction data.</a:t>
            </a: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Analyze GST compliance rules and reporting obligations.</a:t>
            </a: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u="sng" dirty="0"/>
              <a:t>Deliverables</a:t>
            </a:r>
            <a:r>
              <a:rPr lang="en-US" b="1" dirty="0"/>
              <a:t> : Business Requirements Document (BRD), Regulatory Compliance </a:t>
            </a:r>
            <a:r>
              <a:rPr lang="en-US" b="1" dirty="0" err="1"/>
              <a:t>Checklist,Stakeholder</a:t>
            </a:r>
            <a:r>
              <a:rPr lang="en-US" b="1" dirty="0"/>
              <a:t> Requirement Sign-Off</a:t>
            </a:r>
            <a:br>
              <a:rPr lang="en-US" dirty="0"/>
            </a:b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b="1" i="1" dirty="0"/>
          </a:p>
          <a:p>
            <a:pPr marL="0" indent="0">
              <a:buNone/>
            </a:pPr>
            <a:r>
              <a:rPr lang="en-US" sz="1900" b="1" i="1" dirty="0"/>
              <a:t>2) System design </a:t>
            </a:r>
            <a:endParaRPr lang="en-US" sz="1900" dirty="0"/>
          </a:p>
          <a:p>
            <a:r>
              <a:rPr lang="en-US" b="1" dirty="0"/>
              <a:t>Define system architecture and data flow diagrams.</a:t>
            </a:r>
            <a:endParaRPr lang="en-US" dirty="0"/>
          </a:p>
          <a:p>
            <a:r>
              <a:rPr lang="en-US" b="1" dirty="0"/>
              <a:t>Create detailed data mapping from source systems to GST report formats (e.g., GSTR-1, GSTR-3B).</a:t>
            </a:r>
            <a:endParaRPr lang="en-US" dirty="0"/>
          </a:p>
          <a:p>
            <a:r>
              <a:rPr lang="en-US" b="1" dirty="0"/>
              <a:t>Design wireframes or mockups for user interfaces and dashboards.</a:t>
            </a:r>
            <a:endParaRPr lang="en-US" dirty="0"/>
          </a:p>
          <a:p>
            <a:r>
              <a:rPr lang="en-US" b="1" u="sng" dirty="0"/>
              <a:t>Deliverables:</a:t>
            </a:r>
            <a:r>
              <a:rPr lang="en-US" b="1" dirty="0"/>
              <a:t> System Design Document (SDD),Data Mapping </a:t>
            </a:r>
            <a:r>
              <a:rPr lang="en-US" b="1" dirty="0" err="1"/>
              <a:t>Specification,UI</a:t>
            </a:r>
            <a:r>
              <a:rPr lang="en-US" b="1" dirty="0"/>
              <a:t>/UX Wireframes or Prototypes.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706509" cy="979357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i="1" u="sng" dirty="0"/>
              <a:t>Waterfall Model </a:t>
            </a:r>
            <a:br>
              <a:rPr lang="en-IN" b="1" i="1" u="sng" dirty="0"/>
            </a:br>
            <a:br>
              <a:rPr lang="en-IN" b="1" i="1" u="sng" dirty="0"/>
            </a:br>
            <a:endParaRPr lang="en-IN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09075"/>
            <a:ext cx="8596669" cy="46322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/>
              <a:t>3) Development</a:t>
            </a:r>
            <a:endParaRPr lang="en-US" dirty="0"/>
          </a:p>
          <a:p>
            <a:r>
              <a:rPr lang="en-US" dirty="0"/>
              <a:t>Develop modules for data extraction, transformation, and report generation.</a:t>
            </a:r>
            <a:endParaRPr lang="en-US" dirty="0"/>
          </a:p>
          <a:p>
            <a:r>
              <a:rPr lang="en-US" dirty="0"/>
              <a:t>Implement automated validations and GST rules logic.</a:t>
            </a:r>
            <a:endParaRPr lang="en-US" dirty="0"/>
          </a:p>
          <a:p>
            <a:r>
              <a:rPr lang="en-US" dirty="0"/>
              <a:t>Integrate with ERP/accounting systems for real-time or batch data sync.</a:t>
            </a:r>
            <a:endParaRPr lang="en-US" dirty="0"/>
          </a:p>
          <a:p>
            <a:r>
              <a:rPr lang="en-US" u="sng" dirty="0"/>
              <a:t>Deliverables:</a:t>
            </a:r>
            <a:r>
              <a:rPr lang="en-US" dirty="0"/>
              <a:t> Functional Code Modules , Integration Scripts/APIs , Unit Test Results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br>
              <a:rPr lang="en-US" dirty="0"/>
            </a:br>
            <a:r>
              <a:rPr lang="en-US" b="1" i="1" dirty="0"/>
              <a:t>4)Testing </a:t>
            </a:r>
            <a:endParaRPr lang="en-US" dirty="0"/>
          </a:p>
          <a:p>
            <a:r>
              <a:rPr lang="en-US" dirty="0"/>
              <a:t>Perform system testing to validate report accuracy and data reconciliation.</a:t>
            </a:r>
            <a:endParaRPr lang="en-US" dirty="0"/>
          </a:p>
          <a:p>
            <a:r>
              <a:rPr lang="en-US" dirty="0"/>
              <a:t>Conduct user acceptance testing (UAT) with finance and compliance teams.</a:t>
            </a:r>
            <a:endParaRPr lang="en-US" dirty="0"/>
          </a:p>
          <a:p>
            <a:r>
              <a:rPr lang="en-US" dirty="0"/>
              <a:t>Test performance, error handling, and filing deadline triggers.</a:t>
            </a:r>
            <a:endParaRPr lang="en-US" dirty="0"/>
          </a:p>
          <a:p>
            <a:r>
              <a:rPr lang="en-US" u="sng" dirty="0"/>
              <a:t>Deliverables:</a:t>
            </a:r>
            <a:r>
              <a:rPr lang="en-US" dirty="0"/>
              <a:t> Test Cases and Test Plan , UAT Sign-off , Defect Logs and Resolution Reports</a:t>
            </a:r>
            <a:br>
              <a:rPr lang="en-US" dirty="0"/>
            </a:b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69298"/>
          </a:xfrm>
        </p:spPr>
        <p:txBody>
          <a:bodyPr>
            <a:normAutofit fontScale="90000"/>
          </a:bodyPr>
          <a:lstStyle/>
          <a:p>
            <a:r>
              <a:rPr lang="en-IN" b="1" i="1" u="sng" dirty="0"/>
              <a:t>Waterfall Model 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85" y="1439057"/>
            <a:ext cx="8794317" cy="46023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/>
              <a:t>5)Deployment </a:t>
            </a:r>
            <a:endParaRPr lang="en-US" dirty="0"/>
          </a:p>
          <a:p>
            <a:r>
              <a:rPr lang="en-US" dirty="0"/>
              <a:t>Prepare production environment and conduct final system validation.</a:t>
            </a:r>
            <a:endParaRPr lang="en-US" dirty="0"/>
          </a:p>
          <a:p>
            <a:r>
              <a:rPr lang="en-US" dirty="0"/>
              <a:t>Migrate validated data and deploy the reporting tool.</a:t>
            </a:r>
            <a:endParaRPr lang="en-US" dirty="0"/>
          </a:p>
          <a:p>
            <a:r>
              <a:rPr lang="en-US" dirty="0"/>
              <a:t>Train end-users and provide documentation.</a:t>
            </a:r>
            <a:endParaRPr lang="en-US" dirty="0"/>
          </a:p>
          <a:p>
            <a:r>
              <a:rPr lang="en-US" u="sng" dirty="0"/>
              <a:t>Deliverables: </a:t>
            </a:r>
            <a:r>
              <a:rPr lang="en-US" dirty="0"/>
              <a:t>Deployment Plan , User Manuals/Training Material , Go-Live Sign-Off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i="1" dirty="0"/>
              <a:t>6)</a:t>
            </a:r>
            <a:r>
              <a:rPr lang="en-US" b="1" i="1" dirty="0" err="1"/>
              <a:t>Maintanance</a:t>
            </a:r>
            <a:r>
              <a:rPr lang="en-US" b="1" i="1" dirty="0"/>
              <a:t> and support </a:t>
            </a:r>
            <a:endParaRPr lang="en-US" dirty="0"/>
          </a:p>
          <a:p>
            <a:r>
              <a:rPr lang="en-US" dirty="0"/>
              <a:t>Monitor system performance, report generation, and filing schedules.</a:t>
            </a:r>
            <a:endParaRPr lang="en-US" dirty="0"/>
          </a:p>
          <a:p>
            <a:r>
              <a:rPr lang="en-US" dirty="0"/>
              <a:t>Address bugs, support issues, and compliance updates.</a:t>
            </a:r>
            <a:endParaRPr lang="en-US" dirty="0"/>
          </a:p>
          <a:p>
            <a:r>
              <a:rPr lang="en-US" dirty="0"/>
              <a:t>Provide enhancements based on user feedback and regulatory changes.</a:t>
            </a:r>
            <a:endParaRPr lang="en-US" dirty="0"/>
          </a:p>
          <a:p>
            <a:r>
              <a:rPr lang="en-US" u="sng" dirty="0"/>
              <a:t>Deliverables: </a:t>
            </a:r>
            <a:r>
              <a:rPr lang="en-US" dirty="0"/>
              <a:t>Maintenance Log , Issue Tracking Report , Update/Release Notes</a:t>
            </a:r>
            <a:br>
              <a:rPr lang="en-US" dirty="0"/>
            </a:b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8269</Words>
  <Application>WPS Presentation</Application>
  <PresentationFormat>Widescreen</PresentationFormat>
  <Paragraphs>176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2" baseType="lpstr">
      <vt:lpstr>Arial</vt:lpstr>
      <vt:lpstr>SimSun</vt:lpstr>
      <vt:lpstr>Wingdings</vt:lpstr>
      <vt:lpstr>Wingdings 3</vt:lpstr>
      <vt:lpstr>Symbol</vt:lpstr>
      <vt:lpstr>Arial</vt:lpstr>
      <vt:lpstr>Berlin Sans FB Demi</vt:lpstr>
      <vt:lpstr>Segoe Print</vt:lpstr>
      <vt:lpstr>Algerian</vt:lpstr>
      <vt:lpstr>Gabriola</vt:lpstr>
      <vt:lpstr>Microsoft YaHei</vt:lpstr>
      <vt:lpstr>Arial Unicode MS</vt:lpstr>
      <vt:lpstr>Trebuchet MS</vt:lpstr>
      <vt:lpstr>Calibri</vt:lpstr>
      <vt:lpstr>Facet</vt:lpstr>
      <vt:lpstr>GST Compliance Reporting System</vt:lpstr>
      <vt:lpstr>Situation/Problem  </vt:lpstr>
      <vt:lpstr>Opportunity  </vt:lpstr>
      <vt:lpstr>Purpose Statement  </vt:lpstr>
      <vt:lpstr>Project Objective  </vt:lpstr>
      <vt:lpstr>Success Criteria  </vt:lpstr>
      <vt:lpstr>Waterfall Model   </vt:lpstr>
      <vt:lpstr>Waterfall Model   </vt:lpstr>
      <vt:lpstr>Waterfall Model   </vt:lpstr>
      <vt:lpstr>Key Characteristics of Waterfall Model</vt:lpstr>
      <vt:lpstr>Resources  </vt:lpstr>
      <vt:lpstr>Resources  </vt:lpstr>
      <vt:lpstr>Resources  </vt:lpstr>
      <vt:lpstr>Resources  </vt:lpstr>
      <vt:lpstr>Risk &amp; Dependencies  </vt:lpstr>
      <vt:lpstr>Risk &amp; Dependencies 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Sayali Sahare</dc:creator>
  <cp:lastModifiedBy>Sayali Sahare</cp:lastModifiedBy>
  <cp:revision>3</cp:revision>
  <dcterms:created xsi:type="dcterms:W3CDTF">2025-06-23T18:28:00Z</dcterms:created>
  <dcterms:modified xsi:type="dcterms:W3CDTF">2025-06-25T06:30:45Z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6951FDE44FE04CD2876FCA23131E0F45</vt:lpwstr>
  </property>
  <property fmtid="{D5CDD505-2E9C-101B-9397-08002B2CF9AE}" pid="3" name="KSOProductBuildVer">
    <vt:lpwstr>1033-11.2.0.10328</vt:lpwstr>
  </property>
</Properties>
</file>