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637CB4F-6D80-48A9-8CC3-C5FFFB5F5CF7}" type="datetimeFigureOut">
              <a:rPr lang="en-IN" smtClean="0"/>
              <a:t>25-10-2025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4115904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637CB4F-6D80-48A9-8CC3-C5FFFB5F5CF7}" type="datetimeFigureOut">
              <a:rPr lang="en-IN" smtClean="0"/>
              <a:t>25-10-2025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768522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637CB4F-6D80-48A9-8CC3-C5FFFB5F5CF7}" type="datetimeFigureOut">
              <a:rPr lang="en-IN" smtClean="0"/>
              <a:t>25-10-2025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445040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637CB4F-6D80-48A9-8CC3-C5FFFB5F5CF7}" type="datetimeFigureOut">
              <a:rPr lang="en-IN" smtClean="0"/>
              <a:t>25-10-2025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34605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37CB4F-6D80-48A9-8CC3-C5FFFB5F5CF7}" type="datetimeFigureOut">
              <a:rPr lang="en-IN" smtClean="0"/>
              <a:t>25-10-2025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509379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637CB4F-6D80-48A9-8CC3-C5FFFB5F5CF7}" type="datetimeFigureOut">
              <a:rPr lang="en-IN" smtClean="0"/>
              <a:t>25-10-2025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548017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637CB4F-6D80-48A9-8CC3-C5FFFB5F5CF7}" type="datetimeFigureOut">
              <a:rPr lang="en-IN" smtClean="0"/>
              <a:t>25-10-2025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557156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637CB4F-6D80-48A9-8CC3-C5FFFB5F5CF7}" type="datetimeFigureOut">
              <a:rPr lang="en-IN" smtClean="0"/>
              <a:t>25-10-2025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728724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37CB4F-6D80-48A9-8CC3-C5FFFB5F5CF7}" type="datetimeFigureOut">
              <a:rPr lang="en-IN" smtClean="0"/>
              <a:t>25-10-2025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251034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37CB4F-6D80-48A9-8CC3-C5FFFB5F5CF7}" type="datetimeFigureOut">
              <a:rPr lang="en-IN" smtClean="0"/>
              <a:t>25-10-2025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791407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37CB4F-6D80-48A9-8CC3-C5FFFB5F5CF7}" type="datetimeFigureOut">
              <a:rPr lang="en-IN" smtClean="0"/>
              <a:t>25-10-2025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96269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37CB4F-6D80-48A9-8CC3-C5FFFB5F5CF7}" type="datetimeFigureOut">
              <a:rPr lang="en-IN" smtClean="0"/>
              <a:t>25-10-2025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5B67B6-B521-4CE9-8658-470D5A9A05D0}" type="slidenum">
              <a:rPr lang="en-IN" smtClean="0"/>
              <a:t>‹#›</a:t>
            </a:fld>
            <a:endParaRPr lang="en-IN"/>
          </a:p>
        </p:txBody>
      </p:sp>
    </p:spTree>
    <p:extLst>
      <p:ext uri="{BB962C8B-B14F-4D97-AF65-F5344CB8AC3E}">
        <p14:creationId xmlns:p14="http://schemas.microsoft.com/office/powerpoint/2010/main" val="3736234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7664" y="546249"/>
            <a:ext cx="5616624" cy="1370583"/>
          </a:xfrm>
          <a:solidFill>
            <a:schemeClr val="tx2">
              <a:lumMod val="20000"/>
              <a:lumOff val="80000"/>
            </a:schemeClr>
          </a:solidFill>
        </p:spPr>
        <p:txBody>
          <a:bodyPr/>
          <a:lstStyle/>
          <a:p>
            <a:r>
              <a:rPr lang="en-IN" dirty="0" smtClean="0"/>
              <a:t>IQAT Tool	</a:t>
            </a:r>
            <a:endParaRPr lang="en-IN" dirty="0"/>
          </a:p>
        </p:txBody>
      </p:sp>
      <p:sp>
        <p:nvSpPr>
          <p:cNvPr id="4" name="AutoShape 2" descr="Capita India | Linked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 name="AutoShape 4" descr="Capita India | LinkedI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030" name="Picture 6" descr="Capita India | Linked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2276872"/>
            <a:ext cx="5400600" cy="277745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012160" y="5589240"/>
            <a:ext cx="3131840" cy="584775"/>
          </a:xfrm>
          <a:prstGeom prst="rect">
            <a:avLst/>
          </a:prstGeom>
          <a:noFill/>
        </p:spPr>
        <p:txBody>
          <a:bodyPr wrap="square" rtlCol="0">
            <a:spAutoFit/>
          </a:bodyPr>
          <a:lstStyle/>
          <a:p>
            <a:r>
              <a:rPr lang="en-IN" sz="1600" dirty="0" smtClean="0"/>
              <a:t>Prepared by:- </a:t>
            </a:r>
            <a:r>
              <a:rPr lang="en-IN" sz="1600" dirty="0" err="1" smtClean="0"/>
              <a:t>Graifen</a:t>
            </a:r>
            <a:r>
              <a:rPr lang="en-IN" sz="1600" dirty="0" smtClean="0"/>
              <a:t> Menezes</a:t>
            </a:r>
          </a:p>
          <a:p>
            <a:r>
              <a:rPr lang="en-IN" sz="1600" dirty="0" smtClean="0"/>
              <a:t>Date:- 01 September </a:t>
            </a:r>
            <a:r>
              <a:rPr lang="en-IN" sz="1600" dirty="0" smtClean="0"/>
              <a:t>2024</a:t>
            </a:r>
            <a:endParaRPr lang="en-IN" sz="1600" dirty="0"/>
          </a:p>
        </p:txBody>
      </p:sp>
    </p:spTree>
    <p:extLst>
      <p:ext uri="{BB962C8B-B14F-4D97-AF65-F5344CB8AC3E}">
        <p14:creationId xmlns:p14="http://schemas.microsoft.com/office/powerpoint/2010/main" val="444907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Agile Methodology</a:t>
            </a:r>
            <a:endParaRPr lang="en-IN" dirty="0"/>
          </a:p>
        </p:txBody>
      </p:sp>
      <p:sp>
        <p:nvSpPr>
          <p:cNvPr id="3" name="Content Placeholder 2"/>
          <p:cNvSpPr>
            <a:spLocks noGrp="1"/>
          </p:cNvSpPr>
          <p:nvPr>
            <p:ph idx="1"/>
          </p:nvPr>
        </p:nvSpPr>
        <p:spPr>
          <a:xfrm>
            <a:off x="457200" y="1600200"/>
            <a:ext cx="8229600" cy="4853136"/>
          </a:xfrm>
        </p:spPr>
        <p:txBody>
          <a:bodyPr>
            <a:normAutofit lnSpcReduction="10000"/>
          </a:bodyPr>
          <a:lstStyle/>
          <a:p>
            <a:r>
              <a:rPr lang="en-IN" sz="1700" dirty="0"/>
              <a:t>BA facilitate UAT</a:t>
            </a:r>
            <a:r>
              <a:rPr lang="en-IN" sz="1700" dirty="0" smtClean="0"/>
              <a:t>.</a:t>
            </a:r>
          </a:p>
          <a:p>
            <a:r>
              <a:rPr lang="en-IN" sz="1700" dirty="0"/>
              <a:t>BA helps the users to know the functionality of the system and also helps them to use the system</a:t>
            </a:r>
            <a:r>
              <a:rPr lang="en-IN" sz="1700" dirty="0" smtClean="0"/>
              <a:t>.</a:t>
            </a:r>
          </a:p>
          <a:p>
            <a:r>
              <a:rPr lang="en-IN" sz="1700" dirty="0"/>
              <a:t>Deliverable: Testing Report and Bug </a:t>
            </a:r>
            <a:r>
              <a:rPr lang="en-IN" sz="1700" dirty="0" smtClean="0"/>
              <a:t>Fixes</a:t>
            </a:r>
          </a:p>
          <a:p>
            <a:endParaRPr lang="en-IN" sz="1800" dirty="0"/>
          </a:p>
          <a:p>
            <a:r>
              <a:rPr lang="en-IN" sz="1800" b="1" u="sng" dirty="0" smtClean="0"/>
              <a:t>Deployment:-</a:t>
            </a:r>
            <a:endParaRPr lang="en-IN" sz="1800" b="1" u="sng" dirty="0"/>
          </a:p>
          <a:p>
            <a:endParaRPr lang="en-IN" sz="1800" dirty="0" smtClean="0"/>
          </a:p>
          <a:p>
            <a:r>
              <a:rPr lang="en-IN" sz="1700" dirty="0" smtClean="0"/>
              <a:t>The Product is delivered to the client depending upon the priority and basis the user story that is picked to be competed</a:t>
            </a:r>
          </a:p>
          <a:p>
            <a:r>
              <a:rPr lang="en-IN" sz="1700" dirty="0" smtClean="0"/>
              <a:t>There is a sprint of 2 weeks to complete each of the task</a:t>
            </a:r>
          </a:p>
          <a:p>
            <a:r>
              <a:rPr lang="en-IN" sz="1700" dirty="0"/>
              <a:t>BA ensures that there is smooth transition from development phase to the production phase.</a:t>
            </a:r>
          </a:p>
          <a:p>
            <a:endParaRPr lang="en-IN" sz="1700" dirty="0"/>
          </a:p>
          <a:p>
            <a:r>
              <a:rPr lang="en-IN" sz="1800" b="1" u="sng" dirty="0"/>
              <a:t>Feedback and </a:t>
            </a:r>
            <a:r>
              <a:rPr lang="en-IN" sz="1800" b="1" u="sng" dirty="0" smtClean="0"/>
              <a:t>Review:-</a:t>
            </a:r>
          </a:p>
          <a:p>
            <a:endParaRPr lang="en-IN" sz="1800" b="1" u="sng" dirty="0"/>
          </a:p>
          <a:p>
            <a:pPr>
              <a:buFont typeface="Wingdings" panose="05000000000000000000" pitchFamily="2" charset="2"/>
              <a:buChar char="Ø"/>
            </a:pPr>
            <a:r>
              <a:rPr lang="en-IN" sz="1700" dirty="0" smtClean="0"/>
              <a:t>In sprint review we will have all stakeholders that will be present to discuss about the status for the project</a:t>
            </a:r>
            <a:endParaRPr lang="en-IN" sz="1700" dirty="0"/>
          </a:p>
          <a:p>
            <a:endParaRPr lang="en-IN" sz="1700" dirty="0"/>
          </a:p>
          <a:p>
            <a:endParaRPr lang="en-IN" sz="1700" dirty="0"/>
          </a:p>
          <a:p>
            <a:endParaRPr lang="en-IN" sz="1800" dirty="0"/>
          </a:p>
        </p:txBody>
      </p:sp>
    </p:spTree>
    <p:extLst>
      <p:ext uri="{BB962C8B-B14F-4D97-AF65-F5344CB8AC3E}">
        <p14:creationId xmlns:p14="http://schemas.microsoft.com/office/powerpoint/2010/main" val="3395719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Agile Methodology</a:t>
            </a:r>
            <a:endParaRPr lang="en-IN" dirty="0"/>
          </a:p>
        </p:txBody>
      </p:sp>
      <p:sp>
        <p:nvSpPr>
          <p:cNvPr id="3" name="Content Placeholder 2"/>
          <p:cNvSpPr>
            <a:spLocks noGrp="1"/>
          </p:cNvSpPr>
          <p:nvPr>
            <p:ph idx="1"/>
          </p:nvPr>
        </p:nvSpPr>
        <p:spPr/>
        <p:txBody>
          <a:bodyPr>
            <a:normAutofit/>
          </a:bodyPr>
          <a:lstStyle/>
          <a:p>
            <a:r>
              <a:rPr lang="en-IN" sz="1700" dirty="0"/>
              <a:t>Will be sharing sprint burn down and product burn down chart to all the stakeholders</a:t>
            </a:r>
          </a:p>
          <a:p>
            <a:r>
              <a:rPr lang="en-IN" sz="1700" dirty="0"/>
              <a:t>Collect feedback from stakeholders and end-users through surveys, </a:t>
            </a:r>
            <a:r>
              <a:rPr lang="en-IN" sz="1700" dirty="0"/>
              <a:t>communication</a:t>
            </a:r>
          </a:p>
          <a:p>
            <a:r>
              <a:rPr lang="en-IN" sz="1700" dirty="0"/>
              <a:t>Hold </a:t>
            </a:r>
            <a:r>
              <a:rPr lang="en-IN" sz="1700" dirty="0"/>
              <a:t>a sprint retrospective to discuss what went well, what could be improved, and how to adjust for the next sprint. </a:t>
            </a:r>
            <a:endParaRPr lang="en-IN" sz="1700" dirty="0"/>
          </a:p>
          <a:p>
            <a:r>
              <a:rPr lang="en-IN" sz="1700" dirty="0"/>
              <a:t>Use the feedback and retrospective outcomes to refine requirements and plan for future iterations. </a:t>
            </a:r>
          </a:p>
          <a:p>
            <a:endParaRPr lang="en-IN" sz="1700" dirty="0" smtClean="0"/>
          </a:p>
          <a:p>
            <a:r>
              <a:rPr lang="en-IN" sz="1800" b="1" u="sng" dirty="0" smtClean="0"/>
              <a:t>Maintenance and support:-</a:t>
            </a:r>
          </a:p>
          <a:p>
            <a:endParaRPr lang="en-IN" sz="1800" u="sng" dirty="0"/>
          </a:p>
          <a:p>
            <a:pPr>
              <a:buFont typeface="Wingdings" panose="05000000000000000000" pitchFamily="2" charset="2"/>
              <a:buChar char="Ø"/>
            </a:pPr>
            <a:r>
              <a:rPr lang="en-IN" sz="1700" dirty="0" smtClean="0"/>
              <a:t>Provide post deployment support for any bug fixes</a:t>
            </a:r>
          </a:p>
          <a:p>
            <a:pPr>
              <a:buFont typeface="Wingdings" panose="05000000000000000000" pitchFamily="2" charset="2"/>
              <a:buChar char="Ø"/>
            </a:pPr>
            <a:r>
              <a:rPr lang="en-IN" sz="1700" dirty="0" smtClean="0"/>
              <a:t>Keeping performance track of the portal</a:t>
            </a:r>
          </a:p>
          <a:p>
            <a:pPr>
              <a:buFont typeface="Wingdings" panose="05000000000000000000" pitchFamily="2" charset="2"/>
              <a:buChar char="Ø"/>
            </a:pPr>
            <a:r>
              <a:rPr lang="en-IN" sz="1700" dirty="0" smtClean="0"/>
              <a:t>Looking out for any minor enhancements</a:t>
            </a:r>
            <a:endParaRPr lang="en-IN" sz="1700" dirty="0"/>
          </a:p>
        </p:txBody>
      </p:sp>
    </p:spTree>
    <p:extLst>
      <p:ext uri="{BB962C8B-B14F-4D97-AF65-F5344CB8AC3E}">
        <p14:creationId xmlns:p14="http://schemas.microsoft.com/office/powerpoint/2010/main" val="4027136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Resources needed for </a:t>
            </a:r>
            <a:r>
              <a:rPr lang="en-IN" dirty="0" err="1" smtClean="0"/>
              <a:t>Workwatch</a:t>
            </a:r>
            <a:r>
              <a:rPr lang="en-IN" dirty="0" smtClean="0"/>
              <a:t> </a:t>
            </a:r>
            <a:r>
              <a:rPr lang="en-IN" dirty="0" smtClean="0"/>
              <a:t>tool</a:t>
            </a:r>
            <a:endParaRPr lang="en-IN" dirty="0"/>
          </a:p>
        </p:txBody>
      </p:sp>
      <p:sp>
        <p:nvSpPr>
          <p:cNvPr id="3" name="Content Placeholder 2"/>
          <p:cNvSpPr>
            <a:spLocks noGrp="1"/>
          </p:cNvSpPr>
          <p:nvPr>
            <p:ph idx="1"/>
          </p:nvPr>
        </p:nvSpPr>
        <p:spPr/>
        <p:txBody>
          <a:bodyPr>
            <a:normAutofit/>
          </a:bodyPr>
          <a:lstStyle/>
          <a:p>
            <a:r>
              <a:rPr lang="en-IN" sz="1700" dirty="0" smtClean="0"/>
              <a:t>1 Project Manager</a:t>
            </a:r>
          </a:p>
          <a:p>
            <a:r>
              <a:rPr lang="en-IN" sz="1700" dirty="0" smtClean="0"/>
              <a:t>3 Java Developers</a:t>
            </a:r>
          </a:p>
          <a:p>
            <a:r>
              <a:rPr lang="en-IN" sz="1700" dirty="0" smtClean="0"/>
              <a:t>2 Database Administrators</a:t>
            </a:r>
          </a:p>
          <a:p>
            <a:r>
              <a:rPr lang="en-IN" sz="1700" dirty="0" smtClean="0"/>
              <a:t>2 System Administrators</a:t>
            </a:r>
          </a:p>
          <a:p>
            <a:r>
              <a:rPr lang="en-IN" sz="1700" dirty="0"/>
              <a:t>2 </a:t>
            </a:r>
            <a:r>
              <a:rPr lang="en-IN" sz="1700" dirty="0" smtClean="0"/>
              <a:t>QA Testers</a:t>
            </a:r>
          </a:p>
          <a:p>
            <a:r>
              <a:rPr lang="en-IN" sz="1700" dirty="0" smtClean="0"/>
              <a:t>1 Business Analyst</a:t>
            </a:r>
          </a:p>
          <a:p>
            <a:r>
              <a:rPr lang="en-IN" sz="1700" dirty="0" smtClean="0"/>
              <a:t>1 Quality Manager</a:t>
            </a:r>
          </a:p>
          <a:p>
            <a:r>
              <a:rPr lang="en-IN" sz="1700" dirty="0" smtClean="0"/>
              <a:t>1 Subject Matter Expert</a:t>
            </a:r>
          </a:p>
          <a:p>
            <a:endParaRPr lang="en-IN" sz="1700" dirty="0"/>
          </a:p>
          <a:p>
            <a:pPr marL="0" indent="0">
              <a:buNone/>
            </a:pPr>
            <a:endParaRPr lang="en-IN" sz="1700" dirty="0"/>
          </a:p>
          <a:p>
            <a:endParaRPr lang="en-IN" sz="1700" dirty="0"/>
          </a:p>
        </p:txBody>
      </p:sp>
    </p:spTree>
    <p:extLst>
      <p:ext uri="{BB962C8B-B14F-4D97-AF65-F5344CB8AC3E}">
        <p14:creationId xmlns:p14="http://schemas.microsoft.com/office/powerpoint/2010/main" val="3412700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Timeline, Budget &amp; Other Resources</a:t>
            </a:r>
            <a:endParaRPr lang="en-IN" dirty="0"/>
          </a:p>
        </p:txBody>
      </p:sp>
      <p:sp>
        <p:nvSpPr>
          <p:cNvPr id="3" name="Content Placeholder 2"/>
          <p:cNvSpPr>
            <a:spLocks noGrp="1"/>
          </p:cNvSpPr>
          <p:nvPr>
            <p:ph idx="1"/>
          </p:nvPr>
        </p:nvSpPr>
        <p:spPr/>
        <p:txBody>
          <a:bodyPr>
            <a:normAutofit lnSpcReduction="10000"/>
          </a:bodyPr>
          <a:lstStyle/>
          <a:p>
            <a:r>
              <a:rPr lang="en-IN" sz="1700" b="1" u="sng" dirty="0" smtClean="0"/>
              <a:t>Timeline</a:t>
            </a:r>
          </a:p>
          <a:p>
            <a:endParaRPr lang="en-IN" sz="1700" dirty="0" smtClean="0"/>
          </a:p>
          <a:p>
            <a:pPr>
              <a:buFont typeface="Wingdings" panose="05000000000000000000" pitchFamily="2" charset="2"/>
              <a:buChar char="Ø"/>
            </a:pPr>
            <a:r>
              <a:rPr lang="en-IN" sz="1600" dirty="0"/>
              <a:t>Planning and backlog creation</a:t>
            </a:r>
            <a:r>
              <a:rPr lang="en-IN" sz="1600" dirty="0" smtClean="0"/>
              <a:t>:- </a:t>
            </a:r>
            <a:r>
              <a:rPr lang="en-IN" sz="1700" dirty="0"/>
              <a:t>2</a:t>
            </a:r>
            <a:r>
              <a:rPr lang="en-IN" sz="1700" dirty="0" smtClean="0"/>
              <a:t> weeks</a:t>
            </a:r>
          </a:p>
          <a:p>
            <a:pPr>
              <a:buFont typeface="Wingdings" panose="05000000000000000000" pitchFamily="2" charset="2"/>
              <a:buChar char="Ø"/>
            </a:pPr>
            <a:r>
              <a:rPr lang="en-IN" sz="1700" dirty="0"/>
              <a:t>Development (Iteration</a:t>
            </a:r>
            <a:r>
              <a:rPr lang="en-IN" sz="1700" dirty="0" smtClean="0"/>
              <a:t>) and Testing:-  </a:t>
            </a:r>
            <a:r>
              <a:rPr lang="en-IN" sz="1700" dirty="0" smtClean="0"/>
              <a:t>1.5 months</a:t>
            </a:r>
            <a:endParaRPr lang="en-IN" sz="1700" dirty="0" smtClean="0"/>
          </a:p>
          <a:p>
            <a:pPr>
              <a:buFont typeface="Wingdings" panose="05000000000000000000" pitchFamily="2" charset="2"/>
              <a:buChar char="Ø"/>
            </a:pPr>
            <a:r>
              <a:rPr lang="en-IN" sz="1700" dirty="0" smtClean="0"/>
              <a:t>Deployment </a:t>
            </a:r>
            <a:r>
              <a:rPr lang="en-IN" sz="1700" dirty="0" smtClean="0"/>
              <a:t>and Implementation:- </a:t>
            </a:r>
            <a:r>
              <a:rPr lang="en-IN" sz="1700" dirty="0" smtClean="0"/>
              <a:t>S</a:t>
            </a:r>
            <a:r>
              <a:rPr lang="en-IN" sz="1700" dirty="0" smtClean="0"/>
              <a:t>print </a:t>
            </a:r>
            <a:r>
              <a:rPr lang="en-IN" sz="1700" dirty="0"/>
              <a:t>of 2 weeks to complete each of the </a:t>
            </a:r>
            <a:r>
              <a:rPr lang="en-IN" sz="1700" dirty="0" smtClean="0"/>
              <a:t>task from Sprint Backlog and overall project to be completed in 3 months</a:t>
            </a:r>
            <a:endParaRPr lang="en-IN" sz="1700" dirty="0" smtClean="0"/>
          </a:p>
          <a:p>
            <a:pPr>
              <a:buFont typeface="Wingdings" panose="05000000000000000000" pitchFamily="2" charset="2"/>
              <a:buChar char="Ø"/>
            </a:pPr>
            <a:r>
              <a:rPr lang="en-IN" sz="1700" dirty="0" smtClean="0"/>
              <a:t>Support post deployment:- 1 month</a:t>
            </a:r>
          </a:p>
          <a:p>
            <a:endParaRPr lang="en-IN" sz="1700" dirty="0" smtClean="0"/>
          </a:p>
          <a:p>
            <a:pPr>
              <a:buFont typeface="Wingdings" panose="05000000000000000000" pitchFamily="2" charset="2"/>
              <a:buChar char="§"/>
            </a:pPr>
            <a:r>
              <a:rPr lang="en-IN" sz="1700" b="1" u="sng" dirty="0" smtClean="0"/>
              <a:t>Budget:-</a:t>
            </a:r>
            <a:endParaRPr lang="en-IN" sz="1700" b="1" u="sng" dirty="0"/>
          </a:p>
          <a:p>
            <a:endParaRPr lang="en-IN" sz="1700" dirty="0"/>
          </a:p>
          <a:p>
            <a:pPr>
              <a:buFont typeface="Wingdings" panose="05000000000000000000" pitchFamily="2" charset="2"/>
              <a:buChar char="Ø"/>
            </a:pPr>
            <a:r>
              <a:rPr lang="en-IN" sz="1700" dirty="0" smtClean="0"/>
              <a:t>Development cost:- Salaries for BA,  Java developers, DB Admins, Testers and Project Managers</a:t>
            </a:r>
          </a:p>
          <a:p>
            <a:pPr>
              <a:buFont typeface="Wingdings" panose="05000000000000000000" pitchFamily="2" charset="2"/>
              <a:buChar char="Ø"/>
            </a:pPr>
            <a:r>
              <a:rPr lang="en-IN" sz="1700" dirty="0" smtClean="0"/>
              <a:t>Training cost:- Training sessions to train </a:t>
            </a:r>
            <a:r>
              <a:rPr lang="en-IN" sz="1700" dirty="0" smtClean="0"/>
              <a:t>the team </a:t>
            </a:r>
            <a:r>
              <a:rPr lang="en-IN" sz="1700" dirty="0" smtClean="0"/>
              <a:t>on how to use </a:t>
            </a:r>
            <a:r>
              <a:rPr lang="en-IN" sz="1700" dirty="0" err="1" smtClean="0"/>
              <a:t>Workwatch</a:t>
            </a:r>
            <a:endParaRPr lang="en-IN" sz="1700" dirty="0" smtClean="0"/>
          </a:p>
          <a:p>
            <a:pPr>
              <a:buFont typeface="Wingdings" panose="05000000000000000000" pitchFamily="2" charset="2"/>
              <a:buChar char="Ø"/>
            </a:pPr>
            <a:r>
              <a:rPr lang="en-IN" sz="1700" dirty="0" smtClean="0"/>
              <a:t>Maintenance </a:t>
            </a:r>
            <a:r>
              <a:rPr lang="en-IN" sz="1700" dirty="0"/>
              <a:t>and Support:- </a:t>
            </a:r>
            <a:r>
              <a:rPr lang="en-IN" sz="1700" dirty="0" smtClean="0"/>
              <a:t>1 month </a:t>
            </a:r>
            <a:r>
              <a:rPr lang="en-IN" sz="1700" dirty="0"/>
              <a:t>of post-deployment support</a:t>
            </a:r>
            <a:r>
              <a:rPr lang="en-IN" sz="1700" dirty="0" smtClean="0"/>
              <a:t>.</a:t>
            </a:r>
          </a:p>
          <a:p>
            <a:pPr>
              <a:buFont typeface="Wingdings" panose="05000000000000000000" pitchFamily="2" charset="2"/>
              <a:buChar char="Ø"/>
            </a:pPr>
            <a:r>
              <a:rPr lang="en-IN" sz="1700" dirty="0"/>
              <a:t>Rough Budget </a:t>
            </a:r>
            <a:r>
              <a:rPr lang="en-IN" sz="1700" dirty="0" smtClean="0"/>
              <a:t>Range:-  </a:t>
            </a:r>
            <a:r>
              <a:rPr lang="en-IN" sz="1700" dirty="0" smtClean="0"/>
              <a:t>25</a:t>
            </a:r>
            <a:r>
              <a:rPr lang="en-IN" sz="1700" dirty="0" smtClean="0"/>
              <a:t>-30 </a:t>
            </a:r>
            <a:r>
              <a:rPr lang="en-IN" sz="1700" dirty="0" smtClean="0"/>
              <a:t>lakhs</a:t>
            </a:r>
            <a:endParaRPr lang="en-IN" sz="1700" dirty="0"/>
          </a:p>
        </p:txBody>
      </p:sp>
    </p:spTree>
    <p:extLst>
      <p:ext uri="{BB962C8B-B14F-4D97-AF65-F5344CB8AC3E}">
        <p14:creationId xmlns:p14="http://schemas.microsoft.com/office/powerpoint/2010/main" val="2244514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Timeline, Budget &amp; Other Resources</a:t>
            </a:r>
          </a:p>
        </p:txBody>
      </p:sp>
      <p:sp>
        <p:nvSpPr>
          <p:cNvPr id="3" name="Content Placeholder 2"/>
          <p:cNvSpPr>
            <a:spLocks noGrp="1"/>
          </p:cNvSpPr>
          <p:nvPr>
            <p:ph idx="1"/>
          </p:nvPr>
        </p:nvSpPr>
        <p:spPr/>
        <p:txBody>
          <a:bodyPr>
            <a:normAutofit/>
          </a:bodyPr>
          <a:lstStyle/>
          <a:p>
            <a:r>
              <a:rPr lang="en-IN" sz="1700" b="1" u="sng" dirty="0" smtClean="0"/>
              <a:t>Other Resources:-</a:t>
            </a:r>
          </a:p>
          <a:p>
            <a:endParaRPr lang="en-IN" sz="1700" b="1" u="sng" dirty="0"/>
          </a:p>
          <a:p>
            <a:pPr>
              <a:buFont typeface="Wingdings" panose="05000000000000000000" pitchFamily="2" charset="2"/>
              <a:buChar char="Ø"/>
            </a:pPr>
            <a:r>
              <a:rPr lang="en-IN" sz="1700" dirty="0" smtClean="0"/>
              <a:t>Hardware:- </a:t>
            </a:r>
          </a:p>
          <a:p>
            <a:pPr marL="0" indent="0">
              <a:buNone/>
            </a:pPr>
            <a:endParaRPr lang="en-IN" sz="1700" dirty="0" smtClean="0"/>
          </a:p>
          <a:p>
            <a:pPr>
              <a:buFont typeface="+mj-lt"/>
              <a:buAutoNum type="arabicPeriod"/>
            </a:pPr>
            <a:r>
              <a:rPr lang="en-IN" sz="1700" dirty="0" smtClean="0"/>
              <a:t>Dedication servers for hosting the application and database</a:t>
            </a:r>
          </a:p>
          <a:p>
            <a:pPr>
              <a:buFont typeface="+mj-lt"/>
              <a:buAutoNum type="arabicPeriod"/>
            </a:pPr>
            <a:r>
              <a:rPr lang="en-IN" sz="1700" dirty="0" smtClean="0"/>
              <a:t>Backup recovery systems</a:t>
            </a:r>
          </a:p>
          <a:p>
            <a:pPr>
              <a:buFont typeface="+mj-lt"/>
              <a:buAutoNum type="arabicPeriod"/>
            </a:pPr>
            <a:endParaRPr lang="en-IN" sz="1700" dirty="0"/>
          </a:p>
          <a:p>
            <a:pPr>
              <a:buFont typeface="Wingdings" panose="05000000000000000000" pitchFamily="2" charset="2"/>
              <a:buChar char="§"/>
            </a:pPr>
            <a:r>
              <a:rPr lang="en-IN" sz="1700" b="1" u="sng" dirty="0" smtClean="0"/>
              <a:t>Network:- </a:t>
            </a:r>
            <a:endParaRPr lang="en-IN" sz="1700" b="1" u="sng" dirty="0"/>
          </a:p>
          <a:p>
            <a:pPr>
              <a:buFont typeface="+mj-lt"/>
              <a:buAutoNum type="arabicPeriod"/>
            </a:pPr>
            <a:endParaRPr lang="en-IN" sz="1700" dirty="0" smtClean="0"/>
          </a:p>
          <a:p>
            <a:pPr>
              <a:buFont typeface="+mj-lt"/>
              <a:buAutoNum type="arabicPeriod"/>
            </a:pPr>
            <a:r>
              <a:rPr lang="en-IN" sz="1700" dirty="0" smtClean="0"/>
              <a:t>High internet speed connections</a:t>
            </a:r>
          </a:p>
          <a:p>
            <a:pPr>
              <a:buFont typeface="+mj-lt"/>
              <a:buAutoNum type="arabicPeriod"/>
            </a:pPr>
            <a:r>
              <a:rPr lang="en-IN" sz="1700" dirty="0" smtClean="0"/>
              <a:t>VPNs for handling client data securely</a:t>
            </a:r>
          </a:p>
          <a:p>
            <a:endParaRPr lang="en-IN" sz="1700" dirty="0"/>
          </a:p>
        </p:txBody>
      </p:sp>
    </p:spTree>
    <p:extLst>
      <p:ext uri="{BB962C8B-B14F-4D97-AF65-F5344CB8AC3E}">
        <p14:creationId xmlns:p14="http://schemas.microsoft.com/office/powerpoint/2010/main" val="1807741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Risks &amp; Dependencies</a:t>
            </a:r>
            <a:endParaRPr lang="en-IN" dirty="0"/>
          </a:p>
        </p:txBody>
      </p:sp>
      <p:sp>
        <p:nvSpPr>
          <p:cNvPr id="3" name="Content Placeholder 2"/>
          <p:cNvSpPr>
            <a:spLocks noGrp="1"/>
          </p:cNvSpPr>
          <p:nvPr>
            <p:ph idx="1"/>
          </p:nvPr>
        </p:nvSpPr>
        <p:spPr/>
        <p:txBody>
          <a:bodyPr>
            <a:normAutofit/>
          </a:bodyPr>
          <a:lstStyle/>
          <a:p>
            <a:r>
              <a:rPr lang="en-IN" sz="1700" b="1" u="sng" dirty="0" smtClean="0"/>
              <a:t>Risks:-</a:t>
            </a:r>
          </a:p>
          <a:p>
            <a:endParaRPr lang="en-IN" sz="1700" dirty="0"/>
          </a:p>
          <a:p>
            <a:pPr>
              <a:buFont typeface="Wingdings" panose="05000000000000000000" pitchFamily="2" charset="2"/>
              <a:buChar char="Ø"/>
            </a:pPr>
            <a:r>
              <a:rPr lang="en-IN" sz="1700" dirty="0" smtClean="0"/>
              <a:t>Incomplete or Change Requirement:- If Capita internal stakeholders are not clear or if requirements keeps changing, it will delay the project</a:t>
            </a:r>
          </a:p>
          <a:p>
            <a:pPr>
              <a:buFont typeface="Wingdings" panose="05000000000000000000" pitchFamily="2" charset="2"/>
              <a:buChar char="Ø"/>
            </a:pPr>
            <a:r>
              <a:rPr lang="en-IN" sz="1700" dirty="0" smtClean="0"/>
              <a:t>Data not uploaded on time on </a:t>
            </a:r>
            <a:r>
              <a:rPr lang="en-IN" sz="1700" dirty="0" err="1" smtClean="0"/>
              <a:t>Workwatch</a:t>
            </a:r>
            <a:r>
              <a:rPr lang="en-IN" sz="1700" dirty="0" smtClean="0"/>
              <a:t> </a:t>
            </a:r>
            <a:r>
              <a:rPr lang="en-IN" sz="1700" dirty="0" smtClean="0"/>
              <a:t>tool by the </a:t>
            </a:r>
            <a:r>
              <a:rPr lang="en-IN" sz="1700" dirty="0" smtClean="0"/>
              <a:t>Operations Team </a:t>
            </a:r>
            <a:r>
              <a:rPr lang="en-IN" sz="1700" dirty="0" smtClean="0"/>
              <a:t>can delay the reports getting generated which is supposed to sent to clients</a:t>
            </a:r>
          </a:p>
          <a:p>
            <a:pPr>
              <a:buFont typeface="Wingdings" panose="05000000000000000000" pitchFamily="2" charset="2"/>
              <a:buChar char="Ø"/>
            </a:pPr>
            <a:r>
              <a:rPr lang="en-IN" sz="1700" dirty="0" smtClean="0"/>
              <a:t>Team member/Agents will not be aware of </a:t>
            </a:r>
            <a:r>
              <a:rPr lang="en-IN" sz="1700" dirty="0" smtClean="0"/>
              <a:t>performance scorecard </a:t>
            </a:r>
            <a:r>
              <a:rPr lang="en-IN" sz="1700" dirty="0"/>
              <a:t>if Operations Team fails </a:t>
            </a:r>
            <a:r>
              <a:rPr lang="en-IN" sz="1700" dirty="0" smtClean="0"/>
              <a:t>to upload </a:t>
            </a:r>
            <a:r>
              <a:rPr lang="en-IN" sz="1700" dirty="0" smtClean="0"/>
              <a:t>data on daily basis</a:t>
            </a:r>
            <a:endParaRPr lang="en-IN" sz="1700" dirty="0" smtClean="0"/>
          </a:p>
          <a:p>
            <a:pPr>
              <a:buFont typeface="Wingdings" panose="05000000000000000000" pitchFamily="2" charset="2"/>
              <a:buChar char="Ø"/>
            </a:pPr>
            <a:r>
              <a:rPr lang="en-IN" sz="1700" dirty="0" smtClean="0"/>
              <a:t>Team member/Agents </a:t>
            </a:r>
            <a:r>
              <a:rPr lang="en-IN" sz="1700" dirty="0" smtClean="0"/>
              <a:t>at the bottom quartile will not know how to plan things for future and take appropriate guidance is their scores are not uploaded on time</a:t>
            </a:r>
            <a:endParaRPr lang="en-IN" sz="1700" dirty="0" smtClean="0"/>
          </a:p>
          <a:p>
            <a:pPr>
              <a:buFont typeface="Wingdings" panose="05000000000000000000" pitchFamily="2" charset="2"/>
              <a:buChar char="Ø"/>
            </a:pPr>
            <a:r>
              <a:rPr lang="en-IN" sz="1700" dirty="0" smtClean="0"/>
              <a:t>Any </a:t>
            </a:r>
            <a:r>
              <a:rPr lang="en-IN" sz="1700" dirty="0" smtClean="0"/>
              <a:t>customer sensitive data uploaded should be password protected and if not then it can lead to data breach</a:t>
            </a:r>
          </a:p>
          <a:p>
            <a:pPr>
              <a:buFont typeface="Wingdings" panose="05000000000000000000" pitchFamily="2" charset="2"/>
              <a:buChar char="Ø"/>
            </a:pPr>
            <a:r>
              <a:rPr lang="en-IN" sz="1700" dirty="0" smtClean="0"/>
              <a:t>Technical glitch can delay the completion of the project</a:t>
            </a:r>
          </a:p>
          <a:p>
            <a:pPr>
              <a:buFont typeface="Wingdings" panose="05000000000000000000" pitchFamily="2" charset="2"/>
              <a:buChar char="Ø"/>
            </a:pPr>
            <a:r>
              <a:rPr lang="en-IN" sz="1700" dirty="0" smtClean="0"/>
              <a:t>If right format data is not used, then the data will not get uploaded on </a:t>
            </a:r>
            <a:r>
              <a:rPr lang="en-IN" sz="1700" dirty="0" err="1" smtClean="0"/>
              <a:t>Workwatch</a:t>
            </a:r>
            <a:r>
              <a:rPr lang="en-IN" sz="1700" dirty="0" smtClean="0"/>
              <a:t> </a:t>
            </a:r>
            <a:r>
              <a:rPr lang="en-IN" sz="1700" dirty="0" smtClean="0"/>
              <a:t>tool</a:t>
            </a:r>
          </a:p>
          <a:p>
            <a:pPr>
              <a:buFont typeface="Wingdings" panose="05000000000000000000" pitchFamily="2" charset="2"/>
              <a:buChar char="Ø"/>
            </a:pPr>
            <a:endParaRPr lang="en-IN" sz="1700" dirty="0" smtClean="0"/>
          </a:p>
          <a:p>
            <a:endParaRPr lang="en-IN" sz="1700" dirty="0"/>
          </a:p>
          <a:p>
            <a:endParaRPr lang="en-IN" sz="1700" dirty="0"/>
          </a:p>
        </p:txBody>
      </p:sp>
    </p:spTree>
    <p:extLst>
      <p:ext uri="{BB962C8B-B14F-4D97-AF65-F5344CB8AC3E}">
        <p14:creationId xmlns:p14="http://schemas.microsoft.com/office/powerpoint/2010/main" val="1415966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Risks &amp; Dependencies</a:t>
            </a:r>
          </a:p>
        </p:txBody>
      </p:sp>
      <p:sp>
        <p:nvSpPr>
          <p:cNvPr id="3" name="Content Placeholder 2"/>
          <p:cNvSpPr>
            <a:spLocks noGrp="1"/>
          </p:cNvSpPr>
          <p:nvPr>
            <p:ph idx="1"/>
          </p:nvPr>
        </p:nvSpPr>
        <p:spPr/>
        <p:txBody>
          <a:bodyPr>
            <a:normAutofit/>
          </a:bodyPr>
          <a:lstStyle/>
          <a:p>
            <a:r>
              <a:rPr lang="en-IN" sz="1800" b="1" u="sng" dirty="0" smtClean="0"/>
              <a:t>Dependencies:-</a:t>
            </a:r>
          </a:p>
          <a:p>
            <a:endParaRPr lang="en-IN" sz="1800" b="1" u="sng" dirty="0" smtClean="0"/>
          </a:p>
          <a:p>
            <a:pPr>
              <a:buFont typeface="Wingdings" panose="05000000000000000000" pitchFamily="2" charset="2"/>
              <a:buChar char="Ø"/>
            </a:pPr>
            <a:r>
              <a:rPr lang="en-IN" sz="1700" dirty="0" smtClean="0"/>
              <a:t>To get information or overall </a:t>
            </a:r>
            <a:r>
              <a:rPr lang="en-IN" sz="1700" dirty="0" smtClean="0"/>
              <a:t>Team performance stats, </a:t>
            </a:r>
            <a:r>
              <a:rPr lang="en-IN" sz="1700" dirty="0" smtClean="0"/>
              <a:t>the </a:t>
            </a:r>
            <a:r>
              <a:rPr lang="en-IN" sz="1700" dirty="0" smtClean="0"/>
              <a:t>Operations team </a:t>
            </a:r>
            <a:r>
              <a:rPr lang="en-IN" sz="1700" dirty="0" smtClean="0"/>
              <a:t>should upload the data on </a:t>
            </a:r>
            <a:r>
              <a:rPr lang="en-IN" sz="1700" dirty="0" smtClean="0"/>
              <a:t>time.</a:t>
            </a:r>
            <a:endParaRPr lang="en-IN" sz="1700" dirty="0" smtClean="0"/>
          </a:p>
          <a:p>
            <a:pPr>
              <a:buFont typeface="Wingdings" panose="05000000000000000000" pitchFamily="2" charset="2"/>
              <a:buChar char="Ø"/>
            </a:pPr>
            <a:r>
              <a:rPr lang="en-IN" sz="1700" dirty="0"/>
              <a:t>Operations </a:t>
            </a:r>
            <a:r>
              <a:rPr lang="en-IN" sz="1700" dirty="0" smtClean="0"/>
              <a:t>Team and Higher Management </a:t>
            </a:r>
            <a:r>
              <a:rPr lang="en-IN" sz="1700" dirty="0" smtClean="0"/>
              <a:t>must be available for requirement gathering, so we get to know how to design </a:t>
            </a:r>
            <a:r>
              <a:rPr lang="en-IN" sz="1700" dirty="0" err="1" smtClean="0"/>
              <a:t>Workwatch</a:t>
            </a:r>
            <a:r>
              <a:rPr lang="en-IN" sz="1700" dirty="0" smtClean="0"/>
              <a:t> tool.</a:t>
            </a:r>
            <a:endParaRPr lang="en-IN" sz="1700" dirty="0" smtClean="0"/>
          </a:p>
          <a:p>
            <a:pPr>
              <a:buFont typeface="Wingdings" panose="05000000000000000000" pitchFamily="2" charset="2"/>
              <a:buChar char="Ø"/>
            </a:pPr>
            <a:r>
              <a:rPr lang="en-IN" sz="1700" dirty="0" smtClean="0"/>
              <a:t>Servers, networks and environment must be ready before deployment or before the testing phase</a:t>
            </a:r>
          </a:p>
          <a:p>
            <a:pPr>
              <a:buFont typeface="Wingdings" panose="05000000000000000000" pitchFamily="2" charset="2"/>
              <a:buChar char="Ø"/>
            </a:pPr>
            <a:r>
              <a:rPr lang="en-IN" sz="1700" dirty="0" smtClean="0"/>
              <a:t>Timely approvals are needed from the Management team</a:t>
            </a:r>
          </a:p>
          <a:p>
            <a:pPr>
              <a:buFont typeface="Wingdings" panose="05000000000000000000" pitchFamily="2" charset="2"/>
              <a:buChar char="Ø"/>
            </a:pPr>
            <a:r>
              <a:rPr lang="en-IN" sz="1700" dirty="0" smtClean="0"/>
              <a:t>Training sessions to be conducted by </a:t>
            </a:r>
            <a:r>
              <a:rPr lang="en-IN" sz="1700" dirty="0" smtClean="0"/>
              <a:t>Training Team </a:t>
            </a:r>
            <a:r>
              <a:rPr lang="en-IN" sz="1700" dirty="0" smtClean="0"/>
              <a:t>to all </a:t>
            </a:r>
            <a:r>
              <a:rPr lang="en-IN" sz="1700" dirty="0" smtClean="0"/>
              <a:t>members within the project</a:t>
            </a:r>
            <a:endParaRPr lang="en-IN" sz="1700" dirty="0" smtClean="0"/>
          </a:p>
          <a:p>
            <a:pPr>
              <a:buFont typeface="Wingdings" panose="05000000000000000000" pitchFamily="2" charset="2"/>
              <a:buChar char="Ø"/>
            </a:pPr>
            <a:r>
              <a:rPr lang="en-IN" sz="1700" dirty="0"/>
              <a:t>R</a:t>
            </a:r>
            <a:r>
              <a:rPr lang="en-IN" sz="1700" dirty="0" smtClean="0"/>
              <a:t>eports to be extracted by </a:t>
            </a:r>
            <a:r>
              <a:rPr lang="en-IN" sz="1700" dirty="0"/>
              <a:t>Operations Team </a:t>
            </a:r>
            <a:r>
              <a:rPr lang="en-IN" sz="1700" dirty="0" smtClean="0"/>
              <a:t>and shared with the clients on time for monthly/weekly review meetings</a:t>
            </a:r>
          </a:p>
          <a:p>
            <a:pPr marL="0" indent="0">
              <a:buNone/>
            </a:pPr>
            <a:endParaRPr lang="en-IN" sz="1700" dirty="0" smtClean="0"/>
          </a:p>
        </p:txBody>
      </p:sp>
    </p:spTree>
    <p:extLst>
      <p:ext uri="{BB962C8B-B14F-4D97-AF65-F5344CB8AC3E}">
        <p14:creationId xmlns:p14="http://schemas.microsoft.com/office/powerpoint/2010/main" val="2277581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9288" y="2320280"/>
            <a:ext cx="6419056" cy="2836912"/>
          </a:xfrm>
        </p:spPr>
        <p:txBody>
          <a:bodyPr/>
          <a:lstStyle/>
          <a:p>
            <a:pPr marL="0" indent="0">
              <a:buNone/>
            </a:pPr>
            <a:r>
              <a:rPr lang="en-IN" sz="5400" dirty="0"/>
              <a:t> </a:t>
            </a:r>
            <a:r>
              <a:rPr lang="en-IN" sz="5400" dirty="0" smtClean="0"/>
              <a:t>   Thank You </a:t>
            </a:r>
            <a:r>
              <a:rPr lang="en-IN" sz="5400" dirty="0" smtClean="0">
                <a:sym typeface="Wingdings" panose="05000000000000000000" pitchFamily="2" charset="2"/>
              </a:rPr>
              <a:t></a:t>
            </a:r>
            <a:r>
              <a:rPr lang="en-IN" dirty="0" smtClean="0"/>
              <a:t>                                                                                                             </a:t>
            </a:r>
            <a:endParaRPr lang="en-IN" dirty="0"/>
          </a:p>
        </p:txBody>
      </p:sp>
    </p:spTree>
    <p:extLst>
      <p:ext uri="{BB962C8B-B14F-4D97-AF65-F5344CB8AC3E}">
        <p14:creationId xmlns:p14="http://schemas.microsoft.com/office/powerpoint/2010/main" val="2800287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Current Situation</a:t>
            </a:r>
            <a:endParaRPr lang="en-IN" dirty="0"/>
          </a:p>
        </p:txBody>
      </p:sp>
      <p:sp>
        <p:nvSpPr>
          <p:cNvPr id="3" name="Content Placeholder 2"/>
          <p:cNvSpPr>
            <a:spLocks noGrp="1"/>
          </p:cNvSpPr>
          <p:nvPr>
            <p:ph idx="1"/>
          </p:nvPr>
        </p:nvSpPr>
        <p:spPr>
          <a:xfrm>
            <a:off x="107504" y="1600200"/>
            <a:ext cx="9036496" cy="2116832"/>
          </a:xfrm>
        </p:spPr>
        <p:txBody>
          <a:bodyPr>
            <a:normAutofit fontScale="92500" lnSpcReduction="10000"/>
          </a:bodyPr>
          <a:lstStyle/>
          <a:p>
            <a:r>
              <a:rPr lang="en-IN" sz="1800" dirty="0" smtClean="0"/>
              <a:t>All the agents receive </a:t>
            </a:r>
            <a:r>
              <a:rPr lang="en-IN" sz="1800" dirty="0"/>
              <a:t>p</a:t>
            </a:r>
            <a:r>
              <a:rPr lang="en-IN" sz="1800" dirty="0" smtClean="0"/>
              <a:t>erformance </a:t>
            </a:r>
            <a:r>
              <a:rPr lang="en-IN" sz="1800" dirty="0"/>
              <a:t>s</a:t>
            </a:r>
            <a:r>
              <a:rPr lang="en-IN" sz="1800" dirty="0" smtClean="0"/>
              <a:t>core </a:t>
            </a:r>
            <a:r>
              <a:rPr lang="en-IN" sz="1800" dirty="0"/>
              <a:t>c</a:t>
            </a:r>
            <a:r>
              <a:rPr lang="en-IN" sz="1800" dirty="0" smtClean="0"/>
              <a:t>ard via email once a month from their respective Team Managers about how they have performed in their KRA’s. The same is discussed in one to one connect as well.</a:t>
            </a:r>
          </a:p>
          <a:p>
            <a:r>
              <a:rPr lang="en-IN" sz="1800" dirty="0" smtClean="0"/>
              <a:t>These scores are published to the agents so they know what their scores are and what feedbacks to make a note of. </a:t>
            </a:r>
            <a:endParaRPr lang="en-IN" sz="1800" dirty="0"/>
          </a:p>
          <a:p>
            <a:r>
              <a:rPr lang="en-IN" sz="1800" dirty="0" smtClean="0"/>
              <a:t>In one to one connect, Team Manager picks up the discussion with the agents about their performance. The things that has been doing good and the areas of improvement.</a:t>
            </a:r>
          </a:p>
          <a:p>
            <a:r>
              <a:rPr lang="en-IN" sz="1800" dirty="0" smtClean="0"/>
              <a:t>During this discussion Team Manager shares the rating for their team members</a:t>
            </a:r>
          </a:p>
          <a:p>
            <a:pPr marL="457200" lvl="1" indent="0">
              <a:buNone/>
            </a:pPr>
            <a:endParaRPr lang="en-IN" dirty="0"/>
          </a:p>
        </p:txBody>
      </p:sp>
    </p:spTree>
    <p:extLst>
      <p:ext uri="{BB962C8B-B14F-4D97-AF65-F5344CB8AC3E}">
        <p14:creationId xmlns:p14="http://schemas.microsoft.com/office/powerpoint/2010/main" val="1337679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Problem Statement</a:t>
            </a:r>
            <a:endParaRPr lang="en-IN" dirty="0"/>
          </a:p>
        </p:txBody>
      </p:sp>
      <p:sp>
        <p:nvSpPr>
          <p:cNvPr id="3" name="Content Placeholder 2"/>
          <p:cNvSpPr>
            <a:spLocks noGrp="1"/>
          </p:cNvSpPr>
          <p:nvPr>
            <p:ph idx="1"/>
          </p:nvPr>
        </p:nvSpPr>
        <p:spPr/>
        <p:txBody>
          <a:bodyPr>
            <a:noAutofit/>
          </a:bodyPr>
          <a:lstStyle/>
          <a:p>
            <a:r>
              <a:rPr lang="en-IN" sz="1700" dirty="0" smtClean="0"/>
              <a:t>Agents get to know about  performance score card after the month is over.</a:t>
            </a:r>
          </a:p>
          <a:p>
            <a:r>
              <a:rPr lang="en-IN" sz="1700" dirty="0" smtClean="0"/>
              <a:t>This already causes the damage to their overall rating for the month if the agent has not been performing well and is not aware of their individual scores until is it picked up during one to one connect.</a:t>
            </a:r>
          </a:p>
          <a:p>
            <a:r>
              <a:rPr lang="en-IN" sz="1700" dirty="0" smtClean="0"/>
              <a:t>Agents are not aware of how they have performed every single day until the Team Manager connects with them after the month is over to discuss about their performance scorecard</a:t>
            </a:r>
          </a:p>
          <a:p>
            <a:r>
              <a:rPr lang="en-IN" sz="1700" dirty="0" smtClean="0"/>
              <a:t>There is no motivation factor for the team members who have been performing well or doing good with regards to their work</a:t>
            </a:r>
          </a:p>
          <a:p>
            <a:r>
              <a:rPr lang="en-IN" sz="1700" dirty="0" smtClean="0"/>
              <a:t>For Team Managers it is a manual work to prepare one to one document every month</a:t>
            </a:r>
          </a:p>
          <a:p>
            <a:endParaRPr lang="en-IN" sz="1700" dirty="0"/>
          </a:p>
        </p:txBody>
      </p:sp>
    </p:spTree>
    <p:extLst>
      <p:ext uri="{BB962C8B-B14F-4D97-AF65-F5344CB8AC3E}">
        <p14:creationId xmlns:p14="http://schemas.microsoft.com/office/powerpoint/2010/main" val="3851239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Opportunity</a:t>
            </a:r>
            <a:endParaRPr lang="en-IN" dirty="0"/>
          </a:p>
        </p:txBody>
      </p:sp>
      <p:sp>
        <p:nvSpPr>
          <p:cNvPr id="3" name="Content Placeholder 2"/>
          <p:cNvSpPr>
            <a:spLocks noGrp="1"/>
          </p:cNvSpPr>
          <p:nvPr>
            <p:ph idx="1"/>
          </p:nvPr>
        </p:nvSpPr>
        <p:spPr/>
        <p:txBody>
          <a:bodyPr>
            <a:normAutofit/>
          </a:bodyPr>
          <a:lstStyle/>
          <a:p>
            <a:r>
              <a:rPr lang="en-IN" sz="1700" dirty="0" smtClean="0"/>
              <a:t>Creating a web portal (</a:t>
            </a:r>
            <a:r>
              <a:rPr lang="en-IN" sz="1700" dirty="0" err="1" smtClean="0"/>
              <a:t>Workwatch</a:t>
            </a:r>
            <a:r>
              <a:rPr lang="en-IN" sz="1700" dirty="0" smtClean="0"/>
              <a:t>) which would help to track agent performance of daily basis.</a:t>
            </a:r>
          </a:p>
          <a:p>
            <a:r>
              <a:rPr lang="en-IN" sz="1700" dirty="0" smtClean="0"/>
              <a:t>This would help to improve team efficiency and productivity.</a:t>
            </a:r>
          </a:p>
          <a:p>
            <a:r>
              <a:rPr lang="en-IN" sz="1700" dirty="0" smtClean="0"/>
              <a:t>This will create healthy competition with the team members.</a:t>
            </a:r>
          </a:p>
          <a:p>
            <a:r>
              <a:rPr lang="en-IN" sz="1700" dirty="0" smtClean="0"/>
              <a:t>Will reduce manual work for Team Managers to prepare performance data.</a:t>
            </a:r>
          </a:p>
          <a:p>
            <a:r>
              <a:rPr lang="en-IN" sz="1700" dirty="0" smtClean="0"/>
              <a:t>This portal (</a:t>
            </a:r>
            <a:r>
              <a:rPr lang="en-IN" sz="1700" dirty="0" err="1"/>
              <a:t>Workwatch</a:t>
            </a:r>
            <a:r>
              <a:rPr lang="en-IN" sz="1700" dirty="0"/>
              <a:t>)</a:t>
            </a:r>
            <a:r>
              <a:rPr lang="en-IN" sz="1700" dirty="0" smtClean="0"/>
              <a:t> will allow Team Managers to give out goodies or rewards for someone who is doing well in their overall performance.</a:t>
            </a:r>
          </a:p>
          <a:p>
            <a:r>
              <a:rPr lang="en-IN" sz="1700" dirty="0" smtClean="0"/>
              <a:t>Upload PKT (Process Knowledge Test) every week to understand the knowledge of the team members</a:t>
            </a:r>
          </a:p>
          <a:p>
            <a:r>
              <a:rPr lang="en-IN" sz="1700" dirty="0" smtClean="0"/>
              <a:t>Upload process related updates which is received from the clients. This will reduce the dependency on Team Managers to share email with agents for process updates</a:t>
            </a:r>
          </a:p>
          <a:p>
            <a:endParaRPr lang="en-IN" sz="1700" dirty="0" smtClean="0"/>
          </a:p>
          <a:p>
            <a:endParaRPr lang="en-IN" sz="1700" dirty="0" smtClean="0"/>
          </a:p>
        </p:txBody>
      </p:sp>
    </p:spTree>
    <p:extLst>
      <p:ext uri="{BB962C8B-B14F-4D97-AF65-F5344CB8AC3E}">
        <p14:creationId xmlns:p14="http://schemas.microsoft.com/office/powerpoint/2010/main" val="3792598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Purpose Statement</a:t>
            </a:r>
            <a:endParaRPr lang="en-IN" dirty="0"/>
          </a:p>
        </p:txBody>
      </p:sp>
      <p:sp>
        <p:nvSpPr>
          <p:cNvPr id="3" name="Content Placeholder 2"/>
          <p:cNvSpPr>
            <a:spLocks noGrp="1"/>
          </p:cNvSpPr>
          <p:nvPr>
            <p:ph idx="1"/>
          </p:nvPr>
        </p:nvSpPr>
        <p:spPr/>
        <p:txBody>
          <a:bodyPr>
            <a:normAutofit/>
          </a:bodyPr>
          <a:lstStyle/>
          <a:p>
            <a:r>
              <a:rPr lang="en-IN" sz="1700" dirty="0" smtClean="0"/>
              <a:t>This will eliminate the manual wor</a:t>
            </a:r>
            <a:r>
              <a:rPr lang="en-IN" sz="1700" dirty="0" smtClean="0"/>
              <a:t>k for Team Managers to prepare performance data which is used for one to one connect with the agents</a:t>
            </a:r>
          </a:p>
          <a:p>
            <a:r>
              <a:rPr lang="en-IN" sz="1700" dirty="0"/>
              <a:t>Agents will have access to their daily performance data</a:t>
            </a:r>
            <a:r>
              <a:rPr lang="en-IN" sz="1700" dirty="0" smtClean="0"/>
              <a:t>.</a:t>
            </a:r>
          </a:p>
          <a:p>
            <a:r>
              <a:rPr lang="en-IN" sz="1700" dirty="0" smtClean="0"/>
              <a:t>Team Managers will have access to the report of checking whether their team members have logged into </a:t>
            </a:r>
            <a:r>
              <a:rPr lang="en-IN" sz="1700" dirty="0" err="1" smtClean="0"/>
              <a:t>Workwatch</a:t>
            </a:r>
            <a:r>
              <a:rPr lang="en-IN" sz="1700" dirty="0" smtClean="0"/>
              <a:t> on daily basis </a:t>
            </a:r>
          </a:p>
          <a:p>
            <a:r>
              <a:rPr lang="en-IN" sz="1700" dirty="0" smtClean="0"/>
              <a:t>Agents can raise dispute </a:t>
            </a:r>
            <a:r>
              <a:rPr lang="en-IN" sz="1700" dirty="0" err="1" smtClean="0"/>
              <a:t>incase</a:t>
            </a:r>
            <a:r>
              <a:rPr lang="en-IN" sz="1700" dirty="0" smtClean="0"/>
              <a:t> if there is any discrepancy in their performance scorecard</a:t>
            </a:r>
          </a:p>
          <a:p>
            <a:r>
              <a:rPr lang="en-IN" sz="1700" dirty="0" smtClean="0"/>
              <a:t>Agents can understand which all metrics that have been doing well and need to maintain the consistency</a:t>
            </a:r>
          </a:p>
          <a:p>
            <a:r>
              <a:rPr lang="en-IN" sz="1700" dirty="0" smtClean="0"/>
              <a:t>Agents can know which metrics that have been not performing well and reach out to respective SME/Reporting Manager to take proper guidance </a:t>
            </a:r>
          </a:p>
          <a:p>
            <a:r>
              <a:rPr lang="en-IN" sz="1700" dirty="0" smtClean="0"/>
              <a:t>Team Managers can have a view to Team dashboard and report that to the clients during the review calls</a:t>
            </a:r>
            <a:endParaRPr lang="en-IN" sz="1700" dirty="0"/>
          </a:p>
          <a:p>
            <a:endParaRPr lang="en-IN" sz="1700" dirty="0" smtClean="0"/>
          </a:p>
          <a:p>
            <a:endParaRPr lang="en-IN" sz="1700" dirty="0"/>
          </a:p>
        </p:txBody>
      </p:sp>
    </p:spTree>
    <p:extLst>
      <p:ext uri="{BB962C8B-B14F-4D97-AF65-F5344CB8AC3E}">
        <p14:creationId xmlns:p14="http://schemas.microsoft.com/office/powerpoint/2010/main" val="180489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Project Objectives</a:t>
            </a:r>
            <a:endParaRPr lang="en-IN" dirty="0"/>
          </a:p>
        </p:txBody>
      </p:sp>
      <p:sp>
        <p:nvSpPr>
          <p:cNvPr id="3" name="Content Placeholder 2"/>
          <p:cNvSpPr>
            <a:spLocks noGrp="1"/>
          </p:cNvSpPr>
          <p:nvPr>
            <p:ph idx="1"/>
          </p:nvPr>
        </p:nvSpPr>
        <p:spPr/>
        <p:txBody>
          <a:bodyPr>
            <a:normAutofit lnSpcReduction="10000"/>
          </a:bodyPr>
          <a:lstStyle/>
          <a:p>
            <a:r>
              <a:rPr lang="en-IN" sz="1700" dirty="0" smtClean="0"/>
              <a:t>Improve efficiency and productivity.</a:t>
            </a:r>
          </a:p>
          <a:p>
            <a:r>
              <a:rPr lang="en-IN" sz="1700" dirty="0" smtClean="0"/>
              <a:t>To ensure all stakeholders and clients have a clear view to the Team Performance.</a:t>
            </a:r>
          </a:p>
          <a:p>
            <a:r>
              <a:rPr lang="en-IN" sz="1700" dirty="0" smtClean="0"/>
              <a:t>Higher Management and clients can always do analysis using this tool to understand how we should always aim to </a:t>
            </a:r>
            <a:r>
              <a:rPr lang="en-IN" sz="1700" dirty="0"/>
              <a:t>improve efficiency and </a:t>
            </a:r>
            <a:r>
              <a:rPr lang="en-IN" sz="1700" dirty="0" smtClean="0"/>
              <a:t>productivity.</a:t>
            </a:r>
          </a:p>
          <a:p>
            <a:r>
              <a:rPr lang="en-IN" sz="1700" dirty="0" smtClean="0"/>
              <a:t>Higher Management will have a view to the numbers of agents working on a specific queue and helps in doing resource planning.</a:t>
            </a:r>
          </a:p>
          <a:p>
            <a:r>
              <a:rPr lang="en-IN" sz="1700" dirty="0" smtClean="0"/>
              <a:t>User friendly tool for the agents to check their performance. This will have one proper view to the entire scorecard.</a:t>
            </a:r>
          </a:p>
          <a:p>
            <a:r>
              <a:rPr lang="en-IN" sz="1700" dirty="0" smtClean="0"/>
              <a:t> This portal will help in preparing dashboards and present to the clients every week/month.</a:t>
            </a:r>
          </a:p>
          <a:p>
            <a:r>
              <a:rPr lang="en-IN" sz="1700" dirty="0" smtClean="0"/>
              <a:t>Agents will have a view to their performance scorecard for the last 12 months.</a:t>
            </a:r>
          </a:p>
          <a:p>
            <a:r>
              <a:rPr lang="en-IN" sz="1700" dirty="0" smtClean="0"/>
              <a:t>Looking at the historical data agents can understand how they have been trending with regards to their KRAs.</a:t>
            </a:r>
          </a:p>
          <a:p>
            <a:r>
              <a:rPr lang="en-IN" sz="1700" dirty="0" smtClean="0"/>
              <a:t>Easy to analyse bottom quartile and connect with them separately or have sessions to guide and coach them to achieve the required target.</a:t>
            </a:r>
          </a:p>
          <a:p>
            <a:r>
              <a:rPr lang="en-IN" sz="1700" dirty="0" smtClean="0"/>
              <a:t>Eliminate the process for the Team Manager to prepar</a:t>
            </a:r>
            <a:r>
              <a:rPr lang="en-IN" sz="1700" dirty="0" smtClean="0"/>
              <a:t>e the data manually and email the performance details to the team members.</a:t>
            </a:r>
            <a:endParaRPr lang="en-IN" sz="1700" dirty="0" smtClean="0"/>
          </a:p>
          <a:p>
            <a:endParaRPr lang="en-IN" sz="1700" dirty="0"/>
          </a:p>
        </p:txBody>
      </p:sp>
    </p:spTree>
    <p:extLst>
      <p:ext uri="{BB962C8B-B14F-4D97-AF65-F5344CB8AC3E}">
        <p14:creationId xmlns:p14="http://schemas.microsoft.com/office/powerpoint/2010/main" val="3968950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Success Criteria</a:t>
            </a:r>
            <a:endParaRPr lang="en-IN" dirty="0"/>
          </a:p>
        </p:txBody>
      </p:sp>
      <p:sp>
        <p:nvSpPr>
          <p:cNvPr id="3" name="Content Placeholder 2"/>
          <p:cNvSpPr>
            <a:spLocks noGrp="1"/>
          </p:cNvSpPr>
          <p:nvPr>
            <p:ph idx="1"/>
          </p:nvPr>
        </p:nvSpPr>
        <p:spPr/>
        <p:txBody>
          <a:bodyPr>
            <a:normAutofit/>
          </a:bodyPr>
          <a:lstStyle/>
          <a:p>
            <a:r>
              <a:rPr lang="en-IN" sz="1700" dirty="0" smtClean="0"/>
              <a:t>Meet client scores which is </a:t>
            </a:r>
            <a:r>
              <a:rPr lang="en-IN" sz="1700" dirty="0" smtClean="0"/>
              <a:t>90% </a:t>
            </a:r>
            <a:r>
              <a:rPr lang="en-IN" sz="1700" dirty="0" smtClean="0"/>
              <a:t>and above which is agreed and </a:t>
            </a:r>
            <a:r>
              <a:rPr lang="en-IN" sz="1700" dirty="0" smtClean="0"/>
              <a:t>defined.</a:t>
            </a:r>
            <a:endParaRPr lang="en-IN" sz="1700" dirty="0" smtClean="0"/>
          </a:p>
          <a:p>
            <a:r>
              <a:rPr lang="en-IN" sz="1700" dirty="0" smtClean="0"/>
              <a:t>Agents woul</a:t>
            </a:r>
            <a:r>
              <a:rPr lang="en-IN" sz="1700" dirty="0" smtClean="0"/>
              <a:t>d be well aware of their score card on daily basis.</a:t>
            </a:r>
            <a:endParaRPr lang="en-IN" sz="1700" dirty="0" smtClean="0"/>
          </a:p>
          <a:p>
            <a:r>
              <a:rPr lang="en-IN" sz="1700" dirty="0" smtClean="0"/>
              <a:t>Agents would be aware of </a:t>
            </a:r>
            <a:r>
              <a:rPr lang="en-IN" sz="1700" dirty="0" smtClean="0"/>
              <a:t>their performance score card and </a:t>
            </a:r>
            <a:r>
              <a:rPr lang="en-IN" sz="1700" dirty="0" smtClean="0"/>
              <a:t>not be dependent on Team Managers </a:t>
            </a:r>
            <a:r>
              <a:rPr lang="en-IN" sz="1700" dirty="0" smtClean="0"/>
              <a:t>until the one on one connect happens.</a:t>
            </a:r>
            <a:endParaRPr lang="en-IN" sz="1700" dirty="0" smtClean="0"/>
          </a:p>
          <a:p>
            <a:r>
              <a:rPr lang="en-IN" sz="1700" dirty="0" smtClean="0"/>
              <a:t>Increase motivation by having healthy competition within the team.</a:t>
            </a:r>
          </a:p>
          <a:p>
            <a:r>
              <a:rPr lang="en-IN" sz="1700" dirty="0" smtClean="0"/>
              <a:t>Agents will be happy to receive goodies or rewards for their good work. </a:t>
            </a:r>
            <a:endParaRPr lang="en-IN" sz="1700" dirty="0" smtClean="0"/>
          </a:p>
          <a:p>
            <a:r>
              <a:rPr lang="en-IN" sz="1700" dirty="0" smtClean="0"/>
              <a:t>Meet SLA on regular basis.</a:t>
            </a:r>
            <a:endParaRPr lang="en-IN" sz="1700" dirty="0" smtClean="0"/>
          </a:p>
          <a:p>
            <a:r>
              <a:rPr lang="en-IN" sz="1700" dirty="0" smtClean="0"/>
              <a:t>With maintaining good </a:t>
            </a:r>
            <a:r>
              <a:rPr lang="en-IN" sz="1700" dirty="0" smtClean="0"/>
              <a:t>Team scores</a:t>
            </a:r>
            <a:r>
              <a:rPr lang="en-IN" sz="1700" dirty="0" smtClean="0"/>
              <a:t>, you have chances to get more business if clients are happy with your </a:t>
            </a:r>
            <a:r>
              <a:rPr lang="en-IN" sz="1700" dirty="0" smtClean="0"/>
              <a:t>work.</a:t>
            </a:r>
            <a:endParaRPr lang="en-IN" sz="1700" dirty="0" smtClean="0"/>
          </a:p>
          <a:p>
            <a:r>
              <a:rPr lang="en-IN" sz="1700" dirty="0" smtClean="0"/>
              <a:t>Giving a view of all the queues to the clients with regards to what the </a:t>
            </a:r>
            <a:r>
              <a:rPr lang="en-IN" sz="1700" dirty="0" smtClean="0"/>
              <a:t>Team Performance has been</a:t>
            </a:r>
            <a:r>
              <a:rPr lang="en-IN" sz="1700" dirty="0" smtClean="0"/>
              <a:t> </a:t>
            </a:r>
            <a:r>
              <a:rPr lang="en-IN" sz="1700" dirty="0" smtClean="0"/>
              <a:t>for all the businesses that is managed in </a:t>
            </a:r>
            <a:r>
              <a:rPr lang="en-IN" sz="1700" dirty="0" smtClean="0"/>
              <a:t>Capita.</a:t>
            </a:r>
            <a:endParaRPr lang="en-IN" sz="1700" dirty="0" smtClean="0"/>
          </a:p>
          <a:p>
            <a:r>
              <a:rPr lang="en-IN" sz="1700" dirty="0" smtClean="0"/>
              <a:t>Reduce manual work of preparing reports and </a:t>
            </a:r>
            <a:r>
              <a:rPr lang="en-IN" sz="1700" dirty="0" smtClean="0"/>
              <a:t>dashboards.</a:t>
            </a:r>
            <a:endParaRPr lang="en-IN" sz="1700" dirty="0" smtClean="0"/>
          </a:p>
          <a:p>
            <a:r>
              <a:rPr lang="en-IN" sz="1700" dirty="0" smtClean="0"/>
              <a:t>The project </a:t>
            </a:r>
            <a:r>
              <a:rPr lang="en-IN" sz="1700" dirty="0" smtClean="0"/>
              <a:t>will be completed with </a:t>
            </a:r>
            <a:r>
              <a:rPr lang="en-IN" sz="1700" dirty="0" smtClean="0"/>
              <a:t>all agreed timeframe and </a:t>
            </a:r>
            <a:r>
              <a:rPr lang="en-IN" sz="1700" dirty="0" smtClean="0"/>
              <a:t>budget.</a:t>
            </a:r>
            <a:endParaRPr lang="en-IN" sz="1700" dirty="0" smtClean="0"/>
          </a:p>
          <a:p>
            <a:pPr marL="0" indent="0">
              <a:buNone/>
            </a:pPr>
            <a:endParaRPr lang="en-IN" sz="1700" dirty="0"/>
          </a:p>
        </p:txBody>
      </p:sp>
    </p:spTree>
    <p:extLst>
      <p:ext uri="{BB962C8B-B14F-4D97-AF65-F5344CB8AC3E}">
        <p14:creationId xmlns:p14="http://schemas.microsoft.com/office/powerpoint/2010/main" val="3185248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Agile</a:t>
            </a:r>
            <a:r>
              <a:rPr lang="en-IN" dirty="0" smtClean="0"/>
              <a:t> Methodology</a:t>
            </a:r>
            <a:endParaRPr lang="en-IN" dirty="0"/>
          </a:p>
        </p:txBody>
      </p:sp>
      <p:sp>
        <p:nvSpPr>
          <p:cNvPr id="3" name="Content Placeholder 2"/>
          <p:cNvSpPr>
            <a:spLocks noGrp="1"/>
          </p:cNvSpPr>
          <p:nvPr>
            <p:ph idx="1"/>
          </p:nvPr>
        </p:nvSpPr>
        <p:spPr>
          <a:xfrm>
            <a:off x="457200" y="1600200"/>
            <a:ext cx="8229600" cy="4997152"/>
          </a:xfrm>
        </p:spPr>
        <p:txBody>
          <a:bodyPr>
            <a:noAutofit/>
          </a:bodyPr>
          <a:lstStyle/>
          <a:p>
            <a:r>
              <a:rPr lang="en-IN" sz="1700" dirty="0"/>
              <a:t>A</a:t>
            </a:r>
            <a:r>
              <a:rPr lang="en-IN" sz="1700" dirty="0"/>
              <a:t>gile is an iterative and incremental approach to project management that prioritizes collaboration, flexibility, and rapid delivery of value. Instead of completing a project in a single linear sequence, large projects are broken into small, manageable increments called sprints or iterations. Each iteration includes a cycle of planning, execution, and evaluation, allowing teams to adapt to change and incorporate feedback continuously. </a:t>
            </a:r>
            <a:endParaRPr lang="en-IN" sz="1700" dirty="0"/>
          </a:p>
          <a:p>
            <a:endParaRPr lang="en-IN" sz="1700" b="1" u="sng" dirty="0"/>
          </a:p>
          <a:p>
            <a:pPr marL="0" indent="0">
              <a:buNone/>
            </a:pPr>
            <a:r>
              <a:rPr lang="en-IN" sz="1700" b="1" u="sng" dirty="0" smtClean="0"/>
              <a:t>Planning and </a:t>
            </a:r>
            <a:r>
              <a:rPr lang="en-IN" sz="1800" b="1" u="sng" dirty="0"/>
              <a:t>backlog </a:t>
            </a:r>
            <a:r>
              <a:rPr lang="en-IN" sz="1800" b="1" u="sng" dirty="0" smtClean="0"/>
              <a:t>creation:-</a:t>
            </a:r>
            <a:endParaRPr lang="en-IN" sz="1800" dirty="0" smtClean="0"/>
          </a:p>
          <a:p>
            <a:pPr marL="0" indent="0">
              <a:buNone/>
            </a:pPr>
            <a:endParaRPr lang="en-IN" sz="1800" b="1" u="sng" dirty="0" smtClean="0"/>
          </a:p>
          <a:p>
            <a:r>
              <a:rPr lang="en-IN" sz="1700" dirty="0"/>
              <a:t>Connect with all Team Managers to understand what all KRAs to be uploaded on </a:t>
            </a:r>
            <a:r>
              <a:rPr lang="en-IN" sz="1700" dirty="0" err="1"/>
              <a:t>Workwatch</a:t>
            </a:r>
            <a:r>
              <a:rPr lang="en-IN" sz="1700" dirty="0"/>
              <a:t> for their respective </a:t>
            </a:r>
            <a:r>
              <a:rPr lang="en-IN" sz="1700" dirty="0"/>
              <a:t>teams.  </a:t>
            </a:r>
            <a:endParaRPr lang="en-IN" sz="1700" dirty="0"/>
          </a:p>
          <a:p>
            <a:r>
              <a:rPr lang="en-IN" sz="1700" dirty="0"/>
              <a:t>Will get all the prioritized list of features or user stories that </a:t>
            </a:r>
            <a:r>
              <a:rPr lang="en-IN" sz="1700" dirty="0" err="1"/>
              <a:t>Workwatch</a:t>
            </a:r>
            <a:r>
              <a:rPr lang="en-IN" sz="1700" dirty="0"/>
              <a:t> portal should have. </a:t>
            </a:r>
            <a:r>
              <a:rPr lang="en-IN" sz="1700" dirty="0"/>
              <a:t>To get help on this, will connect with the management </a:t>
            </a:r>
            <a:r>
              <a:rPr lang="en-IN" sz="1700" dirty="0" smtClean="0"/>
              <a:t>team and gather requirements.</a:t>
            </a:r>
            <a:endParaRPr lang="en-IN" sz="1700" dirty="0"/>
          </a:p>
          <a:p>
            <a:r>
              <a:rPr lang="en-IN" sz="1700" dirty="0"/>
              <a:t>As a team we will select a set of user stories from the backlog that can be completed within the next sprint and create a sprint backlog. </a:t>
            </a:r>
          </a:p>
          <a:p>
            <a:pPr marL="457200" indent="-457200">
              <a:buFont typeface="+mj-lt"/>
              <a:buAutoNum type="arabicPeriod"/>
            </a:pPr>
            <a:endParaRPr lang="en-IN" sz="1700" dirty="0"/>
          </a:p>
          <a:p>
            <a:pPr marL="457200" indent="-457200">
              <a:buFont typeface="+mj-lt"/>
              <a:buAutoNum type="arabicPeriod"/>
            </a:pPr>
            <a:endParaRPr lang="en-IN" sz="1700" dirty="0" smtClean="0"/>
          </a:p>
        </p:txBody>
      </p:sp>
    </p:spTree>
    <p:extLst>
      <p:ext uri="{BB962C8B-B14F-4D97-AF65-F5344CB8AC3E}">
        <p14:creationId xmlns:p14="http://schemas.microsoft.com/office/powerpoint/2010/main" val="3266918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Agile Methodology</a:t>
            </a:r>
            <a:endParaRPr lang="en-IN" dirty="0"/>
          </a:p>
        </p:txBody>
      </p:sp>
      <p:sp>
        <p:nvSpPr>
          <p:cNvPr id="3" name="Content Placeholder 2"/>
          <p:cNvSpPr>
            <a:spLocks noGrp="1"/>
          </p:cNvSpPr>
          <p:nvPr>
            <p:ph idx="1"/>
          </p:nvPr>
        </p:nvSpPr>
        <p:spPr>
          <a:xfrm>
            <a:off x="457200" y="1124744"/>
            <a:ext cx="8229600" cy="5616624"/>
          </a:xfrm>
        </p:spPr>
        <p:txBody>
          <a:bodyPr>
            <a:normAutofit lnSpcReduction="10000"/>
          </a:bodyPr>
          <a:lstStyle/>
          <a:p>
            <a:pPr marL="0" indent="0">
              <a:buNone/>
            </a:pPr>
            <a:endParaRPr lang="en-IN" sz="1700" dirty="0" smtClean="0"/>
          </a:p>
          <a:p>
            <a:r>
              <a:rPr lang="en-IN" sz="1700" b="1" u="sng" dirty="0"/>
              <a:t>Development (Iteration)</a:t>
            </a:r>
            <a:r>
              <a:rPr lang="en-IN" sz="1700" b="1" u="sng" dirty="0"/>
              <a:t>:-</a:t>
            </a:r>
          </a:p>
          <a:p>
            <a:endParaRPr lang="en-IN" sz="1700" b="1" u="sng" dirty="0" smtClean="0"/>
          </a:p>
          <a:p>
            <a:r>
              <a:rPr lang="en-IN" sz="1700" dirty="0" smtClean="0"/>
              <a:t>Get </a:t>
            </a:r>
            <a:r>
              <a:rPr lang="en-IN" sz="1700" dirty="0" smtClean="0"/>
              <a:t>Java </a:t>
            </a:r>
            <a:r>
              <a:rPr lang="en-IN" sz="1700" dirty="0" smtClean="0"/>
              <a:t>Developers,  Data Base Administrators, System Administrator and Testing Team to start designing </a:t>
            </a:r>
            <a:r>
              <a:rPr lang="en-IN" sz="1700" dirty="0" err="1" smtClean="0"/>
              <a:t>Workwatch</a:t>
            </a:r>
            <a:r>
              <a:rPr lang="en-IN" sz="1700" dirty="0" smtClean="0"/>
              <a:t> portal</a:t>
            </a:r>
          </a:p>
          <a:p>
            <a:r>
              <a:rPr lang="en-IN" sz="1700" dirty="0"/>
              <a:t>Design </a:t>
            </a:r>
            <a:r>
              <a:rPr lang="en-IN" sz="1700" dirty="0"/>
              <a:t>the requirements, which are then developed in increments</a:t>
            </a:r>
            <a:r>
              <a:rPr lang="en-IN" sz="1700" dirty="0" smtClean="0"/>
              <a:t>.</a:t>
            </a:r>
          </a:p>
          <a:p>
            <a:r>
              <a:rPr lang="en-IN" sz="1700" dirty="0" smtClean="0"/>
              <a:t>Each of the task is monitored and tracked under Sprint Backlog</a:t>
            </a:r>
          </a:p>
          <a:p>
            <a:r>
              <a:rPr lang="en-IN" sz="1700" dirty="0" smtClean="0"/>
              <a:t>In Scrum meeting the team will share the daily status for the task completed, task under process and what is that they will be working in future</a:t>
            </a:r>
            <a:endParaRPr lang="en-IN" sz="1700" dirty="0"/>
          </a:p>
          <a:p>
            <a:r>
              <a:rPr lang="en-IN" sz="1700" dirty="0"/>
              <a:t>Here BA acts as a mediator between the development team and the </a:t>
            </a:r>
            <a:r>
              <a:rPr lang="en-IN" sz="1700" dirty="0"/>
              <a:t>stakeholders</a:t>
            </a:r>
          </a:p>
          <a:p>
            <a:pPr marL="0" indent="0">
              <a:buNone/>
            </a:pPr>
            <a:endParaRPr lang="en-IN" sz="1700" dirty="0"/>
          </a:p>
          <a:p>
            <a:r>
              <a:rPr lang="en-IN" sz="1700" b="1" u="sng" dirty="0" smtClean="0"/>
              <a:t>Testing:-</a:t>
            </a:r>
            <a:endParaRPr lang="en-IN" sz="1700" b="1" u="sng" dirty="0"/>
          </a:p>
          <a:p>
            <a:pPr marL="0" indent="0">
              <a:buNone/>
            </a:pPr>
            <a:endParaRPr lang="en-IN" sz="1700" dirty="0" smtClean="0"/>
          </a:p>
          <a:p>
            <a:r>
              <a:rPr lang="en-IN" sz="1700" dirty="0"/>
              <a:t>In the testing phase, the </a:t>
            </a:r>
            <a:r>
              <a:rPr lang="en-IN" sz="1700" dirty="0" smtClean="0"/>
              <a:t>portal</a:t>
            </a:r>
            <a:r>
              <a:rPr lang="en-IN" sz="1700" dirty="0" smtClean="0"/>
              <a:t> </a:t>
            </a:r>
            <a:r>
              <a:rPr lang="en-IN" sz="1700" dirty="0"/>
              <a:t>is tested as a whole to ensure that it meets the requirements and is free from defects</a:t>
            </a:r>
            <a:r>
              <a:rPr lang="en-IN" sz="1700" dirty="0" smtClean="0"/>
              <a:t>.</a:t>
            </a:r>
          </a:p>
          <a:p>
            <a:r>
              <a:rPr lang="en-IN" sz="1700" dirty="0"/>
              <a:t>Perform unit testing, integration testing, system testing and user acceptance testing (UAT</a:t>
            </a:r>
            <a:r>
              <a:rPr lang="en-IN" sz="1700" dirty="0" smtClean="0"/>
              <a:t>).</a:t>
            </a:r>
          </a:p>
          <a:p>
            <a:r>
              <a:rPr lang="en-IN" sz="1700" dirty="0"/>
              <a:t>Test cases are generated here.</a:t>
            </a:r>
          </a:p>
          <a:p>
            <a:r>
              <a:rPr lang="en-IN" sz="1700" dirty="0"/>
              <a:t>BA works with the testing team to ensure that the solution meets the requirements.</a:t>
            </a:r>
          </a:p>
          <a:p>
            <a:pPr>
              <a:buFont typeface="Wingdings" panose="05000000000000000000" pitchFamily="2" charset="2"/>
              <a:buChar char="Ø"/>
            </a:pPr>
            <a:endParaRPr lang="en-IN" sz="1700" dirty="0" smtClean="0"/>
          </a:p>
          <a:p>
            <a:pPr marL="0" indent="0">
              <a:buNone/>
            </a:pPr>
            <a:endParaRPr lang="en-IN" sz="1700" dirty="0"/>
          </a:p>
        </p:txBody>
      </p:sp>
    </p:spTree>
    <p:extLst>
      <p:ext uri="{BB962C8B-B14F-4D97-AF65-F5344CB8AC3E}">
        <p14:creationId xmlns:p14="http://schemas.microsoft.com/office/powerpoint/2010/main" val="19243931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1200</TotalTime>
  <Words>1568</Words>
  <Application>Microsoft Office PowerPoint</Application>
  <PresentationFormat>On-screen Show (4:3)</PresentationFormat>
  <Paragraphs>159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IQAT Tool </vt:lpstr>
      <vt:lpstr>Current Situation</vt:lpstr>
      <vt:lpstr>Problem Statement</vt:lpstr>
      <vt:lpstr>Opportunity</vt:lpstr>
      <vt:lpstr>Purpose Statement</vt:lpstr>
      <vt:lpstr>Project Objectives</vt:lpstr>
      <vt:lpstr>Success Criteria</vt:lpstr>
      <vt:lpstr>Agile Methodology</vt:lpstr>
      <vt:lpstr>Agile Methodology</vt:lpstr>
      <vt:lpstr>Agile Methodology</vt:lpstr>
      <vt:lpstr>Agile Methodology</vt:lpstr>
      <vt:lpstr>Resources needed for Workwatch tool</vt:lpstr>
      <vt:lpstr>Timeline, Budget &amp; Other Resources</vt:lpstr>
      <vt:lpstr>Timeline, Budget &amp; Other Resources</vt:lpstr>
      <vt:lpstr>Risks &amp; Dependencies</vt:lpstr>
      <vt:lpstr>Risks &amp; Dependencies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IQAT Tool</dc:title>
  <dc:creator>Shweta</dc:creator>
  <cp:lastModifiedBy>Shweta</cp:lastModifiedBy>
  <cp:revision>75</cp:revision>
  <dcterms:created xsi:type="dcterms:W3CDTF">2025-08-25T19:05:12Z</dcterms:created>
  <dcterms:modified xsi:type="dcterms:W3CDTF">2025-10-25T14:45:26Z</dcterms:modified>
</cp:coreProperties>
</file>