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6" r:id="rId13"/>
    <p:sldId id="26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816" y="-9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583E122-4924-ED1D-1379-E7B6536F3A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660E9CD-F755-038A-8116-B7B152B8E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DD33388-BFA4-D0B1-C1C7-4991E547C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80C76-E4DC-A242-B517-98BF8E627A6D}" type="datetimeFigureOut">
              <a:rPr lang="en-US" smtClean="0"/>
              <a:pPr/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3CB436D-03F1-6FD0-EFFD-98EE965A4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B47F70A-3D4A-F59C-F67F-64A5B50FA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48D1F-E54F-8A4B-BDA4-30BD1C311A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80401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147A24F-1D70-BCB9-D71D-BEE273C93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2E057EA-E3E3-E03C-1432-88CD0114D1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2D3F8D8-25C9-AFC2-F37B-1455AD781C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80C76-E4DC-A242-B517-98BF8E627A6D}" type="datetimeFigureOut">
              <a:rPr lang="en-US" smtClean="0"/>
              <a:pPr/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4F1DC62-27DD-ECB7-47E1-7D3B5CAF5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0614EBA-D2C1-E2B4-81A1-07C2808BA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48D1F-E54F-8A4B-BDA4-30BD1C311A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00314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D1BD543D-3DAF-61C6-DE67-5E2A29A139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5C87A6EB-2F45-CDB9-3BDF-668CD3B2CB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156822E-2F9C-4C98-4872-39F2CA055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80C76-E4DC-A242-B517-98BF8E627A6D}" type="datetimeFigureOut">
              <a:rPr lang="en-US" smtClean="0"/>
              <a:pPr/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B3C2680-BD25-EB3C-D3B1-84C209981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E6F017C-464C-08EA-7A72-C2165F884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48D1F-E54F-8A4B-BDA4-30BD1C311A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23339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0AC1F83-2B90-AE54-2696-124AE33E55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064B218-AD9B-F677-826C-0F056DE11E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FD16AE4-F102-0748-B42F-DBE63CC62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80C76-E4DC-A242-B517-98BF8E627A6D}" type="datetimeFigureOut">
              <a:rPr lang="en-US" smtClean="0"/>
              <a:pPr/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321B1C1-0E01-65BC-B068-54949361A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379FF63-1D92-0A83-ABB1-5820769C9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48D1F-E54F-8A4B-BDA4-30BD1C311A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86337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4F54B4F-9D70-C93E-C105-6F0AAD5813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C905892-B5C5-A8F3-7CDF-1882D324AA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007E258-6C1C-EF36-2A2E-1C48CFF76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80C76-E4DC-A242-B517-98BF8E627A6D}" type="datetimeFigureOut">
              <a:rPr lang="en-US" smtClean="0"/>
              <a:pPr/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4E26777-B21C-EEB9-6996-BFD5DB613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245E315-FC42-AC80-93FA-E7B981D2A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48D1F-E54F-8A4B-BDA4-30BD1C311A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17195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D845F80-6A57-28F2-FA5F-515FCC1B7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23CE059-C79D-8A8C-2725-6F2F1F3C6E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36A7F0A-FA9F-B0D2-361A-775E5F198D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F467E0A-AC80-12AE-0B8E-FA080D4CB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80C76-E4DC-A242-B517-98BF8E627A6D}" type="datetimeFigureOut">
              <a:rPr lang="en-US" smtClean="0"/>
              <a:pPr/>
              <a:t>7/16/2025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36B4511-E141-27FE-D564-277AA4883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30D3A1F-26E4-497F-FC40-44C47F7A5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48D1F-E54F-8A4B-BDA4-30BD1C311A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67016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4E9325F-BFD3-88FB-E47F-D134C0A49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8E159A4-5311-7CD7-7214-7AE5AF947F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7A1C8E7-AB18-5DEE-0B9C-715D42E755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DB1BF5CF-4F1A-3FFE-65C6-2EBEBD4661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FDD0C770-6FAC-39BC-E950-F952BCBD69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F450D5CA-9D42-0766-BAB8-F6B9EE61F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80C76-E4DC-A242-B517-98BF8E627A6D}" type="datetimeFigureOut">
              <a:rPr lang="en-US" smtClean="0"/>
              <a:pPr/>
              <a:t>7/16/2025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4952045D-BCB3-B208-F542-5CF3C8FC1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1C2B7317-012D-E236-B07A-38232CBAC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48D1F-E54F-8A4B-BDA4-30BD1C311A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44925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C1692DA-B23C-5E90-59BE-84D373C86C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43AC0666-9D21-40C0-CD9E-99560CBC3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80C76-E4DC-A242-B517-98BF8E627A6D}" type="datetimeFigureOut">
              <a:rPr lang="en-US" smtClean="0"/>
              <a:pPr/>
              <a:t>7/16/2025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CB1D1DEE-2589-96B5-5910-A6693B1FC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1C085F4F-3D6F-41E9-2E06-165287779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48D1F-E54F-8A4B-BDA4-30BD1C311A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34350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BAB600E-E60D-2631-CADF-5A878AC0A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80C76-E4DC-A242-B517-98BF8E627A6D}" type="datetimeFigureOut">
              <a:rPr lang="en-US" smtClean="0"/>
              <a:pPr/>
              <a:t>7/16/2025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A78FACAD-8CBB-4A8A-1A3F-5EEACE7C6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325BC4BC-CE52-2740-5FC0-566635843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48D1F-E54F-8A4B-BDA4-30BD1C311A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31310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B28171D-FC52-0242-C0DC-91270E466D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1C59CA1-5557-8A6C-25A2-C43182929E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068363B-685F-4C12-0BA3-0CBE511BB7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714F1F2-F762-26B1-A1C0-1827EE56A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80C76-E4DC-A242-B517-98BF8E627A6D}" type="datetimeFigureOut">
              <a:rPr lang="en-US" smtClean="0"/>
              <a:pPr/>
              <a:t>7/16/2025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04CCAAB-4FD7-E76E-0FF9-7A50285B9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68354D8-D0C3-0EBE-B8F3-4264C6773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48D1F-E54F-8A4B-BDA4-30BD1C311A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21184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B706740-7C2D-CBAD-23B8-3212F2BE2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3C0E5CFF-E446-DBC0-D824-0FD9770469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C1006F9-0B80-826A-D3A6-13C4D44029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7AE4782-90E6-FF62-48E5-A6E768E4A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80C76-E4DC-A242-B517-98BF8E627A6D}" type="datetimeFigureOut">
              <a:rPr lang="en-US" smtClean="0"/>
              <a:pPr/>
              <a:t>7/16/2025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105342F-01F9-FC31-E1F3-4D89C4B8D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07DE335-F01B-A072-0193-B0B0FC74E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48D1F-E54F-8A4B-BDA4-30BD1C311A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35663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9C968DE3-C6FD-889E-9B5B-F3316C4F13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F50B853-8CB4-46A5-FA29-93CE2BF450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11F1B39-71BF-C9D1-717A-734A2EBE6B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980C76-E4DC-A242-B517-98BF8E627A6D}" type="datetimeFigureOut">
              <a:rPr lang="en-US" smtClean="0"/>
              <a:pPr/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736206E-0936-9CFB-CA83-9108FE0479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0FABD3A-0E13-513E-DB99-9D1EB10062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48D1F-E54F-8A4B-BDA4-30BD1C311A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75623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FFFDDDA-4849-8D10-D77E-C5DCF4E96D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7600" y="592812"/>
            <a:ext cx="9144000" cy="1771698"/>
          </a:xfrm>
        </p:spPr>
        <p:txBody>
          <a:bodyPr>
            <a:normAutofit fontScale="90000"/>
          </a:bodyPr>
          <a:lstStyle/>
          <a:p>
            <a:r>
              <a:rPr lang="en-IN" sz="4400" b="1" dirty="0"/>
              <a:t>FinnOne Loan </a:t>
            </a:r>
            <a:r>
              <a:rPr lang="en-IN" sz="4400" b="1" dirty="0" smtClean="0"/>
              <a:t>Servicing application </a:t>
            </a:r>
            <a:r>
              <a:rPr lang="en-IN" sz="4400" b="1" dirty="0"/>
              <a:t>– ICICI Bank</a:t>
            </a:r>
            <a:r>
              <a:rPr lang="en-IN" b="1" dirty="0"/>
              <a:t/>
            </a:r>
            <a:br>
              <a:rPr lang="en-IN" b="1" dirty="0"/>
            </a:br>
            <a:endParaRPr lang="en-US" dirty="0">
              <a:latin typeface="Times New Roman" panose="02020603050405020304" pitchFamily="18" charset="0"/>
              <a:ea typeface="Abadi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9E3EF961-66CB-874D-46FD-DF00EFA038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1828800"/>
            <a:ext cx="9144000" cy="3429000"/>
          </a:xfrm>
        </p:spPr>
        <p:txBody>
          <a:bodyPr anchor="ctr">
            <a:normAutofit/>
          </a:bodyPr>
          <a:lstStyle/>
          <a:p>
            <a:r>
              <a:rPr lang="en-IN" sz="4000" b="1" dirty="0"/>
              <a:t>Using the Waterfall Model</a:t>
            </a:r>
          </a:p>
          <a:p>
            <a:endParaRPr lang="en-IN" sz="4000" b="1" dirty="0" smtClean="0"/>
          </a:p>
          <a:p>
            <a:r>
              <a:rPr lang="en-IN" sz="4000" b="1" dirty="0" smtClean="0"/>
              <a:t>Prepared </a:t>
            </a:r>
            <a:r>
              <a:rPr lang="en-IN" sz="4000" b="1" dirty="0"/>
              <a:t>by: Pradnya Doiphode</a:t>
            </a:r>
          </a:p>
          <a:p>
            <a:r>
              <a:rPr lang="en-IN" sz="4000" b="1" dirty="0"/>
              <a:t>Date: July 2025</a:t>
            </a:r>
          </a:p>
          <a:p>
            <a:pPr lvl="1" algn="l"/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xmlns="" val="10739274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03A597F-064E-71C1-EFE6-6BA8D4E6BB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304800"/>
            <a:ext cx="10515600" cy="6095999"/>
          </a:xfrm>
        </p:spPr>
        <p:txBody>
          <a:bodyPr>
            <a:normAutofit/>
          </a:bodyPr>
          <a:lstStyle/>
          <a:p>
            <a:r>
              <a:rPr lang="en-IN" sz="1800" b="1" dirty="0" smtClean="0"/>
              <a:t>4. Data Migration Challenges</a:t>
            </a:r>
          </a:p>
          <a:p>
            <a:r>
              <a:rPr lang="en-IN" sz="1800" dirty="0" smtClean="0"/>
              <a:t>Migrating data from legacy systems (if any) to </a:t>
            </a:r>
            <a:r>
              <a:rPr lang="en-IN" sz="1800" dirty="0" err="1" smtClean="0"/>
              <a:t>FinnOne</a:t>
            </a:r>
            <a:r>
              <a:rPr lang="en-IN" sz="1800" dirty="0" smtClean="0"/>
              <a:t> may result in data loss, inconsistency, or format issues.</a:t>
            </a:r>
          </a:p>
          <a:p>
            <a:r>
              <a:rPr lang="en-IN" sz="1800" dirty="0" smtClean="0"/>
              <a:t>Mitigation: Perform data validation, reconciliation, and dry runs before actual </a:t>
            </a:r>
            <a:r>
              <a:rPr lang="en-IN" sz="1800" dirty="0" smtClean="0"/>
              <a:t>migration</a:t>
            </a:r>
          </a:p>
          <a:p>
            <a:endParaRPr lang="en-IN" sz="1800" b="1" dirty="0" smtClean="0"/>
          </a:p>
          <a:p>
            <a:r>
              <a:rPr lang="en-IN" sz="1800" b="1" dirty="0" smtClean="0"/>
              <a:t>5</a:t>
            </a:r>
            <a:r>
              <a:rPr lang="en-IN" sz="1800" b="1" dirty="0"/>
              <a:t>. Vendor Dependency</a:t>
            </a:r>
          </a:p>
          <a:p>
            <a:r>
              <a:rPr lang="en-IN" sz="1800" dirty="0"/>
              <a:t>Project success depends on the responsiveness and support from the FinnOne vendor (e.g., Nucleus Software).</a:t>
            </a:r>
          </a:p>
          <a:p>
            <a:r>
              <a:rPr lang="en-IN" sz="1800" dirty="0"/>
              <a:t>Any delay from their side in </a:t>
            </a:r>
            <a:r>
              <a:rPr lang="en-IN" sz="1800" dirty="0" err="1"/>
              <a:t>customization</a:t>
            </a:r>
            <a:r>
              <a:rPr lang="en-IN" sz="1800" dirty="0"/>
              <a:t>, deployment, or bug fixing can halt progress.</a:t>
            </a:r>
          </a:p>
          <a:p>
            <a:r>
              <a:rPr lang="en-IN" sz="1800" dirty="0"/>
              <a:t>Mitigation: Set clear SLAs and regular checkpoints with the vendor team.</a:t>
            </a:r>
          </a:p>
          <a:p>
            <a:pPr>
              <a:buNone/>
            </a:pPr>
            <a:r>
              <a:rPr lang="en-IN" sz="1800" dirty="0"/>
              <a:t/>
            </a:r>
            <a:br>
              <a:rPr lang="en-IN" sz="1800" dirty="0"/>
            </a:br>
            <a:endParaRPr lang="en-IN" sz="1800" dirty="0"/>
          </a:p>
          <a:p>
            <a:r>
              <a:rPr lang="en-IN" sz="1800" b="1" dirty="0"/>
              <a:t>6. Budget Overruns</a:t>
            </a:r>
          </a:p>
          <a:p>
            <a:r>
              <a:rPr lang="en-IN" sz="1800" dirty="0"/>
              <a:t>If the initial effort estimation or resource planning is inaccurate, the project may exceed budget limits.</a:t>
            </a:r>
          </a:p>
          <a:p>
            <a:r>
              <a:rPr lang="en-IN" sz="1800" dirty="0"/>
              <a:t>Mitigation: Have a contingency budget and monitor costs regularly through a project manager.</a:t>
            </a:r>
          </a:p>
          <a:p>
            <a:pPr>
              <a:buNone/>
            </a:pPr>
            <a:r>
              <a:rPr lang="en-IN" sz="1800" dirty="0"/>
              <a:t/>
            </a:r>
            <a:br>
              <a:rPr lang="en-IN" sz="1800" dirty="0"/>
            </a:br>
            <a:endParaRPr lang="en-IN" sz="1800" dirty="0"/>
          </a:p>
        </p:txBody>
      </p:sp>
    </p:spTree>
    <p:extLst>
      <p:ext uri="{BB962C8B-B14F-4D97-AF65-F5344CB8AC3E}">
        <p14:creationId xmlns:p14="http://schemas.microsoft.com/office/powerpoint/2010/main" xmlns="" val="29930640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idx="1"/>
          </p:nvPr>
        </p:nvSpPr>
        <p:spPr>
          <a:xfrm>
            <a:off x="838200" y="990600"/>
            <a:ext cx="10515600" cy="4351338"/>
          </a:xfrm>
        </p:spPr>
        <p:txBody>
          <a:bodyPr>
            <a:normAutofit/>
          </a:bodyPr>
          <a:lstStyle/>
          <a:p>
            <a:r>
              <a:rPr lang="en-IN" sz="1800" b="1" dirty="0" smtClean="0"/>
              <a:t>7. Post-Go-Live Support Issues</a:t>
            </a:r>
          </a:p>
          <a:p>
            <a:r>
              <a:rPr lang="en-IN" sz="1800" dirty="0" smtClean="0"/>
              <a:t>Even after successful deployment, system bugs or user errors may arise, impacting operations.</a:t>
            </a:r>
          </a:p>
          <a:p>
            <a:r>
              <a:rPr lang="en-IN" sz="1800" dirty="0" smtClean="0"/>
              <a:t>Mitigation: Keep a post-go-live support team ready for at least 30-60 days.</a:t>
            </a:r>
          </a:p>
          <a:p>
            <a:pPr>
              <a:buNone/>
            </a:pPr>
            <a:r>
              <a:rPr lang="en-IN" sz="1800" dirty="0" smtClean="0"/>
              <a:t/>
            </a:r>
            <a:br>
              <a:rPr lang="en-IN" sz="1800" dirty="0" smtClean="0"/>
            </a:br>
            <a:endParaRPr lang="en-IN" sz="1800" dirty="0" smtClean="0"/>
          </a:p>
          <a:p>
            <a:r>
              <a:rPr lang="en-IN" sz="1800" b="1" dirty="0" smtClean="0"/>
              <a:t>8. Regulatory Changes</a:t>
            </a:r>
          </a:p>
          <a:p>
            <a:r>
              <a:rPr lang="en-IN" sz="1800" dirty="0" smtClean="0"/>
              <a:t>Any change in RBI or internal policy during the project can impact application compliance requirements.</a:t>
            </a:r>
          </a:p>
          <a:p>
            <a:r>
              <a:rPr lang="en-IN" sz="1800" dirty="0" smtClean="0"/>
              <a:t>Mitigation: Maintain liaison with compliance/legal team throughout the development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79D7BE-4704-3730-B438-4E78056614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304800"/>
            <a:ext cx="10515600" cy="1325563"/>
          </a:xfrm>
        </p:spPr>
        <p:txBody>
          <a:bodyPr>
            <a:normAutofit/>
          </a:bodyPr>
          <a:lstStyle/>
          <a:p>
            <a:r>
              <a:rPr lang="en-IN" sz="2000" b="1" dirty="0"/>
              <a:t>Conclusion :</a:t>
            </a:r>
            <a:br>
              <a:rPr lang="en-IN" sz="2000" b="1" dirty="0"/>
            </a:br>
            <a:endParaRPr lang="en-US" sz="2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A6ADF49-682D-C1F0-98B6-F14C395BE2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sz="2000" dirty="0"/>
              <a:t>FinnOne will bring efficiency, accuracy, and speed to ICICI Bank’s loan servicing.</a:t>
            </a:r>
          </a:p>
          <a:p>
            <a:r>
              <a:rPr lang="en-IN" sz="2000" dirty="0"/>
              <a:t>The Waterfall approach ensures a clear, trackable path to implementation.</a:t>
            </a:r>
          </a:p>
          <a:p>
            <a:r>
              <a:rPr lang="en-IN" sz="2000" dirty="0"/>
              <a:t>Structured project planning and stakeholder involvement are key to success.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047907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044C307-2B4D-58B2-AC7B-995556A96A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To Be Completed by Appropriate Manager</a:t>
            </a:r>
            <a:r>
              <a:rPr lang="en-IN" sz="2000" dirty="0"/>
              <a:t> :</a:t>
            </a:r>
          </a:p>
          <a:p>
            <a:pPr marL="0" indent="0">
              <a:buNone/>
            </a:pPr>
            <a:endParaRPr lang="en-IN" sz="2000" dirty="0"/>
          </a:p>
          <a:p>
            <a:pPr marL="0" indent="0">
              <a:buNone/>
            </a:pPr>
            <a:r>
              <a:rPr lang="en-IN" sz="2000" b="1" dirty="0"/>
              <a:t>Project Sponsor : Akshay Shinde</a:t>
            </a:r>
          </a:p>
          <a:p>
            <a:pPr marL="0" indent="0">
              <a:buNone/>
            </a:pPr>
            <a:endParaRPr lang="en-IN" sz="2000" b="1" dirty="0"/>
          </a:p>
          <a:p>
            <a:pPr marL="0" indent="0">
              <a:buNone/>
            </a:pPr>
            <a:r>
              <a:rPr lang="en-IN" sz="2000" b="1" dirty="0"/>
              <a:t>Project Manager : Nisha Patel</a:t>
            </a:r>
          </a:p>
          <a:p>
            <a:pPr marL="0" indent="0">
              <a:buNone/>
            </a:pPr>
            <a:endParaRPr lang="en-IN" sz="2000" b="1" dirty="0"/>
          </a:p>
          <a:p>
            <a:pPr marL="0" indent="0">
              <a:buNone/>
            </a:pPr>
            <a:r>
              <a:rPr lang="en-IN" sz="2000" b="1" dirty="0"/>
              <a:t>Business analyst  : Pradnya Doiphode </a:t>
            </a:r>
          </a:p>
        </p:txBody>
      </p:sp>
    </p:spTree>
    <p:extLst>
      <p:ext uri="{BB962C8B-B14F-4D97-AF65-F5344CB8AC3E}">
        <p14:creationId xmlns:p14="http://schemas.microsoft.com/office/powerpoint/2010/main" xmlns="" val="2174229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BDB0AA6-3E2A-9AAC-B493-3F6719700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2000" b="1" dirty="0"/>
              <a:t>Situation/Problem/opportunity :</a:t>
            </a:r>
            <a:endParaRPr lang="en-US" sz="2000" b="1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1AA15413-1DE9-298C-7782-C717C9465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IN" b="1" dirty="0"/>
              <a:t>Situation</a:t>
            </a:r>
            <a:r>
              <a:rPr lang="en-IN" dirty="0"/>
              <a:t> </a:t>
            </a:r>
          </a:p>
          <a:p>
            <a:r>
              <a:rPr lang="en-IN" dirty="0"/>
              <a:t>FinnOne is a comprehensive loan management solution used by ICICI Bank.</a:t>
            </a:r>
          </a:p>
          <a:p>
            <a:r>
              <a:rPr lang="en-IN" dirty="0"/>
              <a:t>The goal is to digitise and streamline the loan servicing lifecycle.</a:t>
            </a:r>
          </a:p>
          <a:p>
            <a:r>
              <a:rPr lang="en-IN" dirty="0"/>
              <a:t>Applying the Waterfall model ensures structured, sequential implementation.</a:t>
            </a:r>
          </a:p>
          <a:p>
            <a:r>
              <a:rPr lang="en-IN" dirty="0"/>
              <a:t>Successful implementation leads to reduced turnaround time, better compliance, and enhanced customer satisfaction.</a:t>
            </a:r>
          </a:p>
          <a:p>
            <a:endParaRPr lang="en-IN" dirty="0"/>
          </a:p>
          <a:p>
            <a:r>
              <a:rPr lang="en-IN" b="1" dirty="0"/>
              <a:t>Problem: </a:t>
            </a:r>
          </a:p>
          <a:p>
            <a:r>
              <a:rPr lang="en-IN" dirty="0"/>
              <a:t>Manual loan servicing processes were time-consuming and error-prone.</a:t>
            </a:r>
          </a:p>
          <a:p>
            <a:r>
              <a:rPr lang="en-IN" dirty="0"/>
              <a:t>Increasing demand for faster and more accurate loan processing.</a:t>
            </a:r>
          </a:p>
          <a:p>
            <a:endParaRPr lang="en-IN" dirty="0"/>
          </a:p>
          <a:p>
            <a:r>
              <a:rPr lang="en-IN" b="1" dirty="0"/>
              <a:t>Opportunity</a:t>
            </a:r>
            <a:r>
              <a:rPr lang="en-IN" dirty="0"/>
              <a:t>  :</a:t>
            </a:r>
          </a:p>
          <a:p>
            <a:r>
              <a:rPr lang="en-IN" dirty="0"/>
              <a:t>FinnOne has been introduced to automate and manage loan servicing efficiently.</a:t>
            </a:r>
          </a:p>
          <a:p>
            <a:r>
              <a:rPr lang="en-IN" dirty="0"/>
              <a:t>Aligns with ICICI Bank’s goal to </a:t>
            </a:r>
            <a:r>
              <a:rPr lang="en-IN" dirty="0" err="1"/>
              <a:t>digitize</a:t>
            </a:r>
            <a:r>
              <a:rPr lang="en-IN" dirty="0"/>
              <a:t> operations and improve service delivery.</a:t>
            </a:r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b="1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xmlns="" val="1091464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D8D4490-CFC6-159B-29DE-409A1C7CA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81000"/>
            <a:ext cx="10820400" cy="1325563"/>
          </a:xfrm>
        </p:spPr>
        <p:txBody>
          <a:bodyPr>
            <a:normAutofit/>
          </a:bodyPr>
          <a:lstStyle/>
          <a:p>
            <a:r>
              <a:rPr lang="en-US" sz="2000" b="1" dirty="0"/>
              <a:t>Purpose Statement (Goals):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441992B-8FB4-0B49-185E-06CC54FCAC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2851" y="2141537"/>
            <a:ext cx="10515600" cy="4351338"/>
          </a:xfrm>
        </p:spPr>
        <p:txBody>
          <a:bodyPr>
            <a:normAutofit/>
          </a:bodyPr>
          <a:lstStyle/>
          <a:p>
            <a:r>
              <a:rPr lang="en-IN" sz="1800" dirty="0"/>
              <a:t>The purpose of implementing the FinnOne application is to </a:t>
            </a:r>
            <a:r>
              <a:rPr lang="en-IN" sz="1800" dirty="0" err="1"/>
              <a:t>digitize</a:t>
            </a:r>
            <a:r>
              <a:rPr lang="en-IN" sz="1800" dirty="0"/>
              <a:t> and streamline the loan servicing process in ICICI Bank by automating key tasks such as loan disbursement, EMI tracking, payment collections, and customer communication. This helps in:</a:t>
            </a:r>
          </a:p>
          <a:p>
            <a:r>
              <a:rPr lang="en-IN" sz="1800" dirty="0"/>
              <a:t>Improving operational efficiency and reducing manual effort.</a:t>
            </a:r>
          </a:p>
          <a:p>
            <a:r>
              <a:rPr lang="en-IN" sz="1800" dirty="0"/>
              <a:t>Ensuring accuracy and compliance with regulatory requirements.</a:t>
            </a:r>
          </a:p>
          <a:p>
            <a:r>
              <a:rPr lang="en-IN" sz="1800" dirty="0"/>
              <a:t>Speeding up loan lifecycle management, from approval to closure.</a:t>
            </a:r>
          </a:p>
          <a:p>
            <a:r>
              <a:rPr lang="en-IN" sz="1800" dirty="0"/>
              <a:t>Enhancing customer experience through faster and more transparent service.</a:t>
            </a:r>
          </a:p>
          <a:p>
            <a:r>
              <a:rPr lang="en-IN" sz="1800" dirty="0"/>
              <a:t>Reducing risks and delays by implementing a </a:t>
            </a:r>
            <a:r>
              <a:rPr lang="en-IN" sz="1800" dirty="0" err="1"/>
              <a:t>centralized</a:t>
            </a:r>
            <a:r>
              <a:rPr lang="en-IN" sz="1800" dirty="0"/>
              <a:t>, end-to-end loan management system.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96065780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8664199-0422-22B1-B536-6C550DD42E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b="1" dirty="0"/>
              <a:t>Project Objectives: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7E7A86F-CDA8-294F-CD0B-B0C0F9297D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N" sz="1800" b="1" dirty="0"/>
              <a:t>Project Objectives</a:t>
            </a:r>
          </a:p>
          <a:p>
            <a:r>
              <a:rPr lang="en-IN" sz="1800" dirty="0"/>
              <a:t>Automate the Loan Servicing Process</a:t>
            </a:r>
          </a:p>
          <a:p>
            <a:r>
              <a:rPr lang="en-IN" sz="1800" dirty="0"/>
              <a:t>Replace manual and semi-automated processes with a </a:t>
            </a:r>
            <a:r>
              <a:rPr lang="en-IN" sz="1800" dirty="0" err="1"/>
              <a:t>centralized</a:t>
            </a:r>
            <a:r>
              <a:rPr lang="en-IN" sz="1800" dirty="0"/>
              <a:t> loan management system.</a:t>
            </a:r>
          </a:p>
          <a:p>
            <a:r>
              <a:rPr lang="en-IN" sz="1800" dirty="0"/>
              <a:t>Ensure Compliance and Accuracy</a:t>
            </a:r>
          </a:p>
          <a:p>
            <a:r>
              <a:rPr lang="en-IN" sz="1800" dirty="0"/>
              <a:t>Adhere to RBI and internal audit guidelines through system-driven checks and validations.</a:t>
            </a:r>
          </a:p>
          <a:p>
            <a:r>
              <a:rPr lang="en-IN" sz="1800" dirty="0"/>
              <a:t>Improve Operational Efficiency</a:t>
            </a:r>
          </a:p>
          <a:p>
            <a:r>
              <a:rPr lang="en-IN" sz="1800" dirty="0"/>
              <a:t>Reduce turnaround time (TAT) for loan servicing activities such as disbursement, EMI management, and NOC issuance.</a:t>
            </a:r>
          </a:p>
          <a:p>
            <a:r>
              <a:rPr lang="en-IN" sz="1800" dirty="0"/>
              <a:t>Enhance Customer Experience</a:t>
            </a:r>
          </a:p>
          <a:p>
            <a:r>
              <a:rPr lang="en-IN" sz="1800" dirty="0"/>
              <a:t>Enable timely notifications, transparent tracking, and faster service resolution.</a:t>
            </a:r>
          </a:p>
          <a:p>
            <a:r>
              <a:rPr lang="en-IN" sz="1800" dirty="0"/>
              <a:t>Implement a Structured, </a:t>
            </a:r>
            <a:r>
              <a:rPr lang="en-IN" sz="1800" dirty="0" err="1"/>
              <a:t>Risk-Minimized</a:t>
            </a:r>
            <a:r>
              <a:rPr lang="en-IN" sz="1800" dirty="0"/>
              <a:t> Development Approach</a:t>
            </a:r>
          </a:p>
          <a:p>
            <a:r>
              <a:rPr lang="en-IN" sz="1800" dirty="0"/>
              <a:t>Follow the Waterfall model to clearly define requirements, </a:t>
            </a:r>
            <a:r>
              <a:rPr lang="en-IN" sz="1800" dirty="0" err="1"/>
              <a:t>minimize</a:t>
            </a:r>
            <a:r>
              <a:rPr lang="en-IN" sz="1800" dirty="0"/>
              <a:t> scope creep, and maintain control over the project lifecycle.</a:t>
            </a:r>
          </a:p>
          <a:p>
            <a:r>
              <a:rPr lang="en-IN" sz="1800" dirty="0"/>
              <a:t>Facilitate Better Data Management and Reporting</a:t>
            </a:r>
          </a:p>
          <a:p>
            <a:r>
              <a:rPr lang="en-IN" sz="1800" dirty="0"/>
              <a:t>Provide accurate, real-time data for internal MIS, compliance reporting, and decision-making.</a:t>
            </a:r>
          </a:p>
        </p:txBody>
      </p:sp>
    </p:spTree>
    <p:extLst>
      <p:ext uri="{BB962C8B-B14F-4D97-AF65-F5344CB8AC3E}">
        <p14:creationId xmlns:p14="http://schemas.microsoft.com/office/powerpoint/2010/main" xmlns="" val="946183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89B8729-2615-A9D1-E8CF-3B8B4749A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b="1" dirty="0"/>
              <a:t>Success Criteria: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6CB9BAA-1EE7-CF14-138F-03D9353308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1800" b="1" dirty="0"/>
              <a:t>Deliverables</a:t>
            </a:r>
            <a:r>
              <a:rPr lang="en-IN" sz="1800" dirty="0"/>
              <a:t>:</a:t>
            </a:r>
          </a:p>
          <a:p>
            <a:r>
              <a:rPr lang="en-IN" sz="1800" dirty="0"/>
              <a:t>Functional FinnOne loan servicing module.</a:t>
            </a:r>
          </a:p>
          <a:p>
            <a:r>
              <a:rPr lang="en-IN" sz="1800" dirty="0"/>
              <a:t>User manuals and training guides.</a:t>
            </a:r>
          </a:p>
          <a:p>
            <a:r>
              <a:rPr lang="en-IN" sz="1800" dirty="0"/>
              <a:t>Deployment and support plan.</a:t>
            </a:r>
            <a:br>
              <a:rPr lang="en-IN" sz="1800" dirty="0"/>
            </a:br>
            <a:endParaRPr lang="en-IN" sz="1800" dirty="0"/>
          </a:p>
          <a:p>
            <a:r>
              <a:rPr lang="en-IN" sz="1800" b="1" dirty="0"/>
              <a:t>Success Criteria:</a:t>
            </a:r>
          </a:p>
          <a:p>
            <a:r>
              <a:rPr lang="en-IN" sz="1800" dirty="0"/>
              <a:t>Reduction in loan processing time by 30%.</a:t>
            </a:r>
          </a:p>
          <a:p>
            <a:r>
              <a:rPr lang="en-IN" sz="1800" dirty="0"/>
              <a:t>Zero critical bugs post-deployment.</a:t>
            </a:r>
          </a:p>
          <a:p>
            <a:r>
              <a:rPr lang="en-IN" sz="1800" dirty="0"/>
              <a:t>90% user adoption within first 3 months.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28966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5A48733-C6D8-7530-2870-BA0AA789E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54075"/>
          </a:xfrm>
        </p:spPr>
        <p:txBody>
          <a:bodyPr>
            <a:normAutofit/>
          </a:bodyPr>
          <a:lstStyle/>
          <a:p>
            <a:r>
              <a:rPr lang="en-US" sz="2000" b="1" dirty="0"/>
              <a:t>Methods/Approach: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5AEC85B-2AF2-4695-0F00-09D77FF952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5400"/>
            <a:ext cx="10515600" cy="5334000"/>
          </a:xfrm>
        </p:spPr>
        <p:txBody>
          <a:bodyPr>
            <a:normAutofit fontScale="25000" lnSpcReduction="20000"/>
          </a:bodyPr>
          <a:lstStyle/>
          <a:p>
            <a:r>
              <a:rPr lang="en-IN" sz="7200" b="1" dirty="0"/>
              <a:t>Requirement Gathering and Analysis</a:t>
            </a:r>
          </a:p>
          <a:p>
            <a:endParaRPr lang="en-IN" sz="7200" b="1" dirty="0"/>
          </a:p>
          <a:p>
            <a:r>
              <a:rPr lang="en-IN" sz="7200" dirty="0"/>
              <a:t>Collaborate with stakeholders (loan operations, IT, compliance) to capture all functional and technical requirements.</a:t>
            </a:r>
          </a:p>
          <a:p>
            <a:r>
              <a:rPr lang="en-IN" sz="7200" dirty="0"/>
              <a:t>Document detailed system requirements and get sign-off.</a:t>
            </a:r>
          </a:p>
          <a:p>
            <a:endParaRPr lang="en-IN" sz="7200" dirty="0"/>
          </a:p>
          <a:p>
            <a:r>
              <a:rPr lang="en-IN" sz="7200" b="1" dirty="0"/>
              <a:t>System Design</a:t>
            </a:r>
          </a:p>
          <a:p>
            <a:r>
              <a:rPr lang="en-IN" sz="7200" dirty="0"/>
              <a:t>Create a high-level and low-level design of the FinnOne application integration with ICICI Bank systems.</a:t>
            </a:r>
          </a:p>
          <a:p>
            <a:r>
              <a:rPr lang="en-IN" sz="7200" dirty="0"/>
              <a:t>Define workflows, user roles, access controls, and interfaces.</a:t>
            </a:r>
          </a:p>
          <a:p>
            <a:endParaRPr lang="en-IN" sz="7200" dirty="0"/>
          </a:p>
          <a:p>
            <a:r>
              <a:rPr lang="en-IN" sz="7200" b="1" dirty="0"/>
              <a:t>Vendor Coordination and </a:t>
            </a:r>
            <a:r>
              <a:rPr lang="en-IN" sz="7200" b="1" dirty="0" err="1"/>
              <a:t>Customization</a:t>
            </a:r>
            <a:endParaRPr lang="en-IN" sz="7200" b="1" dirty="0"/>
          </a:p>
          <a:p>
            <a:r>
              <a:rPr lang="en-IN" sz="7200" dirty="0"/>
              <a:t>Work with the FinnOne vendor (e.g., Nucleus Software) for necessary </a:t>
            </a:r>
            <a:r>
              <a:rPr lang="en-IN" sz="7200" dirty="0" err="1"/>
              <a:t>customizations</a:t>
            </a:r>
            <a:r>
              <a:rPr lang="en-IN" sz="7200" dirty="0"/>
              <a:t> and configurations based on ICICI Bank’s needs.</a:t>
            </a:r>
          </a:p>
          <a:p>
            <a:endParaRPr lang="en-IN" sz="7200" dirty="0"/>
          </a:p>
          <a:p>
            <a:r>
              <a:rPr lang="en-IN" sz="7200" b="1" dirty="0"/>
              <a:t>Development and Configuration</a:t>
            </a:r>
          </a:p>
          <a:p>
            <a:r>
              <a:rPr lang="en-IN" sz="7200" dirty="0"/>
              <a:t>Set up the application environment, integrate with core banking systems, and implement business logic as per requirements.</a:t>
            </a:r>
          </a:p>
          <a:p>
            <a:endParaRPr lang="en-IN" sz="45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280768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C2BA6C7-DC69-E062-D245-C8D1DD1ED6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228600"/>
            <a:ext cx="10515600" cy="5341938"/>
          </a:xfrm>
        </p:spPr>
        <p:txBody>
          <a:bodyPr>
            <a:noAutofit/>
          </a:bodyPr>
          <a:lstStyle/>
          <a:p>
            <a:r>
              <a:rPr lang="en-IN" sz="1800" b="1" dirty="0"/>
              <a:t>Testing</a:t>
            </a:r>
          </a:p>
          <a:p>
            <a:r>
              <a:rPr lang="en-IN" sz="1800" dirty="0"/>
              <a:t>Conduct system testing, integration testing, and user acceptance testing (UAT).</a:t>
            </a:r>
          </a:p>
          <a:p>
            <a:r>
              <a:rPr lang="en-IN" sz="1800" dirty="0"/>
              <a:t>Ensure all modules like loan creation, EMI management, pre-closure, and reporting are thoroughly tested.</a:t>
            </a:r>
          </a:p>
          <a:p>
            <a:endParaRPr lang="en-IN" sz="1800" dirty="0"/>
          </a:p>
          <a:p>
            <a:r>
              <a:rPr lang="en-IN" sz="1800" b="1" dirty="0"/>
              <a:t>Training and Documentation</a:t>
            </a:r>
          </a:p>
          <a:p>
            <a:r>
              <a:rPr lang="en-IN" sz="1800" dirty="0"/>
              <a:t>Prepare user manuals and conduct training sessions for end-users (branch staff, operations, customer support).</a:t>
            </a:r>
          </a:p>
          <a:p>
            <a:r>
              <a:rPr lang="en-IN" sz="1800" dirty="0"/>
              <a:t>Create SOPs and internal help guides.</a:t>
            </a:r>
          </a:p>
          <a:p>
            <a:endParaRPr lang="en-IN" sz="1800" dirty="0"/>
          </a:p>
          <a:p>
            <a:r>
              <a:rPr lang="en-IN" sz="1800" b="1" dirty="0"/>
              <a:t>Deployment and Go-Live</a:t>
            </a:r>
          </a:p>
          <a:p>
            <a:r>
              <a:rPr lang="en-IN" sz="1800" dirty="0"/>
              <a:t>Deploy the application in the production environment.</a:t>
            </a:r>
          </a:p>
          <a:p>
            <a:r>
              <a:rPr lang="en-IN" sz="1800" dirty="0"/>
              <a:t>Ensure proper data migration from legacy systems (if any).</a:t>
            </a:r>
          </a:p>
          <a:p>
            <a:r>
              <a:rPr lang="en-IN" sz="1800" dirty="0"/>
              <a:t>Monitor post-go-live performance.</a:t>
            </a:r>
          </a:p>
          <a:p>
            <a:endParaRPr lang="en-IN" sz="1800" dirty="0"/>
          </a:p>
          <a:p>
            <a:r>
              <a:rPr lang="en-IN" sz="1800" b="1" dirty="0"/>
              <a:t>Post-Implementation Support</a:t>
            </a:r>
          </a:p>
          <a:p>
            <a:r>
              <a:rPr lang="en-IN" sz="1800" dirty="0"/>
              <a:t>Provide support for initial </a:t>
            </a:r>
            <a:r>
              <a:rPr lang="en-IN" sz="1800" dirty="0" err="1"/>
              <a:t>stabilization</a:t>
            </a:r>
            <a:r>
              <a:rPr lang="en-IN" sz="1800" dirty="0"/>
              <a:t> period.</a:t>
            </a:r>
          </a:p>
          <a:p>
            <a:r>
              <a:rPr lang="en-IN" sz="1800" dirty="0"/>
              <a:t>Track issues, apply </a:t>
            </a:r>
            <a:r>
              <a:rPr lang="en-IN" sz="1800" dirty="0" err="1"/>
              <a:t>hotfixes</a:t>
            </a:r>
            <a:r>
              <a:rPr lang="en-IN" sz="1800" dirty="0"/>
              <a:t>/patches, and gather user feedback.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xmlns="" val="422378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EAD57E8-A37C-0586-4C59-84AFE0A10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b="1" dirty="0"/>
              <a:t>Resources: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9BE7D79-93ED-AFAC-659E-6A8F5A1161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IN" b="1" dirty="0"/>
              <a:t>People</a:t>
            </a:r>
            <a:r>
              <a:rPr lang="en-IN" dirty="0"/>
              <a:t> :</a:t>
            </a:r>
          </a:p>
          <a:p>
            <a:pPr marL="0" indent="0">
              <a:buNone/>
            </a:pPr>
            <a:r>
              <a:rPr lang="en-IN" dirty="0"/>
              <a:t>BA, Developer, QA, Project Manager, Trainers.</a:t>
            </a:r>
          </a:p>
          <a:p>
            <a:endParaRPr lang="en-IN" b="1" dirty="0"/>
          </a:p>
          <a:p>
            <a:r>
              <a:rPr lang="en-IN" b="1" dirty="0"/>
              <a:t>Time</a:t>
            </a:r>
          </a:p>
          <a:p>
            <a:pPr marL="0" indent="0">
              <a:buNone/>
            </a:pPr>
            <a:r>
              <a:rPr lang="en-IN" dirty="0"/>
              <a:t>Estimated 6 months from start to go-live.</a:t>
            </a:r>
          </a:p>
          <a:p>
            <a:pPr marL="0" indent="0">
              <a:buNone/>
            </a:pPr>
            <a:endParaRPr lang="en-IN" dirty="0"/>
          </a:p>
          <a:p>
            <a:r>
              <a:rPr lang="en-IN" b="1" dirty="0"/>
              <a:t>Budget</a:t>
            </a:r>
          </a:p>
          <a:p>
            <a:pPr marL="0" indent="0">
              <a:buNone/>
            </a:pPr>
            <a:r>
              <a:rPr lang="en-IN" dirty="0"/>
              <a:t>Software Licensing: ₹5,00,000</a:t>
            </a:r>
          </a:p>
          <a:p>
            <a:pPr marL="0" indent="0">
              <a:buNone/>
            </a:pPr>
            <a:r>
              <a:rPr lang="en-IN" dirty="0"/>
              <a:t>Training &amp; Implementation: ₹3,00,000</a:t>
            </a:r>
          </a:p>
          <a:p>
            <a:pPr marL="0" indent="0">
              <a:buNone/>
            </a:pPr>
            <a:r>
              <a:rPr lang="en-IN" dirty="0"/>
              <a:t>Support &amp; Maintenance: ₹2,00,000</a:t>
            </a:r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r>
              <a:rPr lang="en-IN" b="1" dirty="0"/>
              <a:t>Other</a:t>
            </a:r>
            <a:r>
              <a:rPr lang="en-IN" dirty="0"/>
              <a:t> –</a:t>
            </a:r>
          </a:p>
          <a:p>
            <a:pPr marL="0" indent="0">
              <a:buNone/>
            </a:pPr>
            <a:r>
              <a:rPr lang="en-IN" dirty="0"/>
              <a:t> third party software evaluation, site visits, </a:t>
            </a:r>
            <a:r>
              <a:rPr lang="en-IN" dirty="0" err="1"/>
              <a:t>Dataquest</a:t>
            </a:r>
            <a:r>
              <a:rPr lang="en-IN" dirty="0"/>
              <a:t> reports</a:t>
            </a:r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xmlns="" val="41150693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2E79285-1418-368B-3491-648DF8847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0"/>
            <a:ext cx="6324600" cy="609600"/>
          </a:xfrm>
        </p:spPr>
        <p:txBody>
          <a:bodyPr>
            <a:normAutofit/>
          </a:bodyPr>
          <a:lstStyle/>
          <a:p>
            <a:r>
              <a:rPr lang="en-US" sz="2000" b="1" dirty="0"/>
              <a:t>Risks and Dependencies</a:t>
            </a:r>
            <a:r>
              <a:rPr lang="en-IN" sz="2000" b="1" dirty="0"/>
              <a:t> :</a:t>
            </a:r>
            <a:endParaRPr lang="en-US" sz="2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BDC012E-71E5-7A8F-464A-1ECF658AB4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10972800" cy="5867400"/>
          </a:xfrm>
        </p:spPr>
        <p:txBody>
          <a:bodyPr>
            <a:noAutofit/>
          </a:bodyPr>
          <a:lstStyle/>
          <a:p>
            <a:r>
              <a:rPr lang="en-IN" sz="1800" b="1" dirty="0"/>
              <a:t>1. Resistance to Change from End-Users</a:t>
            </a:r>
          </a:p>
          <a:p>
            <a:r>
              <a:rPr lang="en-IN" sz="1800" dirty="0"/>
              <a:t>Staff who are comfortable with the existing manual or legacy system may resist adopting FinnOne.</a:t>
            </a:r>
          </a:p>
          <a:p>
            <a:r>
              <a:rPr lang="en-IN" sz="1800" dirty="0"/>
              <a:t>Risk of low adoption if proper training and communication are not provided.</a:t>
            </a:r>
          </a:p>
          <a:p>
            <a:r>
              <a:rPr lang="en-IN" sz="1800" dirty="0"/>
              <a:t>Mitigation: Conduct change management sessions and hands-on training workshops.</a:t>
            </a:r>
          </a:p>
          <a:p>
            <a:pPr>
              <a:buNone/>
            </a:pPr>
            <a:r>
              <a:rPr lang="en-IN" sz="1800" dirty="0"/>
              <a:t/>
            </a:r>
            <a:br>
              <a:rPr lang="en-IN" sz="1800" dirty="0"/>
            </a:br>
            <a:endParaRPr lang="en-IN" sz="1800" dirty="0"/>
          </a:p>
          <a:p>
            <a:r>
              <a:rPr lang="en-IN" sz="1800" b="1" dirty="0"/>
              <a:t>2. Delay in Requirement </a:t>
            </a:r>
            <a:r>
              <a:rPr lang="en-IN" sz="1800" b="1" dirty="0" err="1"/>
              <a:t>Finalization</a:t>
            </a:r>
            <a:endParaRPr lang="en-IN" sz="1800" b="1" dirty="0"/>
          </a:p>
          <a:p>
            <a:r>
              <a:rPr lang="en-IN" sz="1800" dirty="0"/>
              <a:t>Waterfall model relies on clear and complete requirements upfront.</a:t>
            </a:r>
          </a:p>
          <a:p>
            <a:r>
              <a:rPr lang="en-IN" sz="1800" dirty="0"/>
              <a:t>Any delay or ambiguity in </a:t>
            </a:r>
            <a:r>
              <a:rPr lang="en-IN" sz="1800" dirty="0" err="1"/>
              <a:t>finalizing</a:t>
            </a:r>
            <a:r>
              <a:rPr lang="en-IN" sz="1800" dirty="0"/>
              <a:t> requirements can delay the overall timeline and affect downstream phases.</a:t>
            </a:r>
          </a:p>
          <a:p>
            <a:r>
              <a:rPr lang="en-IN" sz="1800" dirty="0"/>
              <a:t>Mitigation: Engage all stakeholders early and sign off detailed requirements documents before moving to design.</a:t>
            </a:r>
          </a:p>
          <a:p>
            <a:pPr>
              <a:buNone/>
            </a:pPr>
            <a:r>
              <a:rPr lang="en-IN" sz="1800" dirty="0"/>
              <a:t/>
            </a:r>
            <a:br>
              <a:rPr lang="en-IN" sz="1800" dirty="0"/>
            </a:br>
            <a:endParaRPr lang="en-IN" sz="1800" dirty="0"/>
          </a:p>
          <a:p>
            <a:r>
              <a:rPr lang="en-IN" sz="1800" b="1" dirty="0"/>
              <a:t>3. Integration Complexity</a:t>
            </a:r>
          </a:p>
          <a:p>
            <a:r>
              <a:rPr lang="en-IN" sz="1800" dirty="0"/>
              <a:t>FinnOne must integrate with multiple ICICI Bank systems: Core Banking, CRM, Payment Gateway, and Compliance systems.</a:t>
            </a:r>
          </a:p>
          <a:p>
            <a:r>
              <a:rPr lang="en-IN" sz="1800" dirty="0"/>
              <a:t>Technical glitches or lack of documentation from existing systems may cause integration issues.</a:t>
            </a:r>
          </a:p>
          <a:p>
            <a:r>
              <a:rPr lang="en-IN" sz="1800" dirty="0"/>
              <a:t>Mitigation: Allocate experienced IT resources and conduct integration testing in a controlled environment.</a:t>
            </a:r>
          </a:p>
          <a:p>
            <a:pPr>
              <a:buNone/>
            </a:pPr>
            <a:r>
              <a:rPr lang="en-IN" sz="1800" dirty="0"/>
              <a:t/>
            </a:r>
            <a:br>
              <a:rPr lang="en-IN" sz="1800" dirty="0"/>
            </a:br>
            <a:endParaRPr lang="en-IN" sz="1800" dirty="0"/>
          </a:p>
          <a:p>
            <a:r>
              <a:rPr lang="en-IN" sz="1800" dirty="0" smtClean="0"/>
              <a:t>.</a:t>
            </a:r>
            <a:endParaRPr lang="en-IN" sz="1800" dirty="0"/>
          </a:p>
        </p:txBody>
      </p:sp>
    </p:spTree>
    <p:extLst>
      <p:ext uri="{BB962C8B-B14F-4D97-AF65-F5344CB8AC3E}">
        <p14:creationId xmlns:p14="http://schemas.microsoft.com/office/powerpoint/2010/main" xmlns="" val="13226311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884</Words>
  <Application>Microsoft Office PowerPoint</Application>
  <PresentationFormat>Custom</PresentationFormat>
  <Paragraphs>150</Paragraphs>
  <Slides>13</Slides>
  <Notes>0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FinnOne Loan Servicing application – ICICI Bank </vt:lpstr>
      <vt:lpstr>Situation/Problem/opportunity :</vt:lpstr>
      <vt:lpstr>Purpose Statement (Goals):</vt:lpstr>
      <vt:lpstr>Project Objectives:</vt:lpstr>
      <vt:lpstr>Success Criteria:</vt:lpstr>
      <vt:lpstr>Methods/Approach:</vt:lpstr>
      <vt:lpstr>Slide 7</vt:lpstr>
      <vt:lpstr>Resources:</vt:lpstr>
      <vt:lpstr>Risks and Dependencies :</vt:lpstr>
      <vt:lpstr>Slide 10</vt:lpstr>
      <vt:lpstr>Slide 11</vt:lpstr>
      <vt:lpstr>Conclusion : 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 on xyz</dc:title>
  <dc:creator>pratapdoifode1001@gmail.com</dc:creator>
  <cp:lastModifiedBy>Lakhan</cp:lastModifiedBy>
  <cp:revision>5</cp:revision>
  <dcterms:created xsi:type="dcterms:W3CDTF">2022-10-13T11:40:47Z</dcterms:created>
  <dcterms:modified xsi:type="dcterms:W3CDTF">2025-07-16T18:26:19Z</dcterms:modified>
</cp:coreProperties>
</file>