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6" r:id="rId14"/>
    <p:sldId id="327" r:id="rId15"/>
    <p:sldId id="328" r:id="rId16"/>
    <p:sldId id="324" r:id="rId17"/>
    <p:sldId id="335" r:id="rId18"/>
    <p:sldId id="331" r:id="rId19"/>
    <p:sldId id="332" r:id="rId20"/>
    <p:sldId id="333" r:id="rId21"/>
    <p:sldId id="334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0F385-A9C8-4BA8-889C-8BB9F8B0BA9B}" v="661" dt="2025-06-08T07:51:26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5388" autoAdjust="0"/>
  </p:normalViewPr>
  <p:slideViewPr>
    <p:cSldViewPr snapToGrid="0">
      <p:cViewPr>
        <p:scale>
          <a:sx n="100" d="100"/>
          <a:sy n="100" d="100"/>
        </p:scale>
        <p:origin x="173" y="-542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6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952" y="4878252"/>
            <a:ext cx="5674360" cy="3962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 PROD </a:t>
            </a:r>
            <a:br>
              <a:rPr lang="en-US" dirty="0"/>
            </a:br>
            <a:r>
              <a:rPr lang="en-US" dirty="0"/>
              <a:t>Prepared BY – Aditya Sharma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FED4-49D3-0D35-EAC7-5F15BEDB67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328917"/>
            <a:ext cx="11156647" cy="6214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342900" indent="-342900">
              <a:buAutoNum type="arabicPeriod"/>
            </a:pPr>
            <a:r>
              <a:rPr lang="en-US" b="1" dirty="0"/>
              <a:t>Agile Project Setup 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222B4-3B69-BFF7-3051-1C8825543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C6BF46-32BC-355C-3190-783212D6D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0742"/>
              </p:ext>
            </p:extLst>
          </p:nvPr>
        </p:nvGraphicFramePr>
        <p:xfrm>
          <a:off x="1524000" y="1185333"/>
          <a:ext cx="10446911" cy="45744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9089">
                  <a:extLst>
                    <a:ext uri="{9D8B030D-6E8A-4147-A177-3AD203B41FA5}">
                      <a16:colId xmlns:a16="http://schemas.microsoft.com/office/drawing/2014/main" val="2119386867"/>
                    </a:ext>
                  </a:extLst>
                </a:gridCol>
                <a:gridCol w="5277822">
                  <a:extLst>
                    <a:ext uri="{9D8B030D-6E8A-4147-A177-3AD203B41FA5}">
                      <a16:colId xmlns:a16="http://schemas.microsoft.com/office/drawing/2014/main" val="1862520365"/>
                    </a:ext>
                  </a:extLst>
                </a:gridCol>
              </a:tblGrid>
              <a:tr h="433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Activity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Details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71443"/>
                  </a:ext>
                </a:extLst>
              </a:tr>
              <a:tr h="7886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Project Visioning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Define a clear vision for the app enhancement (e.g., improve field productivity by 30%).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732153"/>
                  </a:ext>
                </a:extLst>
              </a:tr>
              <a:tr h="11173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Form the Scrum Team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Include: Product Owner (PO), Scrum Master, Development Team, UI/UX Designer, QA, and Business Analyst.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754516"/>
                  </a:ext>
                </a:extLst>
              </a:tr>
              <a:tr h="14459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Create Product Backlog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 creates and prioritizes user stories based on pain points and feature needs (e.g., “As a field agent, I want offline access so I can use the app in rural areas”).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971411"/>
                  </a:ext>
                </a:extLst>
              </a:tr>
              <a:tr h="7886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Sprint Planning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Define sprint duration (typically 2 weeks) and finalize deliverables for Sprint 1.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9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2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CB6A-AF2F-5AE6-C62F-C07B076974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679678"/>
            <a:ext cx="11096171" cy="58759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🔹 </a:t>
            </a:r>
            <a:r>
              <a:rPr lang="en-US" b="1" dirty="0"/>
              <a:t>2. Key Agile Phases Applied to AU PROUD</a:t>
            </a:r>
            <a:endParaRPr lang="en-US" dirty="0"/>
          </a:p>
          <a:p>
            <a:pPr>
              <a:buNone/>
            </a:pPr>
            <a:r>
              <a:rPr lang="en-US" dirty="0"/>
              <a:t>📌 </a:t>
            </a:r>
            <a:r>
              <a:rPr lang="en-US" b="1" dirty="0"/>
              <a:t>a. Requirement Gathering &amp; Backlog Creation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Conduct </a:t>
            </a:r>
            <a:r>
              <a:rPr lang="en-US" b="1" dirty="0">
                <a:ea typeface="+mn-lt"/>
                <a:cs typeface="+mn-lt"/>
              </a:rPr>
              <a:t>user interviews</a:t>
            </a:r>
            <a:r>
              <a:rPr lang="en-US" dirty="0">
                <a:ea typeface="+mn-lt"/>
                <a:cs typeface="+mn-lt"/>
              </a:rPr>
              <a:t>, shadowing, and surveys with field agents.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 </a:t>
            </a:r>
            <a:r>
              <a:rPr lang="en-US" b="1" dirty="0">
                <a:ea typeface="+mn-lt"/>
                <a:cs typeface="+mn-lt"/>
              </a:rPr>
              <a:t>User Story Mapping</a:t>
            </a:r>
            <a:r>
              <a:rPr lang="en-US" dirty="0">
                <a:ea typeface="+mn-lt"/>
                <a:cs typeface="+mn-lt"/>
              </a:rPr>
              <a:t> to identify all required functionalities.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Break down requirements into </a:t>
            </a:r>
            <a:r>
              <a:rPr lang="en-US" b="1" dirty="0">
                <a:ea typeface="+mn-lt"/>
                <a:cs typeface="+mn-lt"/>
              </a:rPr>
              <a:t>epics and user stories</a:t>
            </a:r>
            <a:r>
              <a:rPr lang="en-US" dirty="0">
                <a:ea typeface="+mn-lt"/>
                <a:cs typeface="+mn-lt"/>
              </a:rPr>
              <a:t> using INVEST criteria.</a:t>
            </a:r>
            <a:endParaRPr lang="en-US"/>
          </a:p>
          <a:p>
            <a:pPr indent="0">
              <a:buNone/>
            </a:pPr>
            <a:r>
              <a:rPr lang="en-US" dirty="0">
                <a:ea typeface="+mn-lt"/>
                <a:cs typeface="+mn-lt"/>
              </a:rPr>
              <a:t>Example User Story: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As a field sales agent, I want to upload documents via the app so that I can onboard customers without paper-based forms.</a:t>
            </a:r>
            <a:endParaRPr lang="en-US"/>
          </a:p>
          <a:p>
            <a:pPr>
              <a:buNone/>
            </a:pPr>
            <a:r>
              <a:rPr lang="en-US" dirty="0"/>
              <a:t>📌 </a:t>
            </a:r>
            <a:r>
              <a:rPr lang="en-US" b="1" dirty="0"/>
              <a:t>b. Prioritization (MVP Planning)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Apply </a:t>
            </a:r>
            <a:r>
              <a:rPr lang="en-US" b="1" dirty="0" err="1">
                <a:ea typeface="+mn-lt"/>
                <a:cs typeface="+mn-lt"/>
              </a:rPr>
              <a:t>MoSCoW</a:t>
            </a:r>
            <a:r>
              <a:rPr lang="en-US" b="1" dirty="0">
                <a:ea typeface="+mn-lt"/>
                <a:cs typeface="+mn-lt"/>
              </a:rPr>
              <a:t> prioritization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/>
          </a:p>
          <a:p>
            <a:pPr marL="971550" lvl="1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Must Have</a:t>
            </a:r>
            <a:r>
              <a:rPr lang="en-US" dirty="0">
                <a:ea typeface="+mn-lt"/>
                <a:cs typeface="+mn-lt"/>
              </a:rPr>
              <a:t>: App stability, offline mode, CRM integration, UI revamp</a:t>
            </a:r>
            <a:endParaRPr lang="en-US"/>
          </a:p>
          <a:p>
            <a:pPr marL="971550" lvl="1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Should Have</a:t>
            </a:r>
            <a:r>
              <a:rPr lang="en-US" dirty="0">
                <a:ea typeface="+mn-lt"/>
                <a:cs typeface="+mn-lt"/>
              </a:rPr>
              <a:t>: Real-time analytics, LOS integration</a:t>
            </a:r>
            <a:endParaRPr lang="en-US"/>
          </a:p>
          <a:p>
            <a:pPr marL="971550" lvl="1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Could Have</a:t>
            </a:r>
            <a:r>
              <a:rPr lang="en-US" dirty="0">
                <a:ea typeface="+mn-lt"/>
                <a:cs typeface="+mn-lt"/>
              </a:rPr>
              <a:t>: In-app chatbot, voice commands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Define </a:t>
            </a:r>
            <a:r>
              <a:rPr lang="en-US" b="1" dirty="0">
                <a:ea typeface="+mn-lt"/>
                <a:cs typeface="+mn-lt"/>
              </a:rPr>
              <a:t>MVP (Minimum Viable Product)</a:t>
            </a:r>
            <a:r>
              <a:rPr lang="en-US" dirty="0">
                <a:ea typeface="+mn-lt"/>
                <a:cs typeface="+mn-lt"/>
              </a:rPr>
              <a:t> to deliver core functionality early.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222D1-7A06-363B-12B0-689E7840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9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EFE4-5AB5-E835-3649-0A8B0AAFB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7637" y="619203"/>
            <a:ext cx="10556155" cy="5620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FE7E7-EE8E-69AB-16AE-1E2E88A1B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7E0F31-70B5-DBF1-7E67-359BD058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91936"/>
              </p:ext>
            </p:extLst>
          </p:nvPr>
        </p:nvGraphicFramePr>
        <p:xfrm>
          <a:off x="12095" y="2261809"/>
          <a:ext cx="11964536" cy="28988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68537">
                  <a:extLst>
                    <a:ext uri="{9D8B030D-6E8A-4147-A177-3AD203B41FA5}">
                      <a16:colId xmlns:a16="http://schemas.microsoft.com/office/drawing/2014/main" val="163922096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189026638"/>
                    </a:ext>
                  </a:extLst>
                </a:gridCol>
              </a:tblGrid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Focus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144793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App UI Redesign + Offline Access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35428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Lead Creation Flow + CRM Integration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27476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Document Upload + E-KYC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738210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Analytics Dashboard + Reporting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349252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Final Testing + Deployment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1529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765F6F-B45C-AD33-7789-176FC4DD62E9}"/>
              </a:ext>
            </a:extLst>
          </p:cNvPr>
          <p:cNvSpPr txBox="1"/>
          <p:nvPr/>
        </p:nvSpPr>
        <p:spPr>
          <a:xfrm>
            <a:off x="-4837" y="273354"/>
            <a:ext cx="1200815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📌 c. Iterative Development (Sprints)</a:t>
            </a:r>
          </a:p>
          <a:p>
            <a:r>
              <a:rPr lang="en-US"/>
              <a:t>Each Sprint includes:</a:t>
            </a:r>
          </a:p>
          <a:p>
            <a:pPr marL="228600" indent="-228600">
              <a:buFont typeface=""/>
              <a:buChar char="•"/>
            </a:pPr>
            <a:r>
              <a:rPr lang="en-US" b="1"/>
              <a:t>Sprint Planning</a:t>
            </a:r>
            <a:r>
              <a:rPr lang="en-US"/>
              <a:t> – Decide which user stories will be developed.</a:t>
            </a:r>
          </a:p>
          <a:p>
            <a:pPr marL="228600" indent="-228600">
              <a:buFont typeface=""/>
              <a:buChar char="•"/>
            </a:pPr>
            <a:r>
              <a:rPr lang="en-US" b="1"/>
              <a:t>Daily Stand-ups</a:t>
            </a:r>
            <a:r>
              <a:rPr lang="en-US"/>
              <a:t> – Track progress, highlight blockers.</a:t>
            </a:r>
          </a:p>
          <a:p>
            <a:pPr marL="228600" indent="-228600">
              <a:buFont typeface=""/>
              <a:buChar char="•"/>
            </a:pPr>
            <a:r>
              <a:rPr lang="en-US" b="1"/>
              <a:t>Sprint Review</a:t>
            </a:r>
            <a:r>
              <a:rPr lang="en-US"/>
              <a:t> – Demonstrate completed features to stakeholders.</a:t>
            </a:r>
          </a:p>
          <a:p>
            <a:pPr marL="228600" indent="-228600">
              <a:buFont typeface=""/>
              <a:buChar char="•"/>
            </a:pPr>
            <a:r>
              <a:rPr lang="en-US" b="1"/>
              <a:t>Sprint Retrospective</a:t>
            </a:r>
            <a:r>
              <a:rPr lang="en-US"/>
              <a:t> – Discuss what went well, what to improve.</a:t>
            </a:r>
          </a:p>
          <a:p>
            <a:r>
              <a:rPr lang="en-US"/>
              <a:t>Example Sprint Plan: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6148D-BD6E-3528-2486-695F6FDB578C}"/>
              </a:ext>
            </a:extLst>
          </p:cNvPr>
          <p:cNvSpPr txBox="1"/>
          <p:nvPr/>
        </p:nvSpPr>
        <p:spPr>
          <a:xfrm>
            <a:off x="20524" y="5208585"/>
            <a:ext cx="119770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d. Continuous Testing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Testing is embedded in each sprint: </a:t>
            </a:r>
            <a:r>
              <a:rPr lang="en-US" b="1">
                <a:ea typeface="+mn-lt"/>
                <a:cs typeface="+mn-lt"/>
              </a:rPr>
              <a:t>unit testing, system testing, and UAT</a:t>
            </a:r>
            <a:r>
              <a:rPr lang="en-US">
                <a:ea typeface="+mn-lt"/>
                <a:cs typeface="+mn-lt"/>
              </a:rPr>
              <a:t> for each increment.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Use </a:t>
            </a:r>
            <a:r>
              <a:rPr lang="en-US" b="1">
                <a:ea typeface="+mn-lt"/>
                <a:cs typeface="+mn-lt"/>
              </a:rPr>
              <a:t>automated regression testing</a:t>
            </a:r>
            <a:r>
              <a:rPr lang="en-US">
                <a:ea typeface="+mn-lt"/>
                <a:cs typeface="+mn-lt"/>
              </a:rPr>
              <a:t> to ensure older functionality is not broken.</a:t>
            </a:r>
            <a:endParaRPr lang="en-US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1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1F64-E350-1F21-8A57-E740F48F31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4839" y="413583"/>
            <a:ext cx="11155937" cy="64428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2502-F7A7-039F-01A0-59462ADF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AE3CC-7825-8B29-8EE9-4498D8794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53475"/>
              </p:ext>
            </p:extLst>
          </p:nvPr>
        </p:nvGraphicFramePr>
        <p:xfrm>
          <a:off x="0" y="459619"/>
          <a:ext cx="121920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600923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558155305"/>
                    </a:ext>
                  </a:extLst>
                </a:gridCol>
              </a:tblGrid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Function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Recommended Tools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439906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Backlog Management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Jira, Trello, Azure DevOps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926434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Design &amp; Prototyping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Figma, Balsamiq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679651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Communication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Slack, MS Teams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87824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Testing &amp; UAT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TestRail, Postman, Selenium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7420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13EE39-2CB0-5803-9405-B3224471A8A2}"/>
              </a:ext>
            </a:extLst>
          </p:cNvPr>
          <p:cNvSpPr txBox="1"/>
          <p:nvPr/>
        </p:nvSpPr>
        <p:spPr>
          <a:xfrm>
            <a:off x="-16933" y="-32940"/>
            <a:ext cx="74845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🔹 3. Agile Tools for Execution</a:t>
            </a:r>
          </a:p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E5A972-0688-B5C1-6CD8-26D9247F2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14340"/>
              </p:ext>
            </p:extLst>
          </p:nvPr>
        </p:nvGraphicFramePr>
        <p:xfrm>
          <a:off x="24190" y="4027714"/>
          <a:ext cx="11020172" cy="27405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0086">
                  <a:extLst>
                    <a:ext uri="{9D8B030D-6E8A-4147-A177-3AD203B41FA5}">
                      <a16:colId xmlns:a16="http://schemas.microsoft.com/office/drawing/2014/main" val="29508884"/>
                    </a:ext>
                  </a:extLst>
                </a:gridCol>
                <a:gridCol w="5510086">
                  <a:extLst>
                    <a:ext uri="{9D8B030D-6E8A-4147-A177-3AD203B41FA5}">
                      <a16:colId xmlns:a16="http://schemas.microsoft.com/office/drawing/2014/main" val="3180823078"/>
                    </a:ext>
                  </a:extLst>
                </a:gridCol>
              </a:tblGrid>
              <a:tr h="376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Benefit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Impact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39407"/>
                  </a:ext>
                </a:extLst>
              </a:tr>
              <a:tr h="662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Early and frequent delivery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Field teams get improvements faster and can validate them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062668"/>
                  </a:ext>
                </a:extLst>
              </a:tr>
              <a:tr h="662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Flexibility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Requirements can evolve as field feedback is gathered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07144"/>
                  </a:ext>
                </a:extLst>
              </a:tr>
              <a:tr h="376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Transparency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Stakeholders can see progress at every sprint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124227"/>
                  </a:ext>
                </a:extLst>
              </a:tr>
              <a:tr h="662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Continuous improvement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Retrospectives allow the team to adapt and improve sprint by sprint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396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1005A6-022F-00B8-21E5-79E440DBA0C5}"/>
              </a:ext>
            </a:extLst>
          </p:cNvPr>
          <p:cNvSpPr txBox="1"/>
          <p:nvPr/>
        </p:nvSpPr>
        <p:spPr>
          <a:xfrm>
            <a:off x="-16933" y="2281162"/>
            <a:ext cx="1150015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🔹 4. Business Analyst’s Agile Responsibilities</a:t>
            </a:r>
          </a:p>
          <a:p>
            <a:pPr marL="228600" indent="-228600">
              <a:buFont typeface=""/>
              <a:buChar char="•"/>
            </a:pPr>
            <a:r>
              <a:rPr lang="en-US"/>
              <a:t>Define and refine </a:t>
            </a:r>
            <a:r>
              <a:rPr lang="en-US" b="1"/>
              <a:t>user stories and acceptance criteria</a:t>
            </a:r>
            <a:r>
              <a:rPr lang="en-US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Facilitate </a:t>
            </a:r>
            <a:r>
              <a:rPr lang="en-US" b="1"/>
              <a:t>backlog grooming sessions</a:t>
            </a:r>
            <a:r>
              <a:rPr lang="en-US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Act as a bridge between </a:t>
            </a:r>
            <a:r>
              <a:rPr lang="en-US" b="1"/>
              <a:t>end users and development team</a:t>
            </a:r>
            <a:r>
              <a:rPr lang="en-US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Ensure </a:t>
            </a:r>
            <a:r>
              <a:rPr lang="en-US" b="1"/>
              <a:t>user feedback</a:t>
            </a:r>
            <a:r>
              <a:rPr lang="en-US"/>
              <a:t> is captured after every sprint and refined into future backlog items.</a:t>
            </a:r>
          </a:p>
          <a:p>
            <a:r>
              <a:rPr lang="en-US" b="1"/>
              <a:t>🔹 5. Agile Benefits for This Project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B900B9-3344-506A-7F09-C4C586E45B0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19206562"/>
              </p:ext>
            </p:extLst>
          </p:nvPr>
        </p:nvGraphicFramePr>
        <p:xfrm>
          <a:off x="84666" y="544285"/>
          <a:ext cx="10198105" cy="58306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0104">
                  <a:extLst>
                    <a:ext uri="{9D8B030D-6E8A-4147-A177-3AD203B41FA5}">
                      <a16:colId xmlns:a16="http://schemas.microsoft.com/office/drawing/2014/main" val="27847112"/>
                    </a:ext>
                  </a:extLst>
                </a:gridCol>
                <a:gridCol w="4768633">
                  <a:extLst>
                    <a:ext uri="{9D8B030D-6E8A-4147-A177-3AD203B41FA5}">
                      <a16:colId xmlns:a16="http://schemas.microsoft.com/office/drawing/2014/main" val="1917287151"/>
                    </a:ext>
                  </a:extLst>
                </a:gridCol>
                <a:gridCol w="3399368">
                  <a:extLst>
                    <a:ext uri="{9D8B030D-6E8A-4147-A177-3AD203B41FA5}">
                      <a16:colId xmlns:a16="http://schemas.microsoft.com/office/drawing/2014/main" val="4222018098"/>
                    </a:ext>
                  </a:extLst>
                </a:gridCol>
              </a:tblGrid>
              <a:tr h="465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S. No.</a:t>
                      </a:r>
                      <a:endParaRPr lang="en-US" sz="11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Key Area</a:t>
                      </a:r>
                      <a:endParaRPr lang="en-US" sz="11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Why Agile is Justified</a:t>
                      </a:r>
                      <a:endParaRPr lang="en-US" sz="11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35360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1️⃣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Evolving Requirements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Agile allows adapting to frequent changes in customer expectations, banking regulations, and business goals.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944712"/>
                  </a:ext>
                </a:extLst>
              </a:tr>
              <a:tr h="5800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2️⃣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Stakeholder Involvement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Enables close collaboration with business, compliance, and marketing for continuous feedback.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963434"/>
                  </a:ext>
                </a:extLst>
              </a:tr>
              <a:tr h="4435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3️⃣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Incremental Delivery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High-priority features like biometric login or chatbot can be delivered early, improving time-to-market.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116694"/>
                  </a:ext>
                </a:extLst>
              </a:tr>
              <a:tr h="6312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4️⃣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Risk Mitigation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Continuous testing and review in short sprints reduce the risk of major failures.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78485"/>
                  </a:ext>
                </a:extLst>
              </a:tr>
              <a:tr h="5800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5️⃣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User-Centric Design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Real user feedback can be quickly implemented, improving app usability and customer satisfaction.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846505"/>
                  </a:ext>
                </a:extLst>
              </a:tr>
              <a:tr h="7335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6️⃣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Team Collaboration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Cross-functional Agile teams (IT, QA, Design, Business) work seamlessly and deliver faster.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192830"/>
                  </a:ext>
                </a:extLst>
              </a:tr>
              <a:tr h="716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7️⃣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Transparency &amp; Tracking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Agile tools provide real-time visibility into progress, cost, and productivity metrics.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204834"/>
                  </a:ext>
                </a:extLst>
              </a:tr>
              <a:tr h="10664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8️⃣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Continuous Improvement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Retrospectives after every sprint help identify what to improve in the next cycle.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9521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A98B-C4AA-9D69-51E0-44D246507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7BA02-CBFD-4B70-FE29-BA03E70D6600}"/>
              </a:ext>
            </a:extLst>
          </p:cNvPr>
          <p:cNvSpPr txBox="1"/>
          <p:nvPr/>
        </p:nvSpPr>
        <p:spPr>
          <a:xfrm>
            <a:off x="-101599" y="-20844"/>
            <a:ext cx="96737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✅ Justification for Agile in AU PROUD App Enhancement Project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12A8C-AE55-0ACC-0834-BD86316891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304" y="147489"/>
            <a:ext cx="11849366" cy="6879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400" dirty="0"/>
              <a:t>Required Resources – Detailed</a:t>
            </a:r>
          </a:p>
          <a:p>
            <a:pPr>
              <a:buNone/>
            </a:pPr>
            <a:r>
              <a:rPr lang="en-US" sz="1400" dirty="0"/>
              <a:t>1️⃣ People / Human Resources</a:t>
            </a:r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Business Analyst (BA):</a:t>
            </a:r>
            <a:r>
              <a:rPr lang="en-US" sz="1400" b="0" dirty="0">
                <a:ea typeface="+mn-lt"/>
                <a:cs typeface="+mn-lt"/>
              </a:rPr>
              <a:t> To gather requirements, define scope, create user stories, and coordinate with stakeholders.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Product Owner:</a:t>
            </a:r>
            <a:r>
              <a:rPr lang="en-US" sz="1400" b="0" dirty="0">
                <a:ea typeface="+mn-lt"/>
                <a:cs typeface="+mn-lt"/>
              </a:rPr>
              <a:t> To prioritize the product backlog, provide business vision, and validate sprint outcomes.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UI/UX Designer:</a:t>
            </a:r>
            <a:r>
              <a:rPr lang="en-US" sz="1400" b="0" dirty="0">
                <a:ea typeface="+mn-lt"/>
                <a:cs typeface="+mn-lt"/>
              </a:rPr>
              <a:t> To redesign user interfaces for improved accessibility and user satisfaction.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Mobile App Developers:</a:t>
            </a:r>
            <a:r>
              <a:rPr lang="en-US" sz="1400" b="0" dirty="0">
                <a:ea typeface="+mn-lt"/>
                <a:cs typeface="+mn-lt"/>
              </a:rPr>
              <a:t> To code and implement new features (e.g., biometric login, chatbots, dashboards) in both Android &amp; iOS platforms.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Backend Developers:</a:t>
            </a:r>
            <a:r>
              <a:rPr lang="en-US" sz="1400" b="0" dirty="0">
                <a:ea typeface="+mn-lt"/>
                <a:cs typeface="+mn-lt"/>
              </a:rPr>
              <a:t> To integrate APIs, banking services, and database components.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Quality Assurance (QA) Testers:</a:t>
            </a:r>
            <a:r>
              <a:rPr lang="en-US" sz="1400" b="0" dirty="0">
                <a:ea typeface="+mn-lt"/>
                <a:cs typeface="+mn-lt"/>
              </a:rPr>
              <a:t> To perform unit, integration, regression, and UAT testing.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DevOps Engineer:</a:t>
            </a:r>
            <a:r>
              <a:rPr lang="en-US" sz="1400" b="0" dirty="0">
                <a:ea typeface="+mn-lt"/>
                <a:cs typeface="+mn-lt"/>
              </a:rPr>
              <a:t> To manage deployment, CI/CD pipelines, and environment configurations.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Scrum Master / Project Manager:</a:t>
            </a:r>
            <a:r>
              <a:rPr lang="en-US" sz="1400" b="0" dirty="0">
                <a:ea typeface="+mn-lt"/>
                <a:cs typeface="+mn-lt"/>
              </a:rPr>
              <a:t> To manage Agile ceremonies, resolve impediments, and track progress.</a:t>
            </a:r>
            <a:endParaRPr lang="en-US" sz="1400" dirty="0"/>
          </a:p>
          <a:p>
            <a:pPr indent="0">
              <a:buNone/>
            </a:pPr>
            <a:br>
              <a:rPr lang="en-US" dirty="0"/>
            </a:br>
            <a:endParaRPr lang="en-US" sz="1400" dirty="0"/>
          </a:p>
          <a:p>
            <a:pPr>
              <a:buNone/>
            </a:pPr>
            <a:r>
              <a:rPr lang="en-US" sz="1400" dirty="0"/>
              <a:t>2️⃣ Time</a:t>
            </a:r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Project Duration:</a:t>
            </a:r>
            <a:r>
              <a:rPr lang="en-US" sz="1400" b="0" dirty="0">
                <a:ea typeface="+mn-lt"/>
                <a:cs typeface="+mn-lt"/>
              </a:rPr>
              <a:t> 4–5 months</a:t>
            </a:r>
            <a:br>
              <a:rPr lang="en-US" sz="1400" b="0" dirty="0">
                <a:ea typeface="+mn-lt"/>
                <a:cs typeface="+mn-lt"/>
              </a:rPr>
            </a:br>
            <a:r>
              <a:rPr lang="en-US" sz="1400" b="0" dirty="0">
                <a:ea typeface="+mn-lt"/>
                <a:cs typeface="+mn-lt"/>
              </a:rPr>
              <a:t> (including planning, sprints, testing, UAT, and Go Live)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Sprint Cycle:</a:t>
            </a:r>
            <a:r>
              <a:rPr lang="en-US" sz="1400" b="0" dirty="0">
                <a:ea typeface="+mn-lt"/>
                <a:cs typeface="+mn-lt"/>
              </a:rPr>
              <a:t> 2 weeks per sprint × ~10 sprints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Buffer Time:</a:t>
            </a:r>
            <a:r>
              <a:rPr lang="en-US" sz="1400" b="0" dirty="0">
                <a:ea typeface="+mn-lt"/>
                <a:cs typeface="+mn-lt"/>
              </a:rPr>
              <a:t> 2–3 weeks for post-launch stabilization and issue resolution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84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6A6B-80C3-3257-80BA-3AD900335B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2346"/>
            <a:ext cx="11002700" cy="666213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3️⃣ Budget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Total Estimated Budget:</a:t>
            </a:r>
            <a:r>
              <a:rPr lang="en-US" b="0" dirty="0">
                <a:ea typeface="+mn-lt"/>
                <a:cs typeface="+mn-lt"/>
              </a:rPr>
              <a:t> ₹15,00,000 (INR)</a:t>
            </a:r>
            <a:endParaRPr lang="en-US" dirty="0"/>
          </a:p>
          <a:p>
            <a:pPr indent="0">
              <a:buNone/>
            </a:pPr>
            <a:r>
              <a:rPr lang="en-US" dirty="0"/>
              <a:t>Budget Breakdown:</a:t>
            </a:r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💼 </a:t>
            </a:r>
            <a:r>
              <a:rPr lang="en-US" dirty="0">
                <a:ea typeface="+mn-lt"/>
                <a:cs typeface="+mn-lt"/>
              </a:rPr>
              <a:t>Salaries / Consultant Fees: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For developers, BA, testers, designer – ₹9,00,000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🧪 </a:t>
            </a:r>
            <a:r>
              <a:rPr lang="en-US" dirty="0">
                <a:ea typeface="+mn-lt"/>
                <a:cs typeface="+mn-lt"/>
              </a:rPr>
              <a:t>Testing Tools &amp; Licenses: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BrowserStack</a:t>
            </a:r>
            <a:r>
              <a:rPr lang="en-US" dirty="0">
                <a:ea typeface="+mn-lt"/>
                <a:cs typeface="+mn-lt"/>
              </a:rPr>
              <a:t>, Selenium Grid – ₹50,000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📱 </a:t>
            </a:r>
            <a:r>
              <a:rPr lang="en-US" dirty="0">
                <a:ea typeface="+mn-lt"/>
                <a:cs typeface="+mn-lt"/>
              </a:rPr>
              <a:t>UI/UX Tools: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Figma/Axure licenses – ₹20,000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🌐 </a:t>
            </a:r>
            <a:r>
              <a:rPr lang="en-US" dirty="0">
                <a:ea typeface="+mn-lt"/>
                <a:cs typeface="+mn-lt"/>
              </a:rPr>
              <a:t>API Services &amp; Hosting: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Cloud costs for testing and deployment (AWS/Azure) – ₹1,00,000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🤖 </a:t>
            </a:r>
            <a:r>
              <a:rPr lang="en-US" dirty="0">
                <a:ea typeface="+mn-lt"/>
                <a:cs typeface="+mn-lt"/>
              </a:rPr>
              <a:t>Third-party Integration: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Chatbot plugin, Aadhaar API, analytics tool – ₹2,00,000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🏫 </a:t>
            </a:r>
            <a:r>
              <a:rPr lang="en-US" dirty="0">
                <a:ea typeface="+mn-lt"/>
                <a:cs typeface="+mn-lt"/>
              </a:rPr>
              <a:t>Training &amp; Documentation: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User manuals, end-user training sessions – ₹50,000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0" dirty="0">
                <a:ea typeface="+mn-lt"/>
                <a:cs typeface="+mn-lt"/>
              </a:rPr>
              <a:t>⚙️ </a:t>
            </a:r>
            <a:r>
              <a:rPr lang="en-US" dirty="0">
                <a:ea typeface="+mn-lt"/>
                <a:cs typeface="+mn-lt"/>
              </a:rPr>
              <a:t>Miscellaneous &amp; Contingency: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Risk buffer, compliance testing – ₹80,000</a:t>
            </a:r>
            <a:endParaRPr lang="en-US" dirty="0"/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4️⃣ Tools &amp; Platforms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Agile Project Management:</a:t>
            </a:r>
            <a:r>
              <a:rPr lang="en-US" b="0" dirty="0">
                <a:ea typeface="+mn-lt"/>
                <a:cs typeface="+mn-lt"/>
              </a:rPr>
              <a:t> Jira, Confluence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Design Tools:</a:t>
            </a:r>
            <a:r>
              <a:rPr lang="en-US" b="0" dirty="0">
                <a:ea typeface="+mn-lt"/>
                <a:cs typeface="+mn-lt"/>
              </a:rPr>
              <a:t> Figma, Axure RP for wireframes and prototypes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Version Control:</a:t>
            </a:r>
            <a:r>
              <a:rPr lang="en-US" b="0" dirty="0">
                <a:ea typeface="+mn-lt"/>
                <a:cs typeface="+mn-lt"/>
              </a:rPr>
              <a:t> Git, GitHub/GitLab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Testing Tools:</a:t>
            </a:r>
            <a:r>
              <a:rPr lang="en-US" b="0" dirty="0">
                <a:ea typeface="+mn-lt"/>
                <a:cs typeface="+mn-lt"/>
              </a:rPr>
              <a:t> Selenium, Postman, JMeter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CI/CD Pipeline:</a:t>
            </a:r>
            <a:r>
              <a:rPr lang="en-US" b="0" dirty="0">
                <a:ea typeface="+mn-lt"/>
                <a:cs typeface="+mn-lt"/>
              </a:rPr>
              <a:t> Jenkins, Docker, Kubernetes (optional)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Communication Tools:</a:t>
            </a:r>
            <a:r>
              <a:rPr lang="en-US" b="0" dirty="0">
                <a:ea typeface="+mn-lt"/>
                <a:cs typeface="+mn-lt"/>
              </a:rPr>
              <a:t> Microsoft Teams, Slack, Zoom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B68C1-D50A-27E0-8A86-55FF9B01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4161-389A-7CFB-BAD0-9519FB1208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643393"/>
            <a:ext cx="12030794" cy="573079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0" dirty="0">
                <a:ea typeface="+mn-lt"/>
                <a:cs typeface="+mn-lt"/>
              </a:rPr>
              <a:t>⚠️ </a:t>
            </a:r>
            <a:r>
              <a:rPr lang="en-US" dirty="0">
                <a:ea typeface="+mn-lt"/>
                <a:cs typeface="+mn-lt"/>
              </a:rPr>
              <a:t>Risks and Dependencies – Detailed Key Points -</a:t>
            </a:r>
            <a:endParaRPr lang="en-US" dirty="0"/>
          </a:p>
          <a:p>
            <a:pPr>
              <a:buNone/>
            </a:pPr>
            <a:r>
              <a:rPr lang="en-US" dirty="0"/>
              <a:t>1. Integration with Legacy Systems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Existing core banking systems and legacy APIs may not be compatible with newly developed app modules or third-party services (e.g., Aadhaar API, UPI).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Development delays or increased technical debt.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Early integration testing, buffer sprints for API adjustments, involve IT architects in design reviews.</a:t>
            </a:r>
            <a:endParaRPr lang="en-US" dirty="0"/>
          </a:p>
          <a:p>
            <a:pPr indent="0">
              <a:buNone/>
            </a:pPr>
            <a:r>
              <a:rPr lang="en-US" dirty="0"/>
              <a:t>🔸 2. Resistance to Change (User Adoption Risk)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Employees and some customer segments (especially in rural areas) may resist using the updated app interface or features.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Poor adoption, negative feedback, increased support tickets.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Conduct training sessions, provide in-app help/tutorials, phased rollout, and collect user feedback regularly.</a:t>
            </a:r>
            <a:endParaRPr lang="en-US" dirty="0"/>
          </a:p>
          <a:p>
            <a:pPr indent="0">
              <a:buNone/>
            </a:pPr>
            <a:r>
              <a:rPr lang="en-US" dirty="0"/>
              <a:t>🔸 3. Budget Overruns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Additional features, integration complexities, or unplanned vendor dependencies may exceed the ₹15 lakh budget.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Project delays, reduced scope, or stakeholder dissatisfaction.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Set clear priorities (MVP), allocate contingency fund (~10%), and review burn rate bi-weekly.</a:t>
            </a:r>
            <a:endParaRPr lang="en-US" b="0" dirty="0"/>
          </a:p>
          <a:p>
            <a:pPr>
              <a:buFont typeface="Arial"/>
              <a:buChar char="•"/>
            </a:pPr>
            <a:r>
              <a:rPr lang="en-US" dirty="0"/>
              <a:t>4. Delay in Stakeholder Feedback / Decision Making</a:t>
            </a:r>
            <a:endParaRPr lang="en-US" b="0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Delays in approvals or feedback from compliance, marketing, or operations may stall sprints.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Missed deadlines or rework in later stages.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Identify SPOCs from each department early, schedule stakeholder demos every sprint, and document approvals clearly.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D8542-137D-F527-BE68-A7C800006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5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CD0A-CEBB-5FC6-D344-C2F17A3F36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316822"/>
            <a:ext cx="9164223" cy="654117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None/>
            </a:pPr>
            <a:r>
              <a:rPr lang="en-US"/>
              <a:t>🔸 5. Data Security &amp; Regulatory Compliance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Risk:</a:t>
            </a:r>
            <a:r>
              <a:rPr lang="en-US" b="0">
                <a:ea typeface="+mn-lt"/>
                <a:cs typeface="+mn-lt"/>
              </a:rPr>
              <a:t> Enhanced features may handle sensitive data (e.g., Aadhaar, PAN, biometric info), creating compliance challenges.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Legal risks, reputational damage, or app rejection by regulators.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Involve InfoSec team early, follow RBI guidelines, conduct penetration and compliance testing.</a:t>
            </a:r>
            <a:endParaRPr lang="en-US" dirty="0"/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🔸 6. Third-party Service Dependencies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Features like chatbot, e-KYC, credit scoring, and analytics depend on third-party APIs or SaaS services.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Outages or integration failures can block functionality.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Evaluate service SLAs beforehand, use fallback mechanisms, and prepare mock/test APIs.</a:t>
            </a:r>
            <a:endParaRPr lang="en-US" dirty="0"/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🔸 7. Mobile Device Compatibility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New features may not work properly across all devices, OS versions, or screen resolutions.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Increased UAT time, negative user reviews on Play Store/App Store.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Conduct testing on a wide range of real devices and emulators; use automated mobile testing tools.</a:t>
            </a:r>
            <a:endParaRPr lang="en-US" dirty="0"/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🔸 8. Resource Availability Risk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Risk:</a:t>
            </a:r>
            <a:r>
              <a:rPr lang="en-US" b="0" dirty="0">
                <a:ea typeface="+mn-lt"/>
                <a:cs typeface="+mn-lt"/>
              </a:rPr>
              <a:t> Key team members (e.g., BA, developers) may become unavailable due to attrition or reallocation.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Impact:</a:t>
            </a:r>
            <a:r>
              <a:rPr lang="en-US" b="0" dirty="0">
                <a:ea typeface="+mn-lt"/>
                <a:cs typeface="+mn-lt"/>
              </a:rPr>
              <a:t> Knowledge gaps, delivery delays.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Mitigation:</a:t>
            </a:r>
            <a:r>
              <a:rPr lang="en-US" b="0" dirty="0">
                <a:ea typeface="+mn-lt"/>
                <a:cs typeface="+mn-lt"/>
              </a:rPr>
              <a:t> Maintain updated documentation, cross-train team members, and ensure project backups are in place.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DD499-C9B7-C4C6-DCBA-12B7507F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4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Regards – Aditya Sharma</a:t>
            </a:r>
          </a:p>
          <a:p>
            <a:r>
              <a:rPr lang="en-US" dirty="0"/>
              <a:t>9479187358</a:t>
            </a:r>
          </a:p>
          <a:p>
            <a:r>
              <a:rPr lang="en-US" dirty="0"/>
              <a:t>adi122350@gmail.com</a:t>
            </a: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5533"/>
            <a:ext cx="4903410" cy="514202"/>
          </a:xfrm>
        </p:spPr>
        <p:txBody>
          <a:bodyPr>
            <a:normAutofit fontScale="90000"/>
          </a:bodyPr>
          <a:lstStyle/>
          <a:p>
            <a:r>
              <a:rPr lang="en-US" dirty="0"/>
              <a:t>Situation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6591" y="836991"/>
            <a:ext cx="6802361" cy="58866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Au Small Finance </a:t>
            </a:r>
            <a:r>
              <a:rPr lang="en-US" dirty="0" err="1"/>
              <a:t>Bnak</a:t>
            </a:r>
            <a:r>
              <a:rPr lang="en-US" dirty="0"/>
              <a:t> Ltd has been manually doing many process which is very </a:t>
            </a:r>
            <a:r>
              <a:rPr lang="en-US" dirty="0" err="1"/>
              <a:t>hactic</a:t>
            </a:r>
            <a:r>
              <a:rPr lang="en-US" dirty="0"/>
              <a:t> plus time consuming and wasting of Resources</a:t>
            </a:r>
          </a:p>
          <a:p>
            <a:r>
              <a:rPr lang="en-US" dirty="0"/>
              <a:t>These are some common Reasons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App streamlines HR &amp; internal communications.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Employees use it for </a:t>
            </a:r>
            <a:r>
              <a:rPr lang="en-US" dirty="0" err="1">
                <a:ea typeface="+mn-lt"/>
                <a:cs typeface="+mn-lt"/>
              </a:rPr>
              <a:t>payslips</a:t>
            </a:r>
            <a:r>
              <a:rPr lang="en-US" dirty="0">
                <a:ea typeface="+mn-lt"/>
                <a:cs typeface="+mn-lt"/>
              </a:rPr>
              <a:t>, leave, policies, and announcements.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High manual workload and admin dependency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Delays in approvals and updates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Poor integration with key systems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Low feature adoption and UI concerns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Frequent </a:t>
            </a:r>
            <a:r>
              <a:rPr lang="en-US" b="1" dirty="0">
                <a:ea typeface="+mn-lt"/>
                <a:cs typeface="+mn-lt"/>
              </a:rPr>
              <a:t>app crashes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slow load times</a:t>
            </a:r>
            <a:r>
              <a:rPr lang="en-US" dirty="0">
                <a:ea typeface="+mn-lt"/>
                <a:cs typeface="+mn-lt"/>
              </a:rPr>
              <a:t>, especially in low-connectivity rural areas.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Inability to support newer banking products</a:t>
            </a:r>
            <a:r>
              <a:rPr lang="en-US" dirty="0">
                <a:ea typeface="+mn-lt"/>
                <a:cs typeface="+mn-lt"/>
              </a:rPr>
              <a:t> (e.g., updated savings accounts, loans, or third-party services).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Manual workarounds</a:t>
            </a:r>
            <a:r>
              <a:rPr lang="en-US" dirty="0">
                <a:ea typeface="+mn-lt"/>
                <a:cs typeface="+mn-lt"/>
              </a:rPr>
              <a:t> being used for core operations like KYC, documentation, and lead updates due to limited app flexibility.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Poor integration with backend systems such as the </a:t>
            </a:r>
            <a:r>
              <a:rPr lang="en-US" b="1" dirty="0">
                <a:ea typeface="+mn-lt"/>
                <a:cs typeface="+mn-lt"/>
              </a:rPr>
              <a:t>CRM, Core Banking Solution (CBS)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b="1" dirty="0">
                <a:ea typeface="+mn-lt"/>
                <a:cs typeface="+mn-lt"/>
              </a:rPr>
              <a:t>Loan Origination System (LOS)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Lack of real-time analytics or dashboards</a:t>
            </a:r>
            <a:r>
              <a:rPr lang="en-US" dirty="0">
                <a:ea typeface="+mn-lt"/>
                <a:cs typeface="+mn-lt"/>
              </a:rPr>
              <a:t>, making it difficult for managers to monitor field force performance or conversion rates.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FD5F-786B-1974-5F47-94CA02CF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6"/>
            <a:ext cx="5181600" cy="802543"/>
          </a:xfrm>
        </p:spPr>
        <p:txBody>
          <a:bodyPr>
            <a:normAutofit/>
          </a:bodyPr>
          <a:lstStyle/>
          <a:p>
            <a:r>
              <a:rPr lang="en-US" dirty="0"/>
              <a:t>       Problems</a:t>
            </a:r>
          </a:p>
        </p:txBody>
      </p:sp>
      <p:pic>
        <p:nvPicPr>
          <p:cNvPr id="14" name="Picture Placeholder 13" descr="A person looking at a piece of paper">
            <a:extLst>
              <a:ext uri="{FF2B5EF4-FFF2-40B4-BE49-F238E27FC236}">
                <a16:creationId xmlns:a16="http://schemas.microsoft.com/office/drawing/2014/main" id="{F28819F3-7D3B-EB42-24FD-3C0BBC596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9" b="119"/>
          <a:stretch/>
        </p:blipFill>
        <p:spPr>
          <a:xfrm>
            <a:off x="9390693" y="-1598"/>
            <a:ext cx="2802906" cy="68595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AEB53-0D25-00BA-13E5-D853FCDD1D1D}"/>
              </a:ext>
            </a:extLst>
          </p:cNvPr>
          <p:cNvSpPr txBox="1"/>
          <p:nvPr/>
        </p:nvSpPr>
        <p:spPr>
          <a:xfrm>
            <a:off x="1677275" y="959069"/>
            <a:ext cx="8410322" cy="7371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1. </a:t>
            </a:r>
            <a:r>
              <a:rPr lang="en-US" sz="1100" b="1" dirty="0">
                <a:solidFill>
                  <a:schemeClr val="bg1"/>
                </a:solidFill>
              </a:rPr>
              <a:t>Performance Instability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The app frequently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lags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crashes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or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becomes unresponsive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especially during peak usage hours or in regions with low network coverage (a common challenge in rural India, where AU Bank operates extensively).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App load times are significantly higher than industry standards, affecting real-time operations and increasing field agents' workload.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🔹 2. </a:t>
            </a:r>
            <a:r>
              <a:rPr lang="en-US" sz="1100" b="1" dirty="0">
                <a:solidFill>
                  <a:schemeClr val="bg1"/>
                </a:solidFill>
              </a:rPr>
              <a:t>Outdated User Interface &amp; Experience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The current UI is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not intuitive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especially for sales representatives who are not tech-savvy.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Navigating through product information, customer forms, and updates is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cumbersome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leading to delays and manual interventions.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Mobile responsiveness issues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have also been observed, particularly on lower-end Android devices, which many field agents use.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🔹 3. </a:t>
            </a:r>
            <a:r>
              <a:rPr lang="en-US" sz="1100" b="1" dirty="0">
                <a:solidFill>
                  <a:schemeClr val="bg1"/>
                </a:solidFill>
              </a:rPr>
              <a:t>Limited Product Coverage and Customization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The app does not adequately support new or updated products (e.g., revised loan schemes, insurance add-ons, new savings products).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Field users are forced to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use alternative tools or manual methods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to present offerings to customers, which results in errors and inconsistencies in data.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🔹 4. </a:t>
            </a:r>
            <a:r>
              <a:rPr lang="en-US" sz="1100" b="1" dirty="0">
                <a:solidFill>
                  <a:schemeClr val="bg1"/>
                </a:solidFill>
              </a:rPr>
              <a:t>Weak System Integration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The AU PROUD App is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not well integrated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with essential backend systems like:</a:t>
            </a:r>
            <a:endParaRPr lang="en-US" sz="1100" dirty="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CRM (Customer Relationship Management)</a:t>
            </a:r>
            <a:endParaRPr lang="en-US" sz="1100" dirty="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LOS (Loan Origination System)</a:t>
            </a:r>
            <a:endParaRPr lang="en-US" sz="1100" dirty="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CBS (Core Banking System)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This results in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data duplication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information silos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and delays in real-time updates and approvals.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🔹 5. </a:t>
            </a:r>
            <a:r>
              <a:rPr lang="en-US" sz="1100" b="1" dirty="0">
                <a:solidFill>
                  <a:schemeClr val="bg1"/>
                </a:solidFill>
              </a:rPr>
              <a:t>Lack of Analytics and Tracking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Supervisors and sales managers have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no access to real-time dashboards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to track lead status, conversion performance, or individual executive productivity.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Without proper analytics,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forecasting, reporting, and data-driven decision-making are impaired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/>
              <a:t>🔹</a:t>
            </a:r>
            <a:r>
              <a:rPr lang="en-US" sz="1100" dirty="0">
                <a:solidFill>
                  <a:schemeClr val="bg1"/>
                </a:solidFill>
              </a:rPr>
              <a:t> 6. </a:t>
            </a:r>
            <a:r>
              <a:rPr lang="en-US" sz="1100" b="1" dirty="0">
                <a:solidFill>
                  <a:schemeClr val="bg1"/>
                </a:solidFill>
              </a:rPr>
              <a:t>High Training and Support Dependency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Due to poor UX and technical complexity, </a:t>
            </a:r>
            <a:r>
              <a:rPr lang="en-US" sz="1100" b="1" dirty="0">
                <a:solidFill>
                  <a:schemeClr val="bg1"/>
                </a:solidFill>
                <a:ea typeface="+mn-lt"/>
                <a:cs typeface="+mn-lt"/>
              </a:rPr>
              <a:t>new joiners require lengthy training sessions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to understand app functionality.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Field agents often rely on back-office support or manual workarounds, which defeats the purpose of a self-sufficient mobile sales app.</a:t>
            </a:r>
            <a:endParaRPr lang="en-US" sz="1100" dirty="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High crash rate and downtime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Low user satisfaction and adoption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Inadequate support for newer AU Bank products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Manual dependencies in lead tracking</a:t>
            </a:r>
          </a:p>
          <a:p>
            <a:pPr>
              <a:buFont typeface="Arial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en-US" sz="1100" b="1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998" y="49398"/>
            <a:ext cx="7074479" cy="972941"/>
          </a:xfrm>
        </p:spPr>
        <p:txBody>
          <a:bodyPr/>
          <a:lstStyle/>
          <a:p>
            <a:r>
              <a:rPr lang="en-US" dirty="0"/>
              <a:t>    opportunity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7985" y="1361473"/>
            <a:ext cx="7685416" cy="54898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100" dirty="0"/>
              <a:t>🔹 1. </a:t>
            </a:r>
            <a:r>
              <a:rPr lang="en-US" sz="1100" b="1" dirty="0"/>
              <a:t>Digital Transformation Alignment</a:t>
            </a:r>
            <a:endParaRPr lang="en-US" sz="1100" dirty="0"/>
          </a:p>
          <a:p>
            <a:r>
              <a:rPr lang="en-US" sz="1100" dirty="0">
                <a:ea typeface="+mn-lt"/>
                <a:cs typeface="+mn-lt"/>
              </a:rPr>
              <a:t>AU Small Finance Bank is committed to expanding its digital footprint across India, especially in </a:t>
            </a:r>
            <a:r>
              <a:rPr lang="en-US" sz="1100" b="1" dirty="0">
                <a:ea typeface="+mn-lt"/>
                <a:cs typeface="+mn-lt"/>
              </a:rPr>
              <a:t>tier-2, tier-3 cities, and rural markets</a:t>
            </a:r>
            <a:r>
              <a:rPr lang="en-US" sz="1100" dirty="0">
                <a:ea typeface="+mn-lt"/>
                <a:cs typeface="+mn-lt"/>
              </a:rPr>
              <a:t>. A revamped AU PROUD App can serve as a </a:t>
            </a:r>
            <a:r>
              <a:rPr lang="en-US" sz="1100" b="1" dirty="0">
                <a:ea typeface="+mn-lt"/>
                <a:cs typeface="+mn-lt"/>
              </a:rPr>
              <a:t>cornerstone for digital outreach</a:t>
            </a:r>
            <a:r>
              <a:rPr lang="en-US" sz="1100" dirty="0">
                <a:ea typeface="+mn-lt"/>
                <a:cs typeface="+mn-lt"/>
              </a:rPr>
              <a:t>, enabling frontline agents to offer banking products swiftly and efficiently without paperwork delays or manual processes.</a:t>
            </a:r>
            <a:endParaRPr lang="en-US" sz="1100" dirty="0"/>
          </a:p>
          <a:p>
            <a:r>
              <a:rPr lang="en-US" sz="1100" dirty="0"/>
              <a:t>🔹 2. </a:t>
            </a:r>
            <a:r>
              <a:rPr lang="en-US" sz="1100" b="1" dirty="0"/>
              <a:t>Enhancing Field Force Productivity</a:t>
            </a:r>
            <a:endParaRPr lang="en-US" sz="1100" dirty="0"/>
          </a:p>
          <a:p>
            <a:r>
              <a:rPr lang="en-US" sz="1100" dirty="0">
                <a:ea typeface="+mn-lt"/>
                <a:cs typeface="+mn-lt"/>
              </a:rPr>
              <a:t>With over </a:t>
            </a:r>
            <a:r>
              <a:rPr lang="en-US" sz="1100" b="1" dirty="0">
                <a:ea typeface="+mn-lt"/>
                <a:cs typeface="+mn-lt"/>
              </a:rPr>
              <a:t>5,000+ field agents</a:t>
            </a:r>
            <a:r>
              <a:rPr lang="en-US" sz="1100" dirty="0">
                <a:ea typeface="+mn-lt"/>
                <a:cs typeface="+mn-lt"/>
              </a:rPr>
              <a:t> using the app daily, even a </a:t>
            </a:r>
            <a:r>
              <a:rPr lang="en-US" sz="1100" b="1" dirty="0">
                <a:ea typeface="+mn-lt"/>
                <a:cs typeface="+mn-lt"/>
              </a:rPr>
              <a:t>10–15% gain in app efficiency</a:t>
            </a:r>
            <a:r>
              <a:rPr lang="en-US" sz="1100" dirty="0">
                <a:ea typeface="+mn-lt"/>
                <a:cs typeface="+mn-lt"/>
              </a:rPr>
              <a:t> can lead to major improvements in lead conversion, time savings, and customer acquisition rates. Enhancing the AU PROUD App offers the opportunity to:</a:t>
            </a:r>
            <a:endParaRPr lang="en-US" sz="1100" dirty="0"/>
          </a:p>
          <a:p>
            <a:pPr marL="285750" indent="-285750">
              <a:buFont typeface="Arial"/>
              <a:buChar char="•"/>
            </a:pPr>
            <a:r>
              <a:rPr lang="en-US" sz="1100" dirty="0">
                <a:ea typeface="+mn-lt"/>
                <a:cs typeface="+mn-lt"/>
              </a:rPr>
              <a:t>Empower sales teams with </a:t>
            </a:r>
            <a:r>
              <a:rPr lang="en-US" sz="1100" b="1" dirty="0">
                <a:ea typeface="+mn-lt"/>
                <a:cs typeface="+mn-lt"/>
              </a:rPr>
              <a:t>real-time product information</a:t>
            </a:r>
            <a:endParaRPr lang="en-US" sz="1100" dirty="0"/>
          </a:p>
          <a:p>
            <a:pPr marL="285750" indent="-285750">
              <a:buFont typeface="Arial"/>
              <a:buChar char="•"/>
            </a:pPr>
            <a:r>
              <a:rPr lang="en-US" sz="1100" dirty="0">
                <a:ea typeface="+mn-lt"/>
                <a:cs typeface="+mn-lt"/>
              </a:rPr>
              <a:t>Automate repetitive tasks (e.g., follow-ups, form validations)</a:t>
            </a:r>
            <a:endParaRPr lang="en-US" sz="1100" dirty="0"/>
          </a:p>
          <a:p>
            <a:pPr marL="285750" indent="-285750">
              <a:buFont typeface="Arial"/>
              <a:buChar char="•"/>
            </a:pPr>
            <a:r>
              <a:rPr lang="en-US" sz="1100" dirty="0">
                <a:ea typeface="+mn-lt"/>
                <a:cs typeface="+mn-lt"/>
              </a:rPr>
              <a:t>Enable </a:t>
            </a:r>
            <a:r>
              <a:rPr lang="en-US" sz="1100" b="1" dirty="0">
                <a:ea typeface="+mn-lt"/>
                <a:cs typeface="+mn-lt"/>
              </a:rPr>
              <a:t>offline access</a:t>
            </a:r>
            <a:r>
              <a:rPr lang="en-US" sz="1100" dirty="0">
                <a:ea typeface="+mn-lt"/>
                <a:cs typeface="+mn-lt"/>
              </a:rPr>
              <a:t>, critical in rural zones with poor connectivity</a:t>
            </a:r>
            <a:endParaRPr lang="en-US" sz="1100" dirty="0"/>
          </a:p>
          <a:p>
            <a:r>
              <a:rPr lang="en-US" dirty="0"/>
              <a:t>🔹 3. </a:t>
            </a:r>
            <a:r>
              <a:rPr lang="en-US" b="1" dirty="0"/>
              <a:t>Integrated Sales Ecosystem</a:t>
            </a:r>
            <a:endParaRPr lang="en-US" dirty="0"/>
          </a:p>
          <a:p>
            <a:r>
              <a:rPr lang="en-US" sz="1100" dirty="0">
                <a:ea typeface="+mn-lt"/>
                <a:cs typeface="+mn-lt"/>
              </a:rPr>
              <a:t>By integrating the app with internal systems like: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100" b="1" dirty="0">
                <a:ea typeface="+mn-lt"/>
                <a:cs typeface="+mn-lt"/>
              </a:rPr>
              <a:t>CRM</a:t>
            </a:r>
            <a:r>
              <a:rPr lang="en-US" sz="1100" dirty="0">
                <a:ea typeface="+mn-lt"/>
                <a:cs typeface="+mn-lt"/>
              </a:rPr>
              <a:t> (for lead lifecycle tracking)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100" b="1" dirty="0">
                <a:ea typeface="+mn-lt"/>
                <a:cs typeface="+mn-lt"/>
              </a:rPr>
              <a:t>LOS</a:t>
            </a:r>
            <a:r>
              <a:rPr lang="en-US" sz="1100" dirty="0">
                <a:ea typeface="+mn-lt"/>
                <a:cs typeface="+mn-lt"/>
              </a:rPr>
              <a:t> (for instant eligibility checks and onboarding)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100" b="1" dirty="0">
                <a:ea typeface="+mn-lt"/>
                <a:cs typeface="+mn-lt"/>
              </a:rPr>
              <a:t>Core Banking</a:t>
            </a:r>
            <a:r>
              <a:rPr lang="en-US" sz="1100" dirty="0">
                <a:ea typeface="+mn-lt"/>
                <a:cs typeface="+mn-lt"/>
              </a:rPr>
              <a:t> (for account status and transaction updates)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 AU Bank can build a </a:t>
            </a:r>
            <a:r>
              <a:rPr lang="en-US" sz="1100" b="1" dirty="0">
                <a:ea typeface="+mn-lt"/>
                <a:cs typeface="+mn-lt"/>
              </a:rPr>
              <a:t>centralized, unified digital platform</a:t>
            </a:r>
            <a:r>
              <a:rPr lang="en-US" sz="1100" dirty="0">
                <a:ea typeface="+mn-lt"/>
                <a:cs typeface="+mn-lt"/>
              </a:rPr>
              <a:t> that supports the entire sales journey from </a:t>
            </a:r>
            <a:r>
              <a:rPr lang="en-US" sz="1100" b="1" dirty="0">
                <a:ea typeface="+mn-lt"/>
                <a:cs typeface="+mn-lt"/>
              </a:rPr>
              <a:t>prospecting to disbursal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/>
              <a:t>🔹 4. </a:t>
            </a:r>
            <a:r>
              <a:rPr lang="en-US" b="1" dirty="0"/>
              <a:t>Customer-Centric Experience</a:t>
            </a:r>
            <a:endParaRPr lang="en-US"/>
          </a:p>
          <a:p>
            <a:r>
              <a:rPr lang="en-US" sz="1100" dirty="0">
                <a:ea typeface="+mn-lt"/>
                <a:cs typeface="+mn-lt"/>
              </a:rPr>
              <a:t>Enhancing the app allows the bank to deliver: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100" b="1" dirty="0">
                <a:ea typeface="+mn-lt"/>
                <a:cs typeface="+mn-lt"/>
              </a:rPr>
              <a:t>Faster service delivery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100" b="1" dirty="0">
                <a:ea typeface="+mn-lt"/>
                <a:cs typeface="+mn-lt"/>
              </a:rPr>
              <a:t>Transparent, trackable application status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100" dirty="0">
                <a:ea typeface="+mn-lt"/>
                <a:cs typeface="+mn-lt"/>
              </a:rPr>
              <a:t>A better </a:t>
            </a:r>
            <a:r>
              <a:rPr lang="en-US" sz="1100" b="1" dirty="0">
                <a:ea typeface="+mn-lt"/>
                <a:cs typeface="+mn-lt"/>
              </a:rPr>
              <a:t>digital onboarding experience</a:t>
            </a:r>
            <a:r>
              <a:rPr lang="en-US" sz="1100" dirty="0">
                <a:ea typeface="+mn-lt"/>
                <a:cs typeface="+mn-lt"/>
              </a:rPr>
              <a:t> for customers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 This leads to </a:t>
            </a:r>
            <a:r>
              <a:rPr lang="en-US" sz="1100" b="1" dirty="0">
                <a:ea typeface="+mn-lt"/>
                <a:cs typeface="+mn-lt"/>
              </a:rPr>
              <a:t>higher trust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b="1" dirty="0">
                <a:ea typeface="+mn-lt"/>
                <a:cs typeface="+mn-lt"/>
              </a:rPr>
              <a:t>improved satisfaction scores</a:t>
            </a:r>
            <a:r>
              <a:rPr lang="en-US" sz="1100" dirty="0">
                <a:ea typeface="+mn-lt"/>
                <a:cs typeface="+mn-lt"/>
              </a:rPr>
              <a:t>, and </a:t>
            </a:r>
            <a:r>
              <a:rPr lang="en-US" sz="1100" b="1" dirty="0">
                <a:ea typeface="+mn-lt"/>
                <a:cs typeface="+mn-lt"/>
              </a:rPr>
              <a:t>better brand perception</a:t>
            </a:r>
            <a:r>
              <a:rPr lang="en-US" sz="1100" dirty="0">
                <a:ea typeface="+mn-lt"/>
                <a:cs typeface="+mn-lt"/>
              </a:rPr>
              <a:t>, especially among new-to-banking customers.</a:t>
            </a:r>
            <a:endParaRPr lang="en-US" dirty="0"/>
          </a:p>
          <a:p>
            <a:endParaRPr lang="en-US" sz="1100" dirty="0"/>
          </a:p>
        </p:txBody>
      </p:sp>
      <p:pic>
        <p:nvPicPr>
          <p:cNvPr id="11" name="Picture Placeholder 10" descr="A purple card with white text and orange circle with white text on it&#10;&#10;AI-generated content may be incorrect.">
            <a:extLst>
              <a:ext uri="{FF2B5EF4-FFF2-40B4-BE49-F238E27FC236}">
                <a16:creationId xmlns:a16="http://schemas.microsoft.com/office/drawing/2014/main" id="{2F529255-0D92-4AC4-215A-C29CB1B6F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636" r="13636" b="9020"/>
          <a:stretch>
            <a:fillRect/>
          </a:stretch>
        </p:blipFill>
        <p:spPr>
          <a:xfrm>
            <a:off x="1" y="49770"/>
            <a:ext cx="4692245" cy="6798070"/>
          </a:xfrm>
        </p:spPr>
      </p:pic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739-E0DF-24F3-7886-013A799A5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399" y="922792"/>
            <a:ext cx="9680590" cy="5316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/>
              <a:t>🔹 6. </a:t>
            </a:r>
            <a:r>
              <a:rPr lang="en-US" b="1"/>
              <a:t>Data-Driven Insights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Upgrading the AU PROUD App to include analytics features can help AU Bank: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Track field staff performance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Identify product-wise demand patterns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Make </a:t>
            </a:r>
            <a:r>
              <a:rPr lang="en-US" b="1">
                <a:ea typeface="+mn-lt"/>
                <a:cs typeface="+mn-lt"/>
              </a:rPr>
              <a:t>data-backed decisions</a:t>
            </a:r>
            <a:r>
              <a:rPr lang="en-US">
                <a:ea typeface="+mn-lt"/>
                <a:cs typeface="+mn-lt"/>
              </a:rPr>
              <a:t> on market strategy, staffing, and training needs</a:t>
            </a:r>
            <a:endParaRPr lang="en-US"/>
          </a:p>
          <a:p>
            <a:pPr indent="0">
              <a:buNone/>
            </a:pPr>
            <a:r>
              <a:rPr lang="en-US"/>
              <a:t>🔹 7. </a:t>
            </a:r>
            <a:r>
              <a:rPr lang="en-US" b="1"/>
              <a:t>Regulatory Compliance &amp; Audit Readiness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With enhanced digital flows, audit trails, and e-KYC integrations, the enhanced app can help the bank stay compliant with </a:t>
            </a:r>
            <a:r>
              <a:rPr lang="en-US" b="1">
                <a:ea typeface="+mn-lt"/>
                <a:cs typeface="+mn-lt"/>
              </a:rPr>
              <a:t>RBI guidelines</a:t>
            </a:r>
            <a:r>
              <a:rPr lang="en-US">
                <a:ea typeface="+mn-lt"/>
                <a:cs typeface="+mn-lt"/>
              </a:rPr>
              <a:t>, reduce the risk of fraud, and ensure </a:t>
            </a:r>
            <a:r>
              <a:rPr lang="en-US" b="1">
                <a:ea typeface="+mn-lt"/>
                <a:cs typeface="+mn-lt"/>
              </a:rPr>
              <a:t>greater transparency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0" indent="0">
              <a:buNone/>
            </a:pPr>
            <a:endParaRPr lang="en-US" sz="2000" b="1" cap="none" dirty="0">
              <a:ea typeface="+mn-lt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D061-7327-A55C-AF6A-A95C24DD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D4E84A-99FB-BA2A-7979-F1623144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268"/>
            <a:ext cx="5447256" cy="920841"/>
          </a:xfrm>
        </p:spPr>
        <p:txBody>
          <a:bodyPr>
            <a:normAutofit/>
          </a:bodyPr>
          <a:lstStyle/>
          <a:p>
            <a:r>
              <a:rPr lang="en-US" sz="4800" dirty="0"/>
              <a:t>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8221-C29B-07A3-B569-B8B466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491" y="375285"/>
            <a:ext cx="3609160" cy="1146295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A7D4-8B96-5A0E-252E-6B8E8B1CF1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39759" y="1525487"/>
            <a:ext cx="5263865" cy="50511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/>
              <a:t>Purpose Statement – Key Points (Slide-Ready):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enhance the performance, reliability, and usability</a:t>
            </a:r>
            <a:r>
              <a:rPr lang="en-US" noProof="1">
                <a:ea typeface="+mn-lt"/>
                <a:cs typeface="+mn-lt"/>
              </a:rPr>
              <a:t> of the AU PROUD App used by field sales agents.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digitally enable sales operations</a:t>
            </a:r>
            <a:r>
              <a:rPr lang="en-US" noProof="1">
                <a:ea typeface="+mn-lt"/>
                <a:cs typeface="+mn-lt"/>
              </a:rPr>
              <a:t> by minimizing manual processes and paperwork.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reduce turnaround time</a:t>
            </a:r>
            <a:r>
              <a:rPr lang="en-US" noProof="1">
                <a:ea typeface="+mn-lt"/>
                <a:cs typeface="+mn-lt"/>
              </a:rPr>
              <a:t> in lead conversion and customer onboarding.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integrate the app</a:t>
            </a:r>
            <a:r>
              <a:rPr lang="en-US" noProof="1">
                <a:ea typeface="+mn-lt"/>
                <a:cs typeface="+mn-lt"/>
              </a:rPr>
              <a:t> with CRM, Loan Origination System (LOS), and Core Banking System (CBS) for real-time data flow.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support new product rollouts</a:t>
            </a:r>
            <a:r>
              <a:rPr lang="en-US" noProof="1">
                <a:ea typeface="+mn-lt"/>
                <a:cs typeface="+mn-lt"/>
              </a:rPr>
              <a:t> by making the app modular and scalable.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provide </a:t>
            </a:r>
            <a:r>
              <a:rPr lang="en-US" b="1" noProof="1">
                <a:ea typeface="+mn-lt"/>
                <a:cs typeface="+mn-lt"/>
              </a:rPr>
              <a:t>real-time analytics</a:t>
            </a:r>
            <a:r>
              <a:rPr lang="en-US" noProof="1">
                <a:ea typeface="+mn-lt"/>
                <a:cs typeface="+mn-lt"/>
              </a:rPr>
              <a:t> and tracking dashboards for better management oversight.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ensure the app is </a:t>
            </a:r>
            <a:r>
              <a:rPr lang="en-US" b="1" noProof="1">
                <a:ea typeface="+mn-lt"/>
                <a:cs typeface="+mn-lt"/>
              </a:rPr>
              <a:t>secure, compliant</a:t>
            </a:r>
            <a:r>
              <a:rPr lang="en-US" noProof="1">
                <a:ea typeface="+mn-lt"/>
                <a:cs typeface="+mn-lt"/>
              </a:rPr>
              <a:t>, and aligned with </a:t>
            </a:r>
            <a:r>
              <a:rPr lang="en-US" b="1" noProof="1">
                <a:ea typeface="+mn-lt"/>
                <a:cs typeface="+mn-lt"/>
              </a:rPr>
              <a:t>RBI and internal audit requirements</a:t>
            </a:r>
            <a:r>
              <a:rPr lang="en-US" noProof="1">
                <a:ea typeface="+mn-lt"/>
                <a:cs typeface="+mn-lt"/>
              </a:rPr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empower field executives</a:t>
            </a:r>
            <a:r>
              <a:rPr lang="en-US" noProof="1">
                <a:ea typeface="+mn-lt"/>
                <a:cs typeface="+mn-lt"/>
              </a:rPr>
              <a:t> with offline functionality for seamless operations in low-network areas.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To </a:t>
            </a:r>
            <a:r>
              <a:rPr lang="en-US" b="1" noProof="1">
                <a:ea typeface="+mn-lt"/>
                <a:cs typeface="+mn-lt"/>
              </a:rPr>
              <a:t>boost adoption and satisfaction</a:t>
            </a:r>
            <a:r>
              <a:rPr lang="en-US" noProof="1">
                <a:ea typeface="+mn-lt"/>
                <a:cs typeface="+mn-lt"/>
              </a:rPr>
              <a:t> among users through an improved UI/UX experience.</a:t>
            </a:r>
            <a:endParaRPr lang="en-US" dirty="0"/>
          </a:p>
          <a:p>
            <a:endParaRPr lang="en-US" noProof="1"/>
          </a:p>
          <a:p>
            <a:endParaRPr lang="en-US" noProof="1">
              <a:ea typeface="+mn-lt"/>
              <a:cs typeface="+mn-lt"/>
            </a:endParaRPr>
          </a:p>
        </p:txBody>
      </p:sp>
      <p:pic>
        <p:nvPicPr>
          <p:cNvPr id="22" name="Picture 21" descr="A sign outside of a building&#10;&#10;AI-generated content may be incorrect.">
            <a:extLst>
              <a:ext uri="{FF2B5EF4-FFF2-40B4-BE49-F238E27FC236}">
                <a16:creationId xmlns:a16="http://schemas.microsoft.com/office/drawing/2014/main" id="{225B93B2-5883-58FB-7C63-CD177FFD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" y="1173"/>
            <a:ext cx="4234840" cy="6846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041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661982"/>
          </a:xfrm>
        </p:spPr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1054631"/>
            <a:ext cx="5403947" cy="471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noProof="1">
                <a:ea typeface="+mn-lt"/>
                <a:cs typeface="+mn-lt"/>
              </a:rPr>
              <a:t>The objective of this project is to </a:t>
            </a:r>
            <a:r>
              <a:rPr lang="en-US" b="1" noProof="1">
                <a:ea typeface="+mn-lt"/>
                <a:cs typeface="+mn-lt"/>
              </a:rPr>
              <a:t>analyze, design, and implement strategic improvements</a:t>
            </a:r>
            <a:r>
              <a:rPr lang="en-US" noProof="1">
                <a:ea typeface="+mn-lt"/>
                <a:cs typeface="+mn-lt"/>
              </a:rPr>
              <a:t> to the AU PROUD App used by AU Small Finance Bank’s field sales executives. These enhancements aim to solve current performance, usability, and integration issues while positioning the app as a future-ready platform that supports digital sales enablement across diverse geographies and customer segments.</a:t>
            </a:r>
            <a:endParaRPr lang="en-US" dirty="0"/>
          </a:p>
          <a:p>
            <a:pPr>
              <a:buNone/>
            </a:pPr>
            <a:r>
              <a:rPr lang="en-US" noProof="1">
                <a:ea typeface="+mn-lt"/>
                <a:cs typeface="+mn-lt"/>
              </a:rPr>
              <a:t>The objectives are both </a:t>
            </a:r>
            <a:r>
              <a:rPr lang="en-US" b="1" noProof="1">
                <a:ea typeface="+mn-lt"/>
                <a:cs typeface="+mn-lt"/>
              </a:rPr>
              <a:t>functional</a:t>
            </a:r>
            <a:r>
              <a:rPr lang="en-US" noProof="1">
                <a:ea typeface="+mn-lt"/>
                <a:cs typeface="+mn-lt"/>
              </a:rPr>
              <a:t> (focused on what the app should do) and </a:t>
            </a:r>
            <a:r>
              <a:rPr lang="en-US" b="1" noProof="1">
                <a:ea typeface="+mn-lt"/>
                <a:cs typeface="+mn-lt"/>
              </a:rPr>
              <a:t>strategic</a:t>
            </a:r>
            <a:r>
              <a:rPr lang="en-US" noProof="1">
                <a:ea typeface="+mn-lt"/>
                <a:cs typeface="+mn-lt"/>
              </a:rPr>
              <a:t> (aligned with business goals such as productivity, cost savings, and customer satisfaction).</a:t>
            </a:r>
            <a:endParaRPr lang="en-US" dirty="0"/>
          </a:p>
          <a:p>
            <a:pPr marL="0" indent="0">
              <a:buNone/>
            </a:pPr>
            <a:endParaRPr lang="en-US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4891" y="909489"/>
            <a:ext cx="4992709" cy="4859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1. 🔄 Improve Application Performance and Stability</a:t>
            </a:r>
          </a:p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2. 📱Revamp the User Interface/User Experience (UI/UX)</a:t>
            </a:r>
          </a:p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3. 🔁 Enable Auto-Renewal of Financial Product</a:t>
            </a:r>
          </a:p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4. 📊 Enhance Reporting and Incentive Transparency</a:t>
            </a:r>
          </a:p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5. 🔗 Integrate with External Systems and APIs</a:t>
            </a:r>
          </a:p>
          <a:p>
            <a:pPr>
              <a:buNone/>
            </a:pPr>
            <a:r>
              <a:rPr lang="en-US" dirty="0"/>
              <a:t>6. 🧠 Implement Smart Notifications and Reminders</a:t>
            </a:r>
          </a:p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7. 📚 Develop In-App Training and Feedback Support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B0AE-5ADD-1975-6BDD-38608925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0" y="-215446"/>
            <a:ext cx="11358639" cy="1229969"/>
          </a:xfrm>
        </p:spPr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C2F4A-ABC8-39B2-B7BB-36C02B7A45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3358" y="1026311"/>
            <a:ext cx="11190441" cy="52107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Reduction in lead turnaround time by 25–30%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40% increase in AU prod  mobile app usage among field employees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Improved sales team satisfaction scores in system usability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Zero major compliance breaches</a:t>
            </a:r>
            <a:r>
              <a:rPr lang="en-US" sz="2400" dirty="0">
                <a:ea typeface="+mn-lt"/>
                <a:cs typeface="+mn-lt"/>
              </a:rPr>
              <a:t> due to process gaps.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100% digital consent capture</a:t>
            </a:r>
            <a:r>
              <a:rPr lang="en-US" sz="2400" dirty="0">
                <a:ea typeface="+mn-lt"/>
                <a:cs typeface="+mn-lt"/>
              </a:rPr>
              <a:t> for renewals and new product applications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90% reduction</a:t>
            </a:r>
            <a:r>
              <a:rPr lang="en-US" sz="2400" dirty="0">
                <a:ea typeface="+mn-lt"/>
                <a:cs typeface="+mn-lt"/>
              </a:rPr>
              <a:t> in incentive-related queries/escalations due to real-time visibility.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Success Criteria (SMART Objectives):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S:</a:t>
            </a:r>
            <a:r>
              <a:rPr lang="en-US" sz="2400" dirty="0">
                <a:ea typeface="+mn-lt"/>
                <a:cs typeface="+mn-lt"/>
              </a:rPr>
              <a:t> Reduce crash rate by 90%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M:</a:t>
            </a:r>
            <a:r>
              <a:rPr lang="en-US" sz="2400" dirty="0">
                <a:ea typeface="+mn-lt"/>
                <a:cs typeface="+mn-lt"/>
              </a:rPr>
              <a:t> Achieve 80%+ app adoption in first 3 months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A:</a:t>
            </a:r>
            <a:r>
              <a:rPr lang="en-US" sz="2400" dirty="0">
                <a:ea typeface="+mn-lt"/>
                <a:cs typeface="+mn-lt"/>
              </a:rPr>
              <a:t> Integrated with CRM, Loan Origination, and KYC modules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R:</a:t>
            </a:r>
            <a:r>
              <a:rPr lang="en-US" sz="2400" dirty="0">
                <a:ea typeface="+mn-lt"/>
                <a:cs typeface="+mn-lt"/>
              </a:rPr>
              <a:t> Address field force needs through usability tests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T:</a:t>
            </a:r>
            <a:r>
              <a:rPr lang="en-US" sz="2400" dirty="0">
                <a:ea typeface="+mn-lt"/>
                <a:cs typeface="+mn-lt"/>
              </a:rPr>
              <a:t> Delivered in 5 months</a:t>
            </a:r>
            <a:endParaRPr lang="en-US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E5DB-AFB6-9088-87C9-1F671C0B0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9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6637-007F-EC9E-F644-AAFBA0900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503" y="1260251"/>
            <a:ext cx="6477875" cy="45091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Agile methodology is best suited for this project due to its </a:t>
            </a:r>
            <a:r>
              <a:rPr lang="en-US" b="1" dirty="0">
                <a:ea typeface="+mn-lt"/>
                <a:cs typeface="+mn-lt"/>
              </a:rPr>
              <a:t>iterative development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>
                <a:ea typeface="+mn-lt"/>
                <a:cs typeface="+mn-lt"/>
              </a:rPr>
              <a:t>frequent feedback loops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>
                <a:ea typeface="+mn-lt"/>
                <a:cs typeface="+mn-lt"/>
              </a:rPr>
              <a:t>quick delivery of working features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b="1" dirty="0">
                <a:ea typeface="+mn-lt"/>
                <a:cs typeface="+mn-lt"/>
              </a:rPr>
              <a:t>flexibility to accommodate change</a:t>
            </a:r>
            <a:r>
              <a:rPr lang="en-US" dirty="0">
                <a:ea typeface="+mn-lt"/>
                <a:cs typeface="+mn-lt"/>
              </a:rPr>
              <a:t>. Here's a structured plan to execute this enhancement project using Agile: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D930B-FB1B-543D-6828-8C31F30B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Placeholder 17" descr="Two people looking at their phones">
            <a:extLst>
              <a:ext uri="{FF2B5EF4-FFF2-40B4-BE49-F238E27FC236}">
                <a16:creationId xmlns:a16="http://schemas.microsoft.com/office/drawing/2014/main" id="{1609D79A-E8EF-302E-E8CA-07C644CE0E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1" r="81"/>
          <a:stretch/>
        </p:blipFill>
        <p:spPr>
          <a:xfrm>
            <a:off x="8558335" y="0"/>
            <a:ext cx="3858358" cy="686888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BBC38A7-97B0-DF32-08DE-328FE9F4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453" y="446313"/>
            <a:ext cx="4347547" cy="257576"/>
          </a:xfrm>
        </p:spPr>
        <p:txBody>
          <a:bodyPr>
            <a:normAutofit fontScale="90000"/>
          </a:bodyPr>
          <a:lstStyle/>
          <a:p>
            <a:r>
              <a:rPr lang="en-US" dirty="0"/>
              <a:t>Agile Model/ </a:t>
            </a:r>
            <a:r>
              <a:rPr lang="en-US" dirty="0" err="1"/>
              <a:t>Approch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4470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Widescreen</PresentationFormat>
  <Paragraphs>125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</vt:lpstr>
      <vt:lpstr>  AU PROD  Prepared BY – Aditya Sharma    </vt:lpstr>
      <vt:lpstr>Situation</vt:lpstr>
      <vt:lpstr>       Problems</vt:lpstr>
      <vt:lpstr>    opportunity</vt:lpstr>
      <vt:lpstr>Opportunity</vt:lpstr>
      <vt:lpstr>Purpose Statement</vt:lpstr>
      <vt:lpstr>Project Objective</vt:lpstr>
      <vt:lpstr>Success Criteria </vt:lpstr>
      <vt:lpstr>Agile Model/ Approch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648</cp:revision>
  <dcterms:created xsi:type="dcterms:W3CDTF">2025-05-27T07:21:16Z</dcterms:created>
  <dcterms:modified xsi:type="dcterms:W3CDTF">2025-06-08T07:52:50Z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