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73"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6" d="100"/>
          <a:sy n="96" d="100"/>
        </p:scale>
        <p:origin x="978" y="5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4AA7A0E9-8C81-4C80-91CA-56B009B26295}" type="datetimeFigureOut">
              <a:rPr lang="en-US" smtClean="0"/>
              <a:t>6/27/2025</a:t>
            </a:fld>
            <a:endParaRPr lang="en-US"/>
          </a:p>
        </p:txBody>
      </p:sp>
      <p:sp>
        <p:nvSpPr>
          <p:cNvPr id="8" name="Slide Number Placeholder 7"/>
          <p:cNvSpPr>
            <a:spLocks noGrp="1"/>
          </p:cNvSpPr>
          <p:nvPr>
            <p:ph type="sldNum" sz="quarter" idx="11"/>
          </p:nvPr>
        </p:nvSpPr>
        <p:spPr/>
        <p:txBody>
          <a:bodyPr/>
          <a:lstStyle/>
          <a:p>
            <a:fld id="{6B3EDD8D-46C9-4DF5-9F75-FCD780DF5757}"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AA7A0E9-8C81-4C80-91CA-56B009B26295}" type="datetimeFigureOut">
              <a:rPr lang="en-US" smtClean="0"/>
              <a:t>6/27/2025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3EDD8D-46C9-4DF5-9F75-FCD780DF575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AA7A0E9-8C81-4C80-91CA-56B009B26295}" type="datetimeFigureOut">
              <a:rPr lang="en-US" smtClean="0"/>
              <a:t>6/27/2025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3EDD8D-46C9-4DF5-9F75-FCD780DF575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A7A0E9-8C81-4C80-91CA-56B009B26295}" type="datetimeFigureOut">
              <a:rPr lang="en-US" smtClean="0"/>
              <a:t>6/27/2025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3EDD8D-46C9-4DF5-9F75-FCD780DF575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A7A0E9-8C81-4C80-91CA-56B009B26295}" type="datetimeFigureOut">
              <a:rPr lang="en-US" smtClean="0"/>
              <a:t>6/27/2025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3EDD8D-46C9-4DF5-9F75-FCD780DF5757}"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AA7A0E9-8C81-4C80-91CA-56B009B26295}" type="datetimeFigureOut">
              <a:rPr lang="en-US" smtClean="0"/>
              <a:t>6/27/2025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3EDD8D-46C9-4DF5-9F75-FCD780DF5757}"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AA7A0E9-8C81-4C80-91CA-56B009B26295}" type="datetimeFigureOut">
              <a:rPr lang="en-US" smtClean="0"/>
              <a:t>6/27/2025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3EDD8D-46C9-4DF5-9F75-FCD780DF5757}"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AA7A0E9-8C81-4C80-91CA-56B009B26295}" type="datetimeFigureOut">
              <a:rPr lang="en-US" smtClean="0"/>
              <a:t>6/27/2025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3EDD8D-46C9-4DF5-9F75-FCD780DF575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A7A0E9-8C81-4C80-91CA-56B009B26295}" type="datetimeFigureOut">
              <a:rPr lang="en-US" smtClean="0"/>
              <a:t>6/27/2025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3EDD8D-46C9-4DF5-9F75-FCD780DF575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AA7A0E9-8C81-4C80-91CA-56B009B26295}" type="datetimeFigureOut">
              <a:rPr lang="en-US" smtClean="0"/>
              <a:t>6/27/2025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3EDD8D-46C9-4DF5-9F75-FCD780DF575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AA7A0E9-8C81-4C80-91CA-56B009B26295}" type="datetimeFigureOut">
              <a:rPr lang="en-US" smtClean="0"/>
              <a:t>6/27/2025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3EDD8D-46C9-4DF5-9F75-FCD780DF575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4AA7A0E9-8C81-4C80-91CA-56B009B26295}" type="datetimeFigureOut">
              <a:rPr lang="en-US" smtClean="0"/>
              <a:t>6/27/2025</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6B3EDD8D-46C9-4DF5-9F75-FCD780DF5757}"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1905000"/>
          </a:xfrm>
        </p:spPr>
        <p:txBody>
          <a:bodyPr>
            <a:normAutofit/>
          </a:bodyPr>
          <a:lstStyle/>
          <a:p>
            <a:r>
              <a:rPr lang="en-US" sz="4000" b="1" dirty="0">
                <a:latin typeface="Arial" panose="020B0604020202020204" pitchFamily="34" charset="0"/>
                <a:cs typeface="Arial" panose="020B0604020202020204" pitchFamily="34" charset="0"/>
              </a:rPr>
              <a:t>PROJECT TITLE:- INDUS CRM </a:t>
            </a:r>
          </a:p>
        </p:txBody>
      </p:sp>
      <p:sp>
        <p:nvSpPr>
          <p:cNvPr id="3" name="Subtitle 2"/>
          <p:cNvSpPr>
            <a:spLocks noGrp="1"/>
          </p:cNvSpPr>
          <p:nvPr>
            <p:ph type="subTitle" idx="1"/>
          </p:nvPr>
        </p:nvSpPr>
        <p:spPr>
          <a:xfrm>
            <a:off x="609600" y="3581400"/>
            <a:ext cx="7543800" cy="2743200"/>
          </a:xfrm>
        </p:spPr>
        <p:txBody>
          <a:bodyPr>
            <a:noAutofit/>
          </a:bodyPr>
          <a:lstStyle/>
          <a:p>
            <a:pPr>
              <a:spcBef>
                <a:spcPct val="0"/>
              </a:spcBef>
            </a:pPr>
            <a:r>
              <a:rPr lang="en-US" sz="4000" b="1" dirty="0">
                <a:solidFill>
                  <a:schemeClr val="tx1"/>
                </a:solidFill>
                <a:latin typeface="Arial" panose="020B0604020202020204" pitchFamily="34" charset="0"/>
                <a:ea typeface="+mj-ea"/>
                <a:cs typeface="Arial" panose="020B0604020202020204" pitchFamily="34" charset="0"/>
              </a:rPr>
              <a:t>PREPARED BY :- Vaibhav Bhagat</a:t>
            </a:r>
          </a:p>
          <a:p>
            <a:pPr>
              <a:spcBef>
                <a:spcPct val="0"/>
              </a:spcBef>
            </a:pPr>
            <a:r>
              <a:rPr lang="en-US" sz="4000" b="1" dirty="0">
                <a:solidFill>
                  <a:schemeClr val="tx1"/>
                </a:solidFill>
                <a:latin typeface="Arial" panose="020B0604020202020204" pitchFamily="34" charset="0"/>
                <a:ea typeface="+mj-ea"/>
                <a:cs typeface="Arial" panose="020B0604020202020204" pitchFamily="34" charset="0"/>
              </a:rPr>
              <a:t>DATE:- 27-06-2025</a:t>
            </a:r>
          </a:p>
        </p:txBody>
      </p:sp>
    </p:spTree>
    <p:extLst>
      <p:ext uri="{BB962C8B-B14F-4D97-AF65-F5344CB8AC3E}">
        <p14:creationId xmlns:p14="http://schemas.microsoft.com/office/powerpoint/2010/main" val="27473663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b="1" dirty="0"/>
              <a:t> </a:t>
            </a:r>
            <a:r>
              <a:rPr lang="en-US" sz="3600" b="1" dirty="0">
                <a:latin typeface="Arial" panose="020B0604020202020204" pitchFamily="34" charset="0"/>
                <a:cs typeface="Arial" panose="020B0604020202020204" pitchFamily="34" charset="0"/>
              </a:rPr>
              <a:t>3  Key Features to Include</a:t>
            </a:r>
            <a:br>
              <a:rPr lang="en-US" sz="3600" b="1" dirty="0">
                <a:latin typeface="Arial" panose="020B0604020202020204" pitchFamily="34" charset="0"/>
                <a:cs typeface="Arial" panose="020B0604020202020204" pitchFamily="34" charset="0"/>
              </a:rPr>
            </a:br>
            <a:endParaRPr lang="en-US" sz="3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55000" lnSpcReduction="20000"/>
          </a:bodyPr>
          <a:lstStyle/>
          <a:p>
            <a:pPr marL="0" indent="0">
              <a:buNone/>
            </a:pPr>
            <a:endParaRPr lang="en-US" b="1" dirty="0"/>
          </a:p>
          <a:p>
            <a:r>
              <a:rPr lang="en-US" sz="3600" b="1" dirty="0">
                <a:latin typeface="Arial" panose="020B0604020202020204" pitchFamily="34" charset="0"/>
                <a:cs typeface="Arial" panose="020B0604020202020204" pitchFamily="34" charset="0"/>
              </a:rPr>
              <a:t>Customer Management</a:t>
            </a:r>
          </a:p>
          <a:p>
            <a:r>
              <a:rPr lang="en-US" sz="3600" b="1" dirty="0">
                <a:latin typeface="Arial" panose="020B0604020202020204" pitchFamily="34" charset="0"/>
                <a:cs typeface="Arial" panose="020B0604020202020204" pitchFamily="34" charset="0"/>
              </a:rPr>
              <a:t>360° customer view</a:t>
            </a:r>
            <a:r>
              <a:rPr lang="en-US" sz="3600" dirty="0">
                <a:latin typeface="Arial" panose="020B0604020202020204" pitchFamily="34" charset="0"/>
                <a:cs typeface="Arial" panose="020B0604020202020204" pitchFamily="34" charset="0"/>
              </a:rPr>
              <a:t> (account details, history, transactions, interactions)</a:t>
            </a:r>
          </a:p>
          <a:p>
            <a:r>
              <a:rPr lang="en-US" sz="3600" b="1" dirty="0">
                <a:latin typeface="Arial" panose="020B0604020202020204" pitchFamily="34" charset="0"/>
                <a:cs typeface="Arial" panose="020B0604020202020204" pitchFamily="34" charset="0"/>
              </a:rPr>
              <a:t>Lead &amp; Opportunity Tracking</a:t>
            </a:r>
            <a:endParaRPr lang="en-US" sz="3600" dirty="0">
              <a:latin typeface="Arial" panose="020B0604020202020204" pitchFamily="34" charset="0"/>
              <a:cs typeface="Arial" panose="020B0604020202020204" pitchFamily="34" charset="0"/>
            </a:endParaRPr>
          </a:p>
          <a:p>
            <a:r>
              <a:rPr lang="en-US" sz="3600" b="1" dirty="0">
                <a:latin typeface="Arial" panose="020B0604020202020204" pitchFamily="34" charset="0"/>
                <a:cs typeface="Arial" panose="020B0604020202020204" pitchFamily="34" charset="0"/>
              </a:rPr>
              <a:t>Personalized Banking</a:t>
            </a:r>
          </a:p>
          <a:p>
            <a:r>
              <a:rPr lang="en-US" sz="3600" dirty="0">
                <a:latin typeface="Arial" panose="020B0604020202020204" pitchFamily="34" charset="0"/>
                <a:cs typeface="Arial" panose="020B0604020202020204" pitchFamily="34" charset="0"/>
              </a:rPr>
              <a:t>AI-driven </a:t>
            </a:r>
            <a:r>
              <a:rPr lang="en-US" sz="3600" b="1" dirty="0">
                <a:latin typeface="Arial" panose="020B0604020202020204" pitchFamily="34" charset="0"/>
                <a:cs typeface="Arial" panose="020B0604020202020204" pitchFamily="34" charset="0"/>
              </a:rPr>
              <a:t>personalized recommendations</a:t>
            </a:r>
            <a:endParaRPr lang="en-US" sz="3600" dirty="0">
              <a:latin typeface="Arial" panose="020B0604020202020204" pitchFamily="34" charset="0"/>
              <a:cs typeface="Arial" panose="020B0604020202020204" pitchFamily="34" charset="0"/>
            </a:endParaRPr>
          </a:p>
          <a:p>
            <a:r>
              <a:rPr lang="en-US" sz="3600" dirty="0">
                <a:latin typeface="Arial" panose="020B0604020202020204" pitchFamily="34" charset="0"/>
                <a:cs typeface="Arial" panose="020B0604020202020204" pitchFamily="34" charset="0"/>
              </a:rPr>
              <a:t>Customer </a:t>
            </a:r>
            <a:r>
              <a:rPr lang="en-US" sz="3600" b="1" dirty="0">
                <a:latin typeface="Arial" panose="020B0604020202020204" pitchFamily="34" charset="0"/>
                <a:cs typeface="Arial" panose="020B0604020202020204" pitchFamily="34" charset="0"/>
              </a:rPr>
              <a:t>segmentation and profiling</a:t>
            </a:r>
            <a:endParaRPr lang="en-US" sz="3600" dirty="0">
              <a:latin typeface="Arial" panose="020B0604020202020204" pitchFamily="34" charset="0"/>
              <a:cs typeface="Arial" panose="020B0604020202020204" pitchFamily="34" charset="0"/>
            </a:endParaRPr>
          </a:p>
          <a:p>
            <a:r>
              <a:rPr lang="en-US" sz="3600" b="1" dirty="0">
                <a:latin typeface="Arial" panose="020B0604020202020204" pitchFamily="34" charset="0"/>
                <a:cs typeface="Arial" panose="020B0604020202020204" pitchFamily="34" charset="0"/>
              </a:rPr>
              <a:t>Security &amp; Compliance</a:t>
            </a:r>
          </a:p>
          <a:p>
            <a:r>
              <a:rPr lang="en-US" sz="3600" dirty="0">
                <a:latin typeface="Arial" panose="020B0604020202020204" pitchFamily="34" charset="0"/>
                <a:cs typeface="Arial" panose="020B0604020202020204" pitchFamily="34" charset="0"/>
              </a:rPr>
              <a:t>Role-based </a:t>
            </a:r>
            <a:r>
              <a:rPr lang="en-US" sz="3600" b="1" dirty="0">
                <a:latin typeface="Arial" panose="020B0604020202020204" pitchFamily="34" charset="0"/>
                <a:cs typeface="Arial" panose="020B0604020202020204" pitchFamily="34" charset="0"/>
              </a:rPr>
              <a:t>access control</a:t>
            </a:r>
            <a:endParaRPr lang="en-US" sz="3600" dirty="0">
              <a:latin typeface="Arial" panose="020B0604020202020204" pitchFamily="34" charset="0"/>
              <a:cs typeface="Arial" panose="020B0604020202020204" pitchFamily="34" charset="0"/>
            </a:endParaRPr>
          </a:p>
          <a:p>
            <a:r>
              <a:rPr lang="en-US" sz="3600" b="1" dirty="0">
                <a:latin typeface="Arial" panose="020B0604020202020204" pitchFamily="34" charset="0"/>
                <a:cs typeface="Arial" panose="020B0604020202020204" pitchFamily="34" charset="0"/>
              </a:rPr>
              <a:t>Multi-factor authentication (MFA)</a:t>
            </a:r>
            <a:endParaRPr lang="en-US" sz="3600" dirty="0">
              <a:latin typeface="Arial" panose="020B0604020202020204" pitchFamily="34" charset="0"/>
              <a:cs typeface="Arial" panose="020B0604020202020204" pitchFamily="34" charset="0"/>
            </a:endParaRPr>
          </a:p>
          <a:p>
            <a:r>
              <a:rPr lang="en-US" sz="3600" b="1" dirty="0">
                <a:latin typeface="Arial" panose="020B0604020202020204" pitchFamily="34" charset="0"/>
                <a:cs typeface="Arial" panose="020B0604020202020204" pitchFamily="34" charset="0"/>
              </a:rPr>
              <a:t>Audit Logs</a:t>
            </a:r>
            <a:r>
              <a:rPr lang="en-US" sz="3600" dirty="0">
                <a:latin typeface="Arial" panose="020B0604020202020204" pitchFamily="34" charset="0"/>
                <a:cs typeface="Arial" panose="020B0604020202020204" pitchFamily="34" charset="0"/>
              </a:rPr>
              <a:t> for all interactions</a:t>
            </a:r>
          </a:p>
          <a:p>
            <a:r>
              <a:rPr lang="en-US" sz="3600" b="1" dirty="0">
                <a:latin typeface="Arial" panose="020B0604020202020204" pitchFamily="34" charset="0"/>
                <a:cs typeface="Arial" panose="020B0604020202020204" pitchFamily="34" charset="0"/>
              </a:rPr>
              <a:t>Automation &amp; AI</a:t>
            </a:r>
          </a:p>
          <a:p>
            <a:r>
              <a:rPr lang="en-US" sz="3600" b="1" dirty="0">
                <a:latin typeface="Arial" panose="020B0604020202020204" pitchFamily="34" charset="0"/>
                <a:cs typeface="Arial" panose="020B0604020202020204" pitchFamily="34" charset="0"/>
              </a:rPr>
              <a:t>Chabot's &amp; Virtual Assistants</a:t>
            </a:r>
            <a:r>
              <a:rPr lang="en-US" sz="3600" dirty="0">
                <a:latin typeface="Arial" panose="020B0604020202020204" pitchFamily="34" charset="0"/>
                <a:cs typeface="Arial" panose="020B0604020202020204" pitchFamily="34" charset="0"/>
              </a:rPr>
              <a:t> for customer queries</a:t>
            </a:r>
          </a:p>
          <a:p>
            <a:r>
              <a:rPr lang="en-US" sz="3600" b="1" dirty="0">
                <a:latin typeface="Arial" panose="020B0604020202020204" pitchFamily="34" charset="0"/>
                <a:cs typeface="Arial" panose="020B0604020202020204" pitchFamily="34" charset="0"/>
              </a:rPr>
              <a:t>Automated KYC &amp; AML checks</a:t>
            </a:r>
            <a:endParaRPr lang="en-US" sz="36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537289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latin typeface="Arial" panose="020B0604020202020204" pitchFamily="34" charset="0"/>
                <a:cs typeface="Arial" panose="020B0604020202020204" pitchFamily="34" charset="0"/>
              </a:rPr>
              <a:t>4. Testing Approaches</a:t>
            </a:r>
            <a:br>
              <a:rPr lang="en-US" sz="3600" b="1" dirty="0">
                <a:latin typeface="Arial" panose="020B0604020202020204" pitchFamily="34" charset="0"/>
                <a:cs typeface="Arial" panose="020B0604020202020204" pitchFamily="34" charset="0"/>
              </a:rPr>
            </a:br>
            <a:endParaRPr lang="en-US" sz="3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85000" lnSpcReduction="10000"/>
          </a:bodyPr>
          <a:lstStyle/>
          <a:p>
            <a:r>
              <a:rPr lang="en-US" sz="2200" b="1" dirty="0">
                <a:latin typeface="Arial" panose="020B0604020202020204" pitchFamily="34" charset="0"/>
                <a:cs typeface="Arial" panose="020B0604020202020204" pitchFamily="34" charset="0"/>
              </a:rPr>
              <a:t>Functional Testing</a:t>
            </a:r>
            <a:r>
              <a:rPr lang="en-US" sz="2200" dirty="0">
                <a:latin typeface="Arial" panose="020B0604020202020204" pitchFamily="34" charset="0"/>
                <a:cs typeface="Arial" panose="020B0604020202020204" pitchFamily="34" charset="0"/>
              </a:rPr>
              <a:t> (Validate features)</a:t>
            </a:r>
          </a:p>
          <a:p>
            <a:r>
              <a:rPr lang="en-US" sz="2200" b="1" dirty="0">
                <a:latin typeface="Arial" panose="020B0604020202020204" pitchFamily="34" charset="0"/>
                <a:cs typeface="Arial" panose="020B0604020202020204" pitchFamily="34" charset="0"/>
              </a:rPr>
              <a:t>Security Testing</a:t>
            </a:r>
            <a:r>
              <a:rPr lang="en-US" sz="2200" dirty="0">
                <a:latin typeface="Arial" panose="020B0604020202020204" pitchFamily="34" charset="0"/>
                <a:cs typeface="Arial" panose="020B0604020202020204" pitchFamily="34" charset="0"/>
              </a:rPr>
              <a:t> (Penetration testing, vulnerability scans)</a:t>
            </a:r>
          </a:p>
          <a:p>
            <a:r>
              <a:rPr lang="en-US" sz="2200" b="1" dirty="0">
                <a:latin typeface="Arial" panose="020B0604020202020204" pitchFamily="34" charset="0"/>
                <a:cs typeface="Arial" panose="020B0604020202020204" pitchFamily="34" charset="0"/>
              </a:rPr>
              <a:t>Performance Testing</a:t>
            </a:r>
            <a:r>
              <a:rPr lang="en-US" sz="2200" dirty="0">
                <a:latin typeface="Arial" panose="020B0604020202020204" pitchFamily="34" charset="0"/>
                <a:cs typeface="Arial" panose="020B0604020202020204" pitchFamily="34" charset="0"/>
              </a:rPr>
              <a:t> (Ensure high transaction volumes are handled)</a:t>
            </a:r>
          </a:p>
          <a:p>
            <a:r>
              <a:rPr lang="en-US" sz="2200" b="1" dirty="0">
                <a:latin typeface="Arial" panose="020B0604020202020204" pitchFamily="34" charset="0"/>
                <a:cs typeface="Arial" panose="020B0604020202020204" pitchFamily="34" charset="0"/>
              </a:rPr>
              <a:t>Compliance Testing</a:t>
            </a:r>
            <a:r>
              <a:rPr lang="en-US" sz="2200" dirty="0">
                <a:latin typeface="Arial" panose="020B0604020202020204" pitchFamily="34" charset="0"/>
                <a:cs typeface="Arial" panose="020B0604020202020204" pitchFamily="34" charset="0"/>
              </a:rPr>
              <a:t> (Ensure regulatory adherence)</a:t>
            </a:r>
          </a:p>
          <a:p>
            <a:r>
              <a:rPr lang="en-US" sz="2200" b="1" dirty="0">
                <a:latin typeface="Arial" panose="020B0604020202020204" pitchFamily="34" charset="0"/>
                <a:cs typeface="Arial" panose="020B0604020202020204" pitchFamily="34" charset="0"/>
              </a:rPr>
              <a:t>UAT (User Acceptance Testing)</a:t>
            </a:r>
            <a:r>
              <a:rPr lang="en-US" sz="2200" dirty="0">
                <a:latin typeface="Arial" panose="020B0604020202020204" pitchFamily="34" charset="0"/>
                <a:cs typeface="Arial" panose="020B0604020202020204" pitchFamily="34" charset="0"/>
              </a:rPr>
              <a:t> (Validate with banking staff)</a:t>
            </a:r>
          </a:p>
          <a:p>
            <a:endParaRPr lang="en-US" sz="2200" dirty="0">
              <a:latin typeface="Arial" panose="020B0604020202020204" pitchFamily="34" charset="0"/>
              <a:cs typeface="Arial" panose="020B0604020202020204" pitchFamily="34" charset="0"/>
            </a:endParaRPr>
          </a:p>
          <a:p>
            <a:pPr marL="0" indent="0">
              <a:buNone/>
            </a:pPr>
            <a:r>
              <a:rPr lang="en-US" sz="3800" b="1" dirty="0">
                <a:latin typeface="Arial" panose="020B0604020202020204" pitchFamily="34" charset="0"/>
                <a:cs typeface="Arial" panose="020B0604020202020204" pitchFamily="34" charset="0"/>
              </a:rPr>
              <a:t>        5. Deployment &amp; Maintenance</a:t>
            </a:r>
          </a:p>
          <a:p>
            <a:pPr marL="0" indent="0">
              <a:buNone/>
            </a:pPr>
            <a:endParaRPr lang="en-US" sz="3800" b="1"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DevOps Practices</a:t>
            </a:r>
            <a:r>
              <a:rPr lang="en-US" sz="2400" dirty="0">
                <a:latin typeface="Arial" panose="020B0604020202020204" pitchFamily="34" charset="0"/>
                <a:cs typeface="Arial" panose="020B0604020202020204" pitchFamily="34" charset="0"/>
              </a:rPr>
              <a:t> (CI/CD pipelines for regular updates)</a:t>
            </a:r>
          </a:p>
          <a:p>
            <a:r>
              <a:rPr lang="en-US" sz="2400" b="1" dirty="0">
                <a:latin typeface="Arial" panose="020B0604020202020204" pitchFamily="34" charset="0"/>
                <a:cs typeface="Arial" panose="020B0604020202020204" pitchFamily="34" charset="0"/>
              </a:rPr>
              <a:t>Disaster Recovery Plan</a:t>
            </a:r>
            <a:r>
              <a:rPr lang="en-US" sz="2400" dirty="0">
                <a:latin typeface="Arial" panose="020B0604020202020204" pitchFamily="34" charset="0"/>
                <a:cs typeface="Arial" panose="020B0604020202020204" pitchFamily="34" charset="0"/>
              </a:rPr>
              <a:t> (Data backups, failover mechanisms)</a:t>
            </a:r>
          </a:p>
          <a:p>
            <a:r>
              <a:rPr lang="en-US" sz="2400" b="1" dirty="0">
                <a:latin typeface="Arial" panose="020B0604020202020204" pitchFamily="34" charset="0"/>
                <a:cs typeface="Arial" panose="020B0604020202020204" pitchFamily="34" charset="0"/>
              </a:rPr>
              <a:t>User Training &amp; Adoption</a:t>
            </a:r>
            <a:r>
              <a:rPr lang="en-US" sz="2400" dirty="0">
                <a:latin typeface="Arial" panose="020B0604020202020204" pitchFamily="34" charset="0"/>
                <a:cs typeface="Arial" panose="020B0604020202020204" pitchFamily="34" charset="0"/>
              </a:rPr>
              <a:t> (Workshops, guides, and onboarding sessions)</a:t>
            </a:r>
          </a:p>
          <a:p>
            <a:endParaRPr lang="en-US" dirty="0"/>
          </a:p>
        </p:txBody>
      </p:sp>
    </p:spTree>
    <p:extLst>
      <p:ext uri="{BB962C8B-B14F-4D97-AF65-F5344CB8AC3E}">
        <p14:creationId xmlns:p14="http://schemas.microsoft.com/office/powerpoint/2010/main" val="13114850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200" b="1" dirty="0">
                <a:latin typeface="Arial" panose="020B0604020202020204" pitchFamily="34" charset="0"/>
                <a:cs typeface="Arial" panose="020B0604020202020204" pitchFamily="34" charset="0"/>
              </a:rPr>
              <a:t> Resources Required</a:t>
            </a:r>
          </a:p>
        </p:txBody>
      </p:sp>
      <p:graphicFrame>
        <p:nvGraphicFramePr>
          <p:cNvPr id="16" name="Content Placeholder 15"/>
          <p:cNvGraphicFramePr>
            <a:graphicFrameLocks noGrp="1"/>
          </p:cNvGraphicFramePr>
          <p:nvPr>
            <p:ph idx="1"/>
            <p:extLst>
              <p:ext uri="{D42A27DB-BD31-4B8C-83A1-F6EECF244321}">
                <p14:modId xmlns:p14="http://schemas.microsoft.com/office/powerpoint/2010/main" val="183255065"/>
              </p:ext>
            </p:extLst>
          </p:nvPr>
        </p:nvGraphicFramePr>
        <p:xfrm>
          <a:off x="1371806" y="1219066"/>
          <a:ext cx="6400388" cy="7091576"/>
        </p:xfrm>
        <a:graphic>
          <a:graphicData uri="http://schemas.openxmlformats.org/drawingml/2006/table">
            <a:tbl>
              <a:tblPr/>
              <a:tblGrid>
                <a:gridCol w="1600097">
                  <a:extLst>
                    <a:ext uri="{9D8B030D-6E8A-4147-A177-3AD203B41FA5}">
                      <a16:colId xmlns:a16="http://schemas.microsoft.com/office/drawing/2014/main" val="20000"/>
                    </a:ext>
                  </a:extLst>
                </a:gridCol>
                <a:gridCol w="1600097">
                  <a:extLst>
                    <a:ext uri="{9D8B030D-6E8A-4147-A177-3AD203B41FA5}">
                      <a16:colId xmlns:a16="http://schemas.microsoft.com/office/drawing/2014/main" val="20001"/>
                    </a:ext>
                  </a:extLst>
                </a:gridCol>
                <a:gridCol w="1600097">
                  <a:extLst>
                    <a:ext uri="{9D8B030D-6E8A-4147-A177-3AD203B41FA5}">
                      <a16:colId xmlns:a16="http://schemas.microsoft.com/office/drawing/2014/main" val="20002"/>
                    </a:ext>
                  </a:extLst>
                </a:gridCol>
                <a:gridCol w="1600097">
                  <a:extLst>
                    <a:ext uri="{9D8B030D-6E8A-4147-A177-3AD203B41FA5}">
                      <a16:colId xmlns:a16="http://schemas.microsoft.com/office/drawing/2014/main" val="20003"/>
                    </a:ext>
                  </a:extLst>
                </a:gridCol>
              </a:tblGrid>
              <a:tr h="497808">
                <a:tc>
                  <a:txBody>
                    <a:bodyPr/>
                    <a:lstStyle/>
                    <a:p>
                      <a:r>
                        <a:rPr lang="en-GB" dirty="0"/>
                        <a:t>Roles</a:t>
                      </a:r>
                      <a:endParaRPr lang="en-IN" dirty="0"/>
                    </a:p>
                  </a:txBody>
                  <a:tcPr>
                    <a:lnL>
                      <a:noFill/>
                    </a:lnL>
                    <a:lnR>
                      <a:noFill/>
                    </a:lnR>
                    <a:lnT>
                      <a:noFill/>
                    </a:lnT>
                    <a:lnB>
                      <a:noFill/>
                    </a:lnB>
                  </a:tcPr>
                </a:tc>
                <a:tc>
                  <a:txBody>
                    <a:bodyPr/>
                    <a:lstStyle/>
                    <a:p>
                      <a:r>
                        <a:rPr lang="en-GB" dirty="0"/>
                        <a:t>Resources</a:t>
                      </a:r>
                      <a:r>
                        <a:rPr lang="en-GB" baseline="0" dirty="0"/>
                        <a:t> in Project</a:t>
                      </a:r>
                      <a:endParaRPr lang="en-IN" dirty="0"/>
                    </a:p>
                  </a:txBody>
                  <a:tcPr>
                    <a:lnL>
                      <a:noFill/>
                    </a:lnL>
                    <a:lnR>
                      <a:noFill/>
                    </a:lnR>
                    <a:lnT>
                      <a:noFill/>
                    </a:lnT>
                    <a:lnB>
                      <a:noFill/>
                    </a:lnB>
                  </a:tcPr>
                </a:tc>
                <a:tc>
                  <a:txBody>
                    <a:bodyPr/>
                    <a:lstStyle/>
                    <a:p>
                      <a:endParaRPr lang="en-US" sz="1400"/>
                    </a:p>
                  </a:txBody>
                  <a:tcPr marL="71115" marR="71115" marT="35558" marB="35558" anchor="ctr">
                    <a:lnL>
                      <a:noFill/>
                    </a:lnL>
                    <a:lnR>
                      <a:noFill/>
                    </a:lnR>
                    <a:lnT>
                      <a:noFill/>
                    </a:lnT>
                    <a:lnB>
                      <a:noFill/>
                    </a:lnB>
                  </a:tcPr>
                </a:tc>
                <a:tc>
                  <a:txBody>
                    <a:bodyPr/>
                    <a:lstStyle/>
                    <a:p>
                      <a:endParaRPr lang="en-US" sz="1400"/>
                    </a:p>
                  </a:txBody>
                  <a:tcPr marL="71115" marR="71115" marT="35558" marB="35558" anchor="ctr">
                    <a:lnL>
                      <a:noFill/>
                    </a:lnL>
                    <a:lnR>
                      <a:noFill/>
                    </a:lnR>
                    <a:lnT>
                      <a:noFill/>
                    </a:lnT>
                    <a:lnB>
                      <a:noFill/>
                    </a:lnB>
                  </a:tcPr>
                </a:tc>
                <a:extLst>
                  <a:ext uri="{0D108BD9-81ED-4DB2-BD59-A6C34878D82A}">
                    <a16:rowId xmlns:a16="http://schemas.microsoft.com/office/drawing/2014/main" val="10000"/>
                  </a:ext>
                </a:extLst>
              </a:tr>
              <a:tr h="284462">
                <a:tc>
                  <a:txBody>
                    <a:bodyPr/>
                    <a:lstStyle/>
                    <a:p>
                      <a:r>
                        <a:rPr lang="en-GB" dirty="0"/>
                        <a:t>Product</a:t>
                      </a:r>
                      <a:r>
                        <a:rPr lang="en-GB" baseline="0" dirty="0"/>
                        <a:t> Owner </a:t>
                      </a:r>
                      <a:endParaRPr lang="en-IN" dirty="0"/>
                    </a:p>
                  </a:txBody>
                  <a:tcPr>
                    <a:lnL>
                      <a:noFill/>
                    </a:lnL>
                    <a:lnR>
                      <a:noFill/>
                    </a:lnR>
                    <a:lnT>
                      <a:noFill/>
                    </a:lnT>
                    <a:lnB>
                      <a:noFill/>
                    </a:lnB>
                  </a:tcPr>
                </a:tc>
                <a:tc>
                  <a:txBody>
                    <a:bodyPr/>
                    <a:lstStyle/>
                    <a:p>
                      <a:r>
                        <a:rPr lang="en-GB" dirty="0" err="1"/>
                        <a:t>Kunal</a:t>
                      </a:r>
                      <a:endParaRPr lang="en-IN" dirty="0"/>
                    </a:p>
                  </a:txBody>
                  <a:tcPr>
                    <a:lnL>
                      <a:noFill/>
                    </a:lnL>
                    <a:lnR>
                      <a:noFill/>
                    </a:lnR>
                    <a:lnT>
                      <a:noFill/>
                    </a:lnT>
                    <a:lnB>
                      <a:noFill/>
                    </a:lnB>
                  </a:tcPr>
                </a:tc>
                <a:tc>
                  <a:txBody>
                    <a:bodyPr/>
                    <a:lstStyle/>
                    <a:p>
                      <a:endParaRPr lang="en-US" sz="1400"/>
                    </a:p>
                  </a:txBody>
                  <a:tcPr marL="71115" marR="71115" marT="35558" marB="35558" anchor="ctr">
                    <a:lnL>
                      <a:noFill/>
                    </a:lnL>
                    <a:lnR>
                      <a:noFill/>
                    </a:lnR>
                    <a:lnT>
                      <a:noFill/>
                    </a:lnT>
                    <a:lnB>
                      <a:noFill/>
                    </a:lnB>
                  </a:tcPr>
                </a:tc>
                <a:tc>
                  <a:txBody>
                    <a:bodyPr/>
                    <a:lstStyle/>
                    <a:p>
                      <a:endParaRPr lang="en-US" sz="1400"/>
                    </a:p>
                  </a:txBody>
                  <a:tcPr marL="71115" marR="71115" marT="35558" marB="35558" anchor="ctr">
                    <a:lnL>
                      <a:noFill/>
                    </a:lnL>
                    <a:lnR>
                      <a:noFill/>
                    </a:lnR>
                    <a:lnT>
                      <a:noFill/>
                    </a:lnT>
                    <a:lnB>
                      <a:noFill/>
                    </a:lnB>
                  </a:tcPr>
                </a:tc>
                <a:extLst>
                  <a:ext uri="{0D108BD9-81ED-4DB2-BD59-A6C34878D82A}">
                    <a16:rowId xmlns:a16="http://schemas.microsoft.com/office/drawing/2014/main" val="10001"/>
                  </a:ext>
                </a:extLst>
              </a:tr>
              <a:tr h="497808">
                <a:tc>
                  <a:txBody>
                    <a:bodyPr/>
                    <a:lstStyle/>
                    <a:p>
                      <a:r>
                        <a:rPr lang="en-GB" dirty="0"/>
                        <a:t>Scrum Master</a:t>
                      </a:r>
                      <a:endParaRPr lang="en-IN" dirty="0"/>
                    </a:p>
                  </a:txBody>
                  <a:tcPr>
                    <a:lnL>
                      <a:noFill/>
                    </a:lnL>
                    <a:lnR>
                      <a:noFill/>
                    </a:lnR>
                    <a:lnT>
                      <a:noFill/>
                    </a:lnT>
                    <a:lnB>
                      <a:noFill/>
                    </a:lnB>
                  </a:tcPr>
                </a:tc>
                <a:tc>
                  <a:txBody>
                    <a:bodyPr/>
                    <a:lstStyle/>
                    <a:p>
                      <a:r>
                        <a:rPr lang="en-GB" dirty="0" err="1"/>
                        <a:t>Ritika</a:t>
                      </a:r>
                      <a:endParaRPr lang="en-IN" dirty="0"/>
                    </a:p>
                  </a:txBody>
                  <a:tcPr>
                    <a:lnL>
                      <a:noFill/>
                    </a:lnL>
                    <a:lnR>
                      <a:noFill/>
                    </a:lnR>
                    <a:lnT>
                      <a:noFill/>
                    </a:lnT>
                    <a:lnB>
                      <a:noFill/>
                    </a:lnB>
                  </a:tcPr>
                </a:tc>
                <a:tc>
                  <a:txBody>
                    <a:bodyPr/>
                    <a:lstStyle/>
                    <a:p>
                      <a:endParaRPr lang="en-US" sz="1400"/>
                    </a:p>
                  </a:txBody>
                  <a:tcPr marL="71115" marR="71115" marT="35558" marB="35558" anchor="ctr">
                    <a:lnL>
                      <a:noFill/>
                    </a:lnL>
                    <a:lnR>
                      <a:noFill/>
                    </a:lnR>
                    <a:lnT>
                      <a:noFill/>
                    </a:lnT>
                    <a:lnB>
                      <a:noFill/>
                    </a:lnB>
                  </a:tcPr>
                </a:tc>
                <a:tc>
                  <a:txBody>
                    <a:bodyPr/>
                    <a:lstStyle/>
                    <a:p>
                      <a:endParaRPr lang="en-US" sz="1400"/>
                    </a:p>
                  </a:txBody>
                  <a:tcPr marL="71115" marR="71115" marT="35558" marB="35558" anchor="ctr">
                    <a:lnL>
                      <a:noFill/>
                    </a:lnL>
                    <a:lnR>
                      <a:noFill/>
                    </a:lnR>
                    <a:lnT>
                      <a:noFill/>
                    </a:lnT>
                    <a:lnB>
                      <a:noFill/>
                    </a:lnB>
                  </a:tcPr>
                </a:tc>
                <a:extLst>
                  <a:ext uri="{0D108BD9-81ED-4DB2-BD59-A6C34878D82A}">
                    <a16:rowId xmlns:a16="http://schemas.microsoft.com/office/drawing/2014/main" val="10002"/>
                  </a:ext>
                </a:extLst>
              </a:tr>
              <a:tr h="284462">
                <a:tc>
                  <a:txBody>
                    <a:bodyPr/>
                    <a:lstStyle/>
                    <a:p>
                      <a:r>
                        <a:rPr lang="en-GB" dirty="0"/>
                        <a:t>Business Analyst</a:t>
                      </a:r>
                      <a:endParaRPr lang="en-IN" dirty="0"/>
                    </a:p>
                  </a:txBody>
                  <a:tcPr>
                    <a:lnL>
                      <a:noFill/>
                    </a:lnL>
                    <a:lnR>
                      <a:noFill/>
                    </a:lnR>
                    <a:lnT>
                      <a:noFill/>
                    </a:lnT>
                    <a:lnB>
                      <a:noFill/>
                    </a:lnB>
                  </a:tcPr>
                </a:tc>
                <a:tc>
                  <a:txBody>
                    <a:bodyPr/>
                    <a:lstStyle/>
                    <a:p>
                      <a:r>
                        <a:rPr lang="en-GB" dirty="0"/>
                        <a:t>Vaibhav </a:t>
                      </a:r>
                      <a:endParaRPr lang="en-IN" dirty="0"/>
                    </a:p>
                  </a:txBody>
                  <a:tcPr>
                    <a:lnL>
                      <a:noFill/>
                    </a:lnL>
                    <a:lnR>
                      <a:noFill/>
                    </a:lnR>
                    <a:lnT>
                      <a:noFill/>
                    </a:lnT>
                    <a:lnB>
                      <a:noFill/>
                    </a:lnB>
                  </a:tcPr>
                </a:tc>
                <a:tc>
                  <a:txBody>
                    <a:bodyPr/>
                    <a:lstStyle/>
                    <a:p>
                      <a:endParaRPr lang="en-US" sz="1400" dirty="0"/>
                    </a:p>
                  </a:txBody>
                  <a:tcPr marL="71115" marR="71115" marT="35558" marB="35558" anchor="ctr">
                    <a:lnL>
                      <a:noFill/>
                    </a:lnL>
                    <a:lnR>
                      <a:noFill/>
                    </a:lnR>
                    <a:lnT>
                      <a:noFill/>
                    </a:lnT>
                    <a:lnB>
                      <a:noFill/>
                    </a:lnB>
                  </a:tcPr>
                </a:tc>
                <a:tc>
                  <a:txBody>
                    <a:bodyPr/>
                    <a:lstStyle/>
                    <a:p>
                      <a:endParaRPr lang="en-US" sz="1400" dirty="0"/>
                    </a:p>
                  </a:txBody>
                  <a:tcPr marL="71115" marR="71115" marT="35558" marB="35558" anchor="ctr">
                    <a:lnL>
                      <a:noFill/>
                    </a:lnL>
                    <a:lnR>
                      <a:noFill/>
                    </a:lnR>
                    <a:lnT>
                      <a:noFill/>
                    </a:lnT>
                    <a:lnB>
                      <a:noFill/>
                    </a:lnB>
                  </a:tcPr>
                </a:tc>
                <a:extLst>
                  <a:ext uri="{0D108BD9-81ED-4DB2-BD59-A6C34878D82A}">
                    <a16:rowId xmlns:a16="http://schemas.microsoft.com/office/drawing/2014/main" val="10003"/>
                  </a:ext>
                </a:extLst>
              </a:tr>
              <a:tr h="497808">
                <a:tc>
                  <a:txBody>
                    <a:bodyPr/>
                    <a:lstStyle/>
                    <a:p>
                      <a:r>
                        <a:rPr lang="en-GB" dirty="0"/>
                        <a:t>Developers</a:t>
                      </a:r>
                      <a:endParaRPr lang="en-IN" dirty="0"/>
                    </a:p>
                  </a:txBody>
                  <a:tcPr>
                    <a:lnL>
                      <a:noFill/>
                    </a:lnL>
                    <a:lnR>
                      <a:noFill/>
                    </a:lnR>
                    <a:lnT>
                      <a:noFill/>
                    </a:lnT>
                    <a:lnB>
                      <a:noFill/>
                    </a:lnB>
                  </a:tcPr>
                </a:tc>
                <a:tc>
                  <a:txBody>
                    <a:bodyPr/>
                    <a:lstStyle/>
                    <a:p>
                      <a:r>
                        <a:rPr lang="en-GB" dirty="0" err="1"/>
                        <a:t>Jayesh</a:t>
                      </a:r>
                      <a:r>
                        <a:rPr lang="en-GB" dirty="0"/>
                        <a:t>,</a:t>
                      </a:r>
                      <a:r>
                        <a:rPr lang="en-GB" baseline="0" dirty="0"/>
                        <a:t> </a:t>
                      </a:r>
                      <a:r>
                        <a:rPr lang="en-GB" baseline="0" dirty="0" err="1"/>
                        <a:t>Nishikant</a:t>
                      </a:r>
                      <a:r>
                        <a:rPr lang="en-GB" baseline="0" dirty="0"/>
                        <a:t>, </a:t>
                      </a:r>
                      <a:r>
                        <a:rPr lang="en-GB" baseline="0" dirty="0" err="1"/>
                        <a:t>Jyoti</a:t>
                      </a:r>
                      <a:endParaRPr lang="en-IN" dirty="0"/>
                    </a:p>
                  </a:txBody>
                  <a:tcPr>
                    <a:lnL>
                      <a:noFill/>
                    </a:lnL>
                    <a:lnR>
                      <a:noFill/>
                    </a:lnR>
                    <a:lnT>
                      <a:noFill/>
                    </a:lnT>
                    <a:lnB>
                      <a:noFill/>
                    </a:lnB>
                  </a:tcPr>
                </a:tc>
                <a:tc>
                  <a:txBody>
                    <a:bodyPr/>
                    <a:lstStyle/>
                    <a:p>
                      <a:endParaRPr lang="en-US" sz="1400" dirty="0"/>
                    </a:p>
                  </a:txBody>
                  <a:tcPr marL="71115" marR="71115" marT="35558" marB="35558" anchor="ctr">
                    <a:lnL>
                      <a:noFill/>
                    </a:lnL>
                    <a:lnR>
                      <a:noFill/>
                    </a:lnR>
                    <a:lnT>
                      <a:noFill/>
                    </a:lnT>
                    <a:lnB>
                      <a:noFill/>
                    </a:lnB>
                  </a:tcPr>
                </a:tc>
                <a:tc>
                  <a:txBody>
                    <a:bodyPr/>
                    <a:lstStyle/>
                    <a:p>
                      <a:endParaRPr lang="en-US" sz="1400"/>
                    </a:p>
                  </a:txBody>
                  <a:tcPr marL="71115" marR="71115" marT="35558" marB="35558" anchor="ctr">
                    <a:lnL>
                      <a:noFill/>
                    </a:lnL>
                    <a:lnR>
                      <a:noFill/>
                    </a:lnR>
                    <a:lnT>
                      <a:noFill/>
                    </a:lnT>
                    <a:lnB>
                      <a:noFill/>
                    </a:lnB>
                  </a:tcPr>
                </a:tc>
                <a:extLst>
                  <a:ext uri="{0D108BD9-81ED-4DB2-BD59-A6C34878D82A}">
                    <a16:rowId xmlns:a16="http://schemas.microsoft.com/office/drawing/2014/main" val="10004"/>
                  </a:ext>
                </a:extLst>
              </a:tr>
              <a:tr h="497808">
                <a:tc>
                  <a:txBody>
                    <a:bodyPr/>
                    <a:lstStyle/>
                    <a:p>
                      <a:r>
                        <a:rPr lang="en-GB" dirty="0"/>
                        <a:t>Tester</a:t>
                      </a:r>
                      <a:endParaRPr lang="en-IN" dirty="0"/>
                    </a:p>
                  </a:txBody>
                  <a:tcPr>
                    <a:lnL>
                      <a:noFill/>
                    </a:lnL>
                    <a:lnR>
                      <a:noFill/>
                    </a:lnR>
                    <a:lnT>
                      <a:noFill/>
                    </a:lnT>
                    <a:lnB>
                      <a:noFill/>
                    </a:lnB>
                  </a:tcPr>
                </a:tc>
                <a:tc>
                  <a:txBody>
                    <a:bodyPr/>
                    <a:lstStyle/>
                    <a:p>
                      <a:r>
                        <a:rPr lang="en-GB" dirty="0" err="1"/>
                        <a:t>Mukund</a:t>
                      </a:r>
                      <a:r>
                        <a:rPr lang="en-GB" dirty="0"/>
                        <a:t>,</a:t>
                      </a:r>
                      <a:r>
                        <a:rPr lang="en-GB" baseline="0" dirty="0"/>
                        <a:t> </a:t>
                      </a:r>
                      <a:r>
                        <a:rPr lang="en-GB" baseline="0" dirty="0" err="1"/>
                        <a:t>Pravin</a:t>
                      </a:r>
                      <a:endParaRPr lang="en-IN" dirty="0"/>
                    </a:p>
                  </a:txBody>
                  <a:tcPr>
                    <a:lnL>
                      <a:noFill/>
                    </a:lnL>
                    <a:lnR>
                      <a:noFill/>
                    </a:lnR>
                    <a:lnT>
                      <a:noFill/>
                    </a:lnT>
                    <a:lnB>
                      <a:noFill/>
                    </a:lnB>
                  </a:tcPr>
                </a:tc>
                <a:tc>
                  <a:txBody>
                    <a:bodyPr/>
                    <a:lstStyle/>
                    <a:p>
                      <a:endParaRPr lang="en-US" sz="1400" dirty="0"/>
                    </a:p>
                  </a:txBody>
                  <a:tcPr marL="71115" marR="71115" marT="35558" marB="35558" anchor="ctr">
                    <a:lnL>
                      <a:noFill/>
                    </a:lnL>
                    <a:lnR>
                      <a:noFill/>
                    </a:lnR>
                    <a:lnT>
                      <a:noFill/>
                    </a:lnT>
                    <a:lnB>
                      <a:noFill/>
                    </a:lnB>
                  </a:tcPr>
                </a:tc>
                <a:tc>
                  <a:txBody>
                    <a:bodyPr/>
                    <a:lstStyle/>
                    <a:p>
                      <a:endParaRPr lang="en-US" sz="1400"/>
                    </a:p>
                  </a:txBody>
                  <a:tcPr marL="71115" marR="71115" marT="35558" marB="35558" anchor="ctr">
                    <a:lnL>
                      <a:noFill/>
                    </a:lnL>
                    <a:lnR>
                      <a:noFill/>
                    </a:lnR>
                    <a:lnT>
                      <a:noFill/>
                    </a:lnT>
                    <a:lnB>
                      <a:noFill/>
                    </a:lnB>
                  </a:tcPr>
                </a:tc>
                <a:extLst>
                  <a:ext uri="{0D108BD9-81ED-4DB2-BD59-A6C34878D82A}">
                    <a16:rowId xmlns:a16="http://schemas.microsoft.com/office/drawing/2014/main" val="10005"/>
                  </a:ext>
                </a:extLst>
              </a:tr>
              <a:tr h="49780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Cyber</a:t>
                      </a:r>
                      <a:r>
                        <a:rPr lang="en-GB" baseline="0" dirty="0"/>
                        <a:t> Security Expert</a:t>
                      </a:r>
                      <a:endParaRPr lang="en-IN" dirty="0"/>
                    </a:p>
                  </a:txBody>
                  <a:tcPr>
                    <a:lnL>
                      <a:noFill/>
                    </a:lnL>
                    <a:lnR>
                      <a:noFill/>
                    </a:lnR>
                    <a:lnT>
                      <a:noFill/>
                    </a:lnT>
                    <a:lnB>
                      <a:noFill/>
                    </a:lnB>
                  </a:tcPr>
                </a:tc>
                <a:tc>
                  <a:txBody>
                    <a:bodyPr/>
                    <a:lstStyle/>
                    <a:p>
                      <a:r>
                        <a:rPr lang="en-GB" dirty="0" err="1"/>
                        <a:t>Eggie</a:t>
                      </a:r>
                      <a:endParaRPr lang="en-IN" dirty="0"/>
                    </a:p>
                  </a:txBody>
                  <a:tcPr>
                    <a:lnL>
                      <a:noFill/>
                    </a:lnL>
                    <a:lnR>
                      <a:noFill/>
                    </a:lnR>
                    <a:lnT>
                      <a:noFill/>
                    </a:lnT>
                    <a:lnB>
                      <a:noFill/>
                    </a:lnB>
                  </a:tcPr>
                </a:tc>
                <a:tc>
                  <a:txBody>
                    <a:bodyPr/>
                    <a:lstStyle/>
                    <a:p>
                      <a:endParaRPr lang="en-US" sz="1400"/>
                    </a:p>
                  </a:txBody>
                  <a:tcPr marL="71115" marR="71115" marT="35558" marB="35558" anchor="ctr">
                    <a:lnL>
                      <a:noFill/>
                    </a:lnL>
                    <a:lnR>
                      <a:noFill/>
                    </a:lnR>
                    <a:lnT>
                      <a:noFill/>
                    </a:lnT>
                    <a:lnB>
                      <a:noFill/>
                    </a:lnB>
                  </a:tcPr>
                </a:tc>
                <a:tc>
                  <a:txBody>
                    <a:bodyPr/>
                    <a:lstStyle/>
                    <a:p>
                      <a:endParaRPr lang="en-US" sz="1400" dirty="0"/>
                    </a:p>
                  </a:txBody>
                  <a:tcPr marL="71115" marR="71115" marT="35558" marB="35558" anchor="ctr">
                    <a:lnL>
                      <a:noFill/>
                    </a:lnL>
                    <a:lnR>
                      <a:noFill/>
                    </a:lnR>
                    <a:lnT>
                      <a:noFill/>
                    </a:lnT>
                    <a:lnB>
                      <a:noFill/>
                    </a:lnB>
                  </a:tcPr>
                </a:tc>
                <a:extLst>
                  <a:ext uri="{0D108BD9-81ED-4DB2-BD59-A6C34878D82A}">
                    <a16:rowId xmlns:a16="http://schemas.microsoft.com/office/drawing/2014/main" val="10006"/>
                  </a:ext>
                </a:extLst>
              </a:tr>
              <a:tr h="284462">
                <a:tc>
                  <a:txBody>
                    <a:bodyPr/>
                    <a:lstStyle/>
                    <a:p>
                      <a:r>
                        <a:rPr lang="en-GB" dirty="0"/>
                        <a:t>IT Support Engineer</a:t>
                      </a:r>
                      <a:endParaRPr lang="en-IN" dirty="0"/>
                    </a:p>
                  </a:txBody>
                  <a:tcPr>
                    <a:lnL>
                      <a:noFill/>
                    </a:lnL>
                    <a:lnR>
                      <a:noFill/>
                    </a:lnR>
                    <a:lnT>
                      <a:noFill/>
                    </a:lnT>
                    <a:lnB>
                      <a:noFill/>
                    </a:lnB>
                  </a:tcPr>
                </a:tc>
                <a:tc>
                  <a:txBody>
                    <a:bodyPr/>
                    <a:lstStyle/>
                    <a:p>
                      <a:r>
                        <a:rPr lang="en-GB" dirty="0" err="1"/>
                        <a:t>Pushpak</a:t>
                      </a:r>
                      <a:endParaRPr lang="en-GB" dirty="0"/>
                    </a:p>
                  </a:txBody>
                  <a:tcPr>
                    <a:lnL>
                      <a:noFill/>
                    </a:lnL>
                    <a:lnR>
                      <a:noFill/>
                    </a:lnR>
                    <a:lnT>
                      <a:noFill/>
                    </a:lnT>
                    <a:lnB>
                      <a:noFill/>
                    </a:lnB>
                  </a:tcPr>
                </a:tc>
                <a:tc>
                  <a:txBody>
                    <a:bodyPr/>
                    <a:lstStyle/>
                    <a:p>
                      <a:endParaRPr lang="en-US" sz="1400"/>
                    </a:p>
                  </a:txBody>
                  <a:tcPr marL="71115" marR="71115" marT="35558" marB="35558" anchor="ctr">
                    <a:lnL>
                      <a:noFill/>
                    </a:lnL>
                    <a:lnR>
                      <a:noFill/>
                    </a:lnR>
                    <a:lnT>
                      <a:noFill/>
                    </a:lnT>
                    <a:lnB>
                      <a:noFill/>
                    </a:lnB>
                  </a:tcPr>
                </a:tc>
                <a:tc>
                  <a:txBody>
                    <a:bodyPr/>
                    <a:lstStyle/>
                    <a:p>
                      <a:endParaRPr lang="en-US" sz="1400" dirty="0"/>
                    </a:p>
                  </a:txBody>
                  <a:tcPr marL="71115" marR="71115" marT="35558" marB="35558" anchor="ctr">
                    <a:lnL>
                      <a:noFill/>
                    </a:lnL>
                    <a:lnR>
                      <a:noFill/>
                    </a:lnR>
                    <a:lnT>
                      <a:noFill/>
                    </a:lnT>
                    <a:lnB>
                      <a:noFill/>
                    </a:lnB>
                  </a:tcPr>
                </a:tc>
                <a:extLst>
                  <a:ext uri="{0D108BD9-81ED-4DB2-BD59-A6C34878D82A}">
                    <a16:rowId xmlns:a16="http://schemas.microsoft.com/office/drawing/2014/main" val="10007"/>
                  </a:ext>
                </a:extLst>
              </a:tr>
              <a:tr h="497808">
                <a:tc>
                  <a:txBody>
                    <a:bodyPr/>
                    <a:lstStyle/>
                    <a:p>
                      <a:endParaRPr lang="en-US" sz="1400" dirty="0"/>
                    </a:p>
                  </a:txBody>
                  <a:tcPr marL="71115" marR="71115" marT="35558" marB="35558" anchor="ctr">
                    <a:lnL>
                      <a:noFill/>
                    </a:lnL>
                    <a:lnR>
                      <a:noFill/>
                    </a:lnR>
                    <a:lnT>
                      <a:noFill/>
                    </a:lnT>
                    <a:lnB>
                      <a:noFill/>
                    </a:lnB>
                  </a:tcPr>
                </a:tc>
                <a:tc>
                  <a:txBody>
                    <a:bodyPr/>
                    <a:lstStyle/>
                    <a:p>
                      <a:endParaRPr lang="en-US" sz="1400"/>
                    </a:p>
                  </a:txBody>
                  <a:tcPr marL="71115" marR="71115" marT="35558" marB="35558" anchor="ctr">
                    <a:lnL>
                      <a:noFill/>
                    </a:lnL>
                    <a:lnR>
                      <a:noFill/>
                    </a:lnR>
                    <a:lnT>
                      <a:noFill/>
                    </a:lnT>
                    <a:lnB>
                      <a:noFill/>
                    </a:lnB>
                  </a:tcPr>
                </a:tc>
                <a:tc>
                  <a:txBody>
                    <a:bodyPr/>
                    <a:lstStyle/>
                    <a:p>
                      <a:endParaRPr lang="en-US" sz="1400"/>
                    </a:p>
                  </a:txBody>
                  <a:tcPr marL="71115" marR="71115" marT="35558" marB="35558" anchor="ctr">
                    <a:lnL>
                      <a:noFill/>
                    </a:lnL>
                    <a:lnR>
                      <a:noFill/>
                    </a:lnR>
                    <a:lnT>
                      <a:noFill/>
                    </a:lnT>
                    <a:lnB>
                      <a:noFill/>
                    </a:lnB>
                  </a:tcPr>
                </a:tc>
                <a:tc>
                  <a:txBody>
                    <a:bodyPr/>
                    <a:lstStyle/>
                    <a:p>
                      <a:endParaRPr lang="en-US" sz="1400"/>
                    </a:p>
                  </a:txBody>
                  <a:tcPr marL="71115" marR="71115" marT="35558" marB="35558" anchor="ctr">
                    <a:lnL>
                      <a:noFill/>
                    </a:lnL>
                    <a:lnR>
                      <a:noFill/>
                    </a:lnR>
                    <a:lnT>
                      <a:noFill/>
                    </a:lnT>
                    <a:lnB>
                      <a:noFill/>
                    </a:lnB>
                  </a:tcPr>
                </a:tc>
                <a:extLst>
                  <a:ext uri="{0D108BD9-81ED-4DB2-BD59-A6C34878D82A}">
                    <a16:rowId xmlns:a16="http://schemas.microsoft.com/office/drawing/2014/main" val="10008"/>
                  </a:ext>
                </a:extLst>
              </a:tr>
              <a:tr h="284462">
                <a:tc>
                  <a:txBody>
                    <a:bodyPr/>
                    <a:lstStyle/>
                    <a:p>
                      <a:endParaRPr lang="en-US" sz="1400"/>
                    </a:p>
                  </a:txBody>
                  <a:tcPr marL="71115" marR="71115" marT="35558" marB="35558" anchor="ctr">
                    <a:lnL>
                      <a:noFill/>
                    </a:lnL>
                    <a:lnR>
                      <a:noFill/>
                    </a:lnR>
                    <a:lnT>
                      <a:noFill/>
                    </a:lnT>
                    <a:lnB>
                      <a:noFill/>
                    </a:lnB>
                  </a:tcPr>
                </a:tc>
                <a:tc>
                  <a:txBody>
                    <a:bodyPr/>
                    <a:lstStyle/>
                    <a:p>
                      <a:endParaRPr lang="en-US" sz="1400"/>
                    </a:p>
                  </a:txBody>
                  <a:tcPr marL="71115" marR="71115" marT="35558" marB="35558" anchor="ctr">
                    <a:lnL>
                      <a:noFill/>
                    </a:lnL>
                    <a:lnR>
                      <a:noFill/>
                    </a:lnR>
                    <a:lnT>
                      <a:noFill/>
                    </a:lnT>
                    <a:lnB>
                      <a:noFill/>
                    </a:lnB>
                  </a:tcPr>
                </a:tc>
                <a:tc>
                  <a:txBody>
                    <a:bodyPr/>
                    <a:lstStyle/>
                    <a:p>
                      <a:endParaRPr lang="en-US" sz="1400"/>
                    </a:p>
                  </a:txBody>
                  <a:tcPr marL="71115" marR="71115" marT="35558" marB="35558" anchor="ctr">
                    <a:lnL>
                      <a:noFill/>
                    </a:lnL>
                    <a:lnR>
                      <a:noFill/>
                    </a:lnR>
                    <a:lnT>
                      <a:noFill/>
                    </a:lnT>
                    <a:lnB>
                      <a:noFill/>
                    </a:lnB>
                  </a:tcPr>
                </a:tc>
                <a:tc>
                  <a:txBody>
                    <a:bodyPr/>
                    <a:lstStyle/>
                    <a:p>
                      <a:endParaRPr lang="en-US" sz="1400"/>
                    </a:p>
                  </a:txBody>
                  <a:tcPr marL="71115" marR="71115" marT="35558" marB="35558" anchor="ctr">
                    <a:lnL>
                      <a:noFill/>
                    </a:lnL>
                    <a:lnR>
                      <a:noFill/>
                    </a:lnR>
                    <a:lnT>
                      <a:noFill/>
                    </a:lnT>
                    <a:lnB>
                      <a:noFill/>
                    </a:lnB>
                  </a:tcPr>
                </a:tc>
                <a:extLst>
                  <a:ext uri="{0D108BD9-81ED-4DB2-BD59-A6C34878D82A}">
                    <a16:rowId xmlns:a16="http://schemas.microsoft.com/office/drawing/2014/main" val="10009"/>
                  </a:ext>
                </a:extLst>
              </a:tr>
              <a:tr h="284462">
                <a:tc>
                  <a:txBody>
                    <a:bodyPr/>
                    <a:lstStyle/>
                    <a:p>
                      <a:endParaRPr lang="en-US" sz="1400"/>
                    </a:p>
                  </a:txBody>
                  <a:tcPr marL="71115" marR="71115" marT="35558" marB="35558" anchor="ctr">
                    <a:lnL>
                      <a:noFill/>
                    </a:lnL>
                    <a:lnR>
                      <a:noFill/>
                    </a:lnR>
                    <a:lnT>
                      <a:noFill/>
                    </a:lnT>
                    <a:lnB>
                      <a:noFill/>
                    </a:lnB>
                  </a:tcPr>
                </a:tc>
                <a:tc>
                  <a:txBody>
                    <a:bodyPr/>
                    <a:lstStyle/>
                    <a:p>
                      <a:endParaRPr lang="en-US" sz="1400"/>
                    </a:p>
                  </a:txBody>
                  <a:tcPr marL="71115" marR="71115" marT="35558" marB="35558" anchor="ctr">
                    <a:lnL>
                      <a:noFill/>
                    </a:lnL>
                    <a:lnR>
                      <a:noFill/>
                    </a:lnR>
                    <a:lnT>
                      <a:noFill/>
                    </a:lnT>
                    <a:lnB>
                      <a:noFill/>
                    </a:lnB>
                  </a:tcPr>
                </a:tc>
                <a:tc>
                  <a:txBody>
                    <a:bodyPr/>
                    <a:lstStyle/>
                    <a:p>
                      <a:endParaRPr lang="en-US" sz="1400"/>
                    </a:p>
                  </a:txBody>
                  <a:tcPr marL="71115" marR="71115" marT="35558" marB="35558" anchor="ctr">
                    <a:lnL>
                      <a:noFill/>
                    </a:lnL>
                    <a:lnR>
                      <a:noFill/>
                    </a:lnR>
                    <a:lnT>
                      <a:noFill/>
                    </a:lnT>
                    <a:lnB>
                      <a:noFill/>
                    </a:lnB>
                  </a:tcPr>
                </a:tc>
                <a:tc>
                  <a:txBody>
                    <a:bodyPr/>
                    <a:lstStyle/>
                    <a:p>
                      <a:endParaRPr lang="en-US" sz="1400"/>
                    </a:p>
                  </a:txBody>
                  <a:tcPr marL="71115" marR="71115" marT="35558" marB="35558" anchor="ctr">
                    <a:lnL>
                      <a:noFill/>
                    </a:lnL>
                    <a:lnR>
                      <a:noFill/>
                    </a:lnR>
                    <a:lnT>
                      <a:noFill/>
                    </a:lnT>
                    <a:lnB>
                      <a:noFill/>
                    </a:lnB>
                  </a:tcPr>
                </a:tc>
                <a:extLst>
                  <a:ext uri="{0D108BD9-81ED-4DB2-BD59-A6C34878D82A}">
                    <a16:rowId xmlns:a16="http://schemas.microsoft.com/office/drawing/2014/main" val="10010"/>
                  </a:ext>
                </a:extLst>
              </a:tr>
              <a:tr h="497808">
                <a:tc>
                  <a:txBody>
                    <a:bodyPr/>
                    <a:lstStyle/>
                    <a:p>
                      <a:endParaRPr lang="en-US" sz="1400"/>
                    </a:p>
                  </a:txBody>
                  <a:tcPr marL="71115" marR="71115" marT="35558" marB="35558" anchor="ctr">
                    <a:lnL>
                      <a:noFill/>
                    </a:lnL>
                    <a:lnR>
                      <a:noFill/>
                    </a:lnR>
                    <a:lnT>
                      <a:noFill/>
                    </a:lnT>
                    <a:lnB>
                      <a:noFill/>
                    </a:lnB>
                  </a:tcPr>
                </a:tc>
                <a:tc>
                  <a:txBody>
                    <a:bodyPr/>
                    <a:lstStyle/>
                    <a:p>
                      <a:endParaRPr lang="en-US" sz="1400"/>
                    </a:p>
                  </a:txBody>
                  <a:tcPr marL="71115" marR="71115" marT="35558" marB="35558" anchor="ctr">
                    <a:lnL>
                      <a:noFill/>
                    </a:lnL>
                    <a:lnR>
                      <a:noFill/>
                    </a:lnR>
                    <a:lnT>
                      <a:noFill/>
                    </a:lnT>
                    <a:lnB>
                      <a:noFill/>
                    </a:lnB>
                  </a:tcPr>
                </a:tc>
                <a:tc>
                  <a:txBody>
                    <a:bodyPr/>
                    <a:lstStyle/>
                    <a:p>
                      <a:endParaRPr lang="en-US" sz="1400"/>
                    </a:p>
                  </a:txBody>
                  <a:tcPr marL="71115" marR="71115" marT="35558" marB="35558" anchor="ctr">
                    <a:lnL>
                      <a:noFill/>
                    </a:lnL>
                    <a:lnR>
                      <a:noFill/>
                    </a:lnR>
                    <a:lnT>
                      <a:noFill/>
                    </a:lnT>
                    <a:lnB>
                      <a:noFill/>
                    </a:lnB>
                  </a:tcPr>
                </a:tc>
                <a:tc>
                  <a:txBody>
                    <a:bodyPr/>
                    <a:lstStyle/>
                    <a:p>
                      <a:endParaRPr lang="en-US" sz="1400" dirty="0"/>
                    </a:p>
                  </a:txBody>
                  <a:tcPr marL="71115" marR="71115" marT="35558" marB="35558" anchor="ctr">
                    <a:lnL>
                      <a:noFill/>
                    </a:lnL>
                    <a:lnR>
                      <a:noFill/>
                    </a:lnR>
                    <a:lnT>
                      <a:noFill/>
                    </a:lnT>
                    <a:lnB>
                      <a:noFill/>
                    </a:lnB>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5902283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US" sz="3200" b="1" dirty="0">
                <a:latin typeface="Arial" panose="020B0604020202020204" pitchFamily="34" charset="0"/>
                <a:cs typeface="Arial" panose="020B0604020202020204" pitchFamily="34" charset="0"/>
              </a:rPr>
              <a:t>Time Required for Development</a:t>
            </a:r>
            <a:endParaRPr lang="en-IN" sz="3200" dirty="0"/>
          </a:p>
        </p:txBody>
      </p:sp>
      <p:sp>
        <p:nvSpPr>
          <p:cNvPr id="3" name="Content Placeholder 2"/>
          <p:cNvSpPr>
            <a:spLocks noGrp="1"/>
          </p:cNvSpPr>
          <p:nvPr>
            <p:ph idx="1"/>
          </p:nvPr>
        </p:nvSpPr>
        <p:spPr>
          <a:xfrm>
            <a:off x="457200" y="1143000"/>
            <a:ext cx="8229600" cy="4983163"/>
          </a:xfrm>
        </p:spPr>
        <p:txBody>
          <a:bodyPr/>
          <a:lstStyle/>
          <a:p>
            <a:pPr>
              <a:buFont typeface="Wingdings" pitchFamily="2" charset="2"/>
              <a:buChar char="Ø"/>
            </a:pPr>
            <a:r>
              <a:rPr lang="en-GB" dirty="0"/>
              <a:t>Project Initiation &amp; Planning – 1-2 Weeks</a:t>
            </a:r>
          </a:p>
          <a:p>
            <a:pPr>
              <a:buFont typeface="Wingdings" pitchFamily="2" charset="2"/>
              <a:buChar char="Ø"/>
            </a:pPr>
            <a:r>
              <a:rPr lang="en-GB" dirty="0"/>
              <a:t>Setup Of Agile Framework – 1-2 Weeks</a:t>
            </a:r>
          </a:p>
          <a:p>
            <a:pPr>
              <a:buFont typeface="Wingdings" pitchFamily="2" charset="2"/>
              <a:buChar char="Ø"/>
            </a:pPr>
            <a:r>
              <a:rPr lang="en-GB" dirty="0"/>
              <a:t>Requirement gathering and Analysis – 2-4 weeks</a:t>
            </a:r>
          </a:p>
          <a:p>
            <a:pPr>
              <a:buFont typeface="Wingdings" pitchFamily="2" charset="2"/>
              <a:buChar char="Ø"/>
            </a:pPr>
            <a:r>
              <a:rPr lang="en-GB" dirty="0"/>
              <a:t>Design – 4-6 weeks		</a:t>
            </a:r>
          </a:p>
          <a:p>
            <a:pPr>
              <a:buFont typeface="Wingdings" pitchFamily="2" charset="2"/>
              <a:buChar char="Ø"/>
            </a:pPr>
            <a:r>
              <a:rPr lang="en-GB" dirty="0"/>
              <a:t>Development and iterative Sprint – 12-16 weeks</a:t>
            </a:r>
          </a:p>
          <a:p>
            <a:pPr>
              <a:buFont typeface="Wingdings" pitchFamily="2" charset="2"/>
              <a:buChar char="Ø"/>
            </a:pPr>
            <a:r>
              <a:rPr lang="en-GB" dirty="0"/>
              <a:t>Testing – 4-6 Weeks</a:t>
            </a:r>
          </a:p>
          <a:p>
            <a:pPr>
              <a:buFont typeface="Wingdings" pitchFamily="2" charset="2"/>
              <a:buChar char="Ø"/>
            </a:pPr>
            <a:r>
              <a:rPr lang="en-GB" dirty="0"/>
              <a:t>UAT – 4-6 Weeks</a:t>
            </a:r>
          </a:p>
          <a:p>
            <a:pPr>
              <a:buFont typeface="Wingdings" pitchFamily="2" charset="2"/>
              <a:buChar char="Ø"/>
            </a:pPr>
            <a:r>
              <a:rPr lang="en-GB" dirty="0"/>
              <a:t>Deployment and Training – 4-6 weeks </a:t>
            </a:r>
            <a:endParaRPr lang="en-IN" dirty="0"/>
          </a:p>
        </p:txBody>
      </p:sp>
    </p:spTree>
    <p:extLst>
      <p:ext uri="{BB962C8B-B14F-4D97-AF65-F5344CB8AC3E}">
        <p14:creationId xmlns:p14="http://schemas.microsoft.com/office/powerpoint/2010/main" val="886773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305800" cy="914400"/>
          </a:xfrm>
        </p:spPr>
        <p:txBody>
          <a:bodyPr>
            <a:normAutofit fontScale="90000"/>
          </a:bodyPr>
          <a:lstStyle/>
          <a:p>
            <a:r>
              <a:rPr lang="en-US" sz="4000" b="1" dirty="0">
                <a:latin typeface="Arial" panose="020B0604020202020204" pitchFamily="34" charset="0"/>
                <a:cs typeface="Arial" panose="020B0604020202020204" pitchFamily="34" charset="0"/>
              </a:rPr>
              <a:t>Budget Required for Development</a:t>
            </a:r>
            <a:endParaRPr lang="en-US" dirty="0"/>
          </a:p>
        </p:txBody>
      </p:sp>
      <p:sp>
        <p:nvSpPr>
          <p:cNvPr id="3" name="Content Placeholder 2"/>
          <p:cNvSpPr>
            <a:spLocks noGrp="1"/>
          </p:cNvSpPr>
          <p:nvPr>
            <p:ph idx="1"/>
          </p:nvPr>
        </p:nvSpPr>
        <p:spPr>
          <a:xfrm>
            <a:off x="457200" y="914400"/>
            <a:ext cx="8229600" cy="5211763"/>
          </a:xfrm>
        </p:spPr>
        <p:txBody>
          <a:bodyPr>
            <a:normAutofit/>
          </a:bodyPr>
          <a:lstStyle/>
          <a:p>
            <a:r>
              <a:rPr lang="en-US" sz="1800" dirty="0">
                <a:latin typeface="Arial" panose="020B0604020202020204" pitchFamily="34" charset="0"/>
                <a:cs typeface="Arial" panose="020B0604020202020204" pitchFamily="34" charset="0"/>
              </a:rPr>
              <a:t>The budget required to develop a CRM application for a bank can range from 50lac to 4 Cr for a platform-based solution, with custom-built CRMs potentially costing between 1Cr and 4Cr depending on the complexity of features, integrations, and data migration needs involved. </a:t>
            </a:r>
          </a:p>
          <a:p>
            <a:r>
              <a:rPr lang="en-US" sz="1800" dirty="0"/>
              <a:t>Key components of a banking CRM development budget:</a:t>
            </a:r>
          </a:p>
          <a:p>
            <a:endParaRPr lang="en-US" sz="1800" dirty="0"/>
          </a:p>
          <a:p>
            <a:pPr fontAlgn="ctr"/>
            <a:r>
              <a:rPr lang="en-US" sz="1800" b="1" dirty="0"/>
              <a:t>Software licensing fees:</a:t>
            </a:r>
            <a:r>
              <a:rPr lang="en-US" sz="1800" dirty="0"/>
              <a:t> Cost of the CRM platform or development tools. </a:t>
            </a:r>
          </a:p>
          <a:p>
            <a:pPr fontAlgn="ctr"/>
            <a:r>
              <a:rPr lang="en-US" sz="1800" b="1" dirty="0"/>
              <a:t>Development costs:</a:t>
            </a:r>
            <a:r>
              <a:rPr lang="en-US" sz="1800" dirty="0"/>
              <a:t> Cost of designing, coding, and testing the CRM application. </a:t>
            </a:r>
          </a:p>
          <a:p>
            <a:pPr fontAlgn="ctr"/>
            <a:r>
              <a:rPr lang="en-US" sz="1800" b="1" dirty="0"/>
              <a:t>Data migration costs:</a:t>
            </a:r>
            <a:r>
              <a:rPr lang="en-US" sz="1800" dirty="0"/>
              <a:t> Transferring existing customer data into the new CRM system </a:t>
            </a:r>
          </a:p>
          <a:p>
            <a:pPr fontAlgn="ctr"/>
            <a:r>
              <a:rPr lang="en-US" sz="1800" b="1" dirty="0"/>
              <a:t>Implementation costs:</a:t>
            </a:r>
            <a:r>
              <a:rPr lang="en-US" sz="1800" dirty="0"/>
              <a:t> Setting up the CRM, configuring features, and training staff </a:t>
            </a:r>
          </a:p>
          <a:p>
            <a:r>
              <a:rPr lang="en-US" sz="1800" b="1" dirty="0"/>
              <a:t>Maintenance and support costs:</a:t>
            </a:r>
            <a:r>
              <a:rPr lang="en-US" sz="1800" dirty="0"/>
              <a:t> Ongoing updates, bug fixes, and technical support </a:t>
            </a:r>
          </a:p>
          <a:p>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0118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sz="3600" b="1" dirty="0">
                <a:latin typeface="Arial" panose="020B0604020202020204" pitchFamily="34" charset="0"/>
                <a:cs typeface="Arial" panose="020B0604020202020204" pitchFamily="34" charset="0"/>
              </a:rPr>
              <a:t>Risks and Dependencies:</a:t>
            </a:r>
          </a:p>
        </p:txBody>
      </p:sp>
      <p:sp>
        <p:nvSpPr>
          <p:cNvPr id="3" name="Content Placeholder 2"/>
          <p:cNvSpPr>
            <a:spLocks noGrp="1"/>
          </p:cNvSpPr>
          <p:nvPr>
            <p:ph idx="1"/>
          </p:nvPr>
        </p:nvSpPr>
        <p:spPr>
          <a:xfrm>
            <a:off x="457200" y="1066800"/>
            <a:ext cx="8229600" cy="5059363"/>
          </a:xfrm>
        </p:spPr>
        <p:txBody>
          <a:bodyPr>
            <a:normAutofit/>
          </a:bodyPr>
          <a:lstStyle/>
          <a:p>
            <a:r>
              <a:rPr lang="en-US" sz="1800" dirty="0">
                <a:latin typeface="Arial" panose="020B0604020202020204" pitchFamily="34" charset="0"/>
                <a:cs typeface="Arial" panose="020B0604020202020204" pitchFamily="34" charset="0"/>
              </a:rPr>
              <a:t>The five most common CRM implementation risks are</a:t>
            </a:r>
          </a:p>
          <a:p>
            <a:r>
              <a:rPr lang="en-US" sz="1800" dirty="0">
                <a:latin typeface="Arial" panose="020B0604020202020204" pitchFamily="34" charset="0"/>
                <a:cs typeface="Arial" panose="020B0604020202020204" pitchFamily="34" charset="0"/>
              </a:rPr>
              <a:t> 1) Lack of executive support, 2) Lack of customer input,</a:t>
            </a:r>
          </a:p>
          <a:p>
            <a:r>
              <a:rPr lang="en-US" sz="1800" dirty="0">
                <a:latin typeface="Arial" panose="020B0604020202020204" pitchFamily="34" charset="0"/>
                <a:cs typeface="Arial" panose="020B0604020202020204" pitchFamily="34" charset="0"/>
              </a:rPr>
              <a:t> 3) Failure to effectively train, </a:t>
            </a:r>
          </a:p>
          <a:p>
            <a:r>
              <a:rPr lang="en-US" sz="1800" dirty="0">
                <a:latin typeface="Arial" panose="020B0604020202020204" pitchFamily="34" charset="0"/>
                <a:cs typeface="Arial" panose="020B0604020202020204" pitchFamily="34" charset="0"/>
              </a:rPr>
              <a:t>4) Poorly defined metrics, and </a:t>
            </a:r>
          </a:p>
          <a:p>
            <a:r>
              <a:rPr lang="en-US" sz="1800" dirty="0">
                <a:latin typeface="Arial" panose="020B0604020202020204" pitchFamily="34" charset="0"/>
                <a:cs typeface="Arial" panose="020B0604020202020204" pitchFamily="34" charset="0"/>
              </a:rPr>
              <a:t>5) Unclear goals and objectives</a:t>
            </a:r>
          </a:p>
          <a:p>
            <a:pPr algn="just"/>
            <a:r>
              <a:rPr lang="en-US" sz="1800" dirty="0">
                <a:latin typeface="Arial" panose="020B0604020202020204" pitchFamily="34" charset="0"/>
                <a:cs typeface="Arial" panose="020B0604020202020204" pitchFamily="34" charset="0"/>
              </a:rPr>
              <a:t>Compliance risk management in banks, especially in KYC and AML, involves policies and practices to minimize money laundering, and terrorist financing risks, ensuring regulatory compliance</a:t>
            </a:r>
          </a:p>
        </p:txBody>
      </p:sp>
    </p:spTree>
    <p:extLst>
      <p:ext uri="{BB962C8B-B14F-4D97-AF65-F5344CB8AC3E}">
        <p14:creationId xmlns:p14="http://schemas.microsoft.com/office/powerpoint/2010/main" val="5063458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02362"/>
          </a:xfrm>
        </p:spPr>
        <p:txBody>
          <a:bodyPr>
            <a:normAutofit/>
          </a:bodyPr>
          <a:lstStyle/>
          <a:p>
            <a:r>
              <a:rPr lang="en-US" sz="7200" dirty="0">
                <a:latin typeface="Arial" panose="020B0604020202020204" pitchFamily="34" charset="0"/>
                <a:cs typeface="Arial" panose="020B0604020202020204" pitchFamily="34" charset="0"/>
              </a:rPr>
              <a:t>THE END</a:t>
            </a:r>
          </a:p>
        </p:txBody>
      </p:sp>
      <p:sp>
        <p:nvSpPr>
          <p:cNvPr id="3" name="Content Placeholder 2"/>
          <p:cNvSpPr>
            <a:spLocks noGrp="1"/>
          </p:cNvSpPr>
          <p:nvPr>
            <p:ph idx="1"/>
          </p:nvPr>
        </p:nvSpPr>
        <p:spPr>
          <a:xfrm>
            <a:off x="457200" y="1600201"/>
            <a:ext cx="7848600" cy="3733800"/>
          </a:xfrm>
        </p:spPr>
        <p:txBody>
          <a:bodyPr/>
          <a:lstStyle/>
          <a:p>
            <a:pPr marL="0" indent="0">
              <a:buNone/>
            </a:pPr>
            <a:endParaRPr lang="en-US" dirty="0"/>
          </a:p>
          <a:p>
            <a:endParaRPr lang="en-US" b="1" dirty="0"/>
          </a:p>
        </p:txBody>
      </p:sp>
    </p:spTree>
    <p:extLst>
      <p:ext uri="{BB962C8B-B14F-4D97-AF65-F5344CB8AC3E}">
        <p14:creationId xmlns:p14="http://schemas.microsoft.com/office/powerpoint/2010/main" val="2688276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200" b="1" dirty="0">
                <a:latin typeface="Arial" panose="020B0604020202020204" pitchFamily="34" charset="0"/>
                <a:cs typeface="Arial" panose="020B0604020202020204" pitchFamily="34" charset="0"/>
              </a:rPr>
              <a:t>SITUATION</a:t>
            </a:r>
          </a:p>
        </p:txBody>
      </p:sp>
      <p:sp>
        <p:nvSpPr>
          <p:cNvPr id="3" name="Content Placeholder 2"/>
          <p:cNvSpPr>
            <a:spLocks noGrp="1"/>
          </p:cNvSpPr>
          <p:nvPr>
            <p:ph idx="1"/>
          </p:nvPr>
        </p:nvSpPr>
        <p:spPr>
          <a:xfrm>
            <a:off x="457200" y="1143000"/>
            <a:ext cx="8229600" cy="5181600"/>
          </a:xfrm>
        </p:spPr>
        <p:txBody>
          <a:bodyPr>
            <a:normAutofit/>
          </a:bodyPr>
          <a:lstStyle/>
          <a:p>
            <a:pPr marL="0" indent="0">
              <a:buNone/>
            </a:pPr>
            <a:r>
              <a:rPr lang="en-US" sz="1600" dirty="0"/>
              <a:t>Building a </a:t>
            </a:r>
            <a:r>
              <a:rPr lang="en-US" sz="1600" b="1" dirty="0"/>
              <a:t>CRM (Customer Relationship Management)</a:t>
            </a:r>
            <a:r>
              <a:rPr lang="en-US" sz="1600" dirty="0"/>
              <a:t> application for the </a:t>
            </a:r>
            <a:r>
              <a:rPr lang="en-US" sz="1600" b="1" dirty="0"/>
              <a:t>banking domain</a:t>
            </a:r>
            <a:r>
              <a:rPr lang="en-US" sz="1600" dirty="0"/>
              <a:t> involves several critical considerations, challenges, and opportunities. Here's a breakdown of possible situations you may encounter:</a:t>
            </a:r>
          </a:p>
          <a:p>
            <a:pPr marL="0" indent="0">
              <a:buNone/>
            </a:pPr>
            <a:endParaRPr lang="en-US" sz="1600" dirty="0"/>
          </a:p>
          <a:p>
            <a:pPr>
              <a:buAutoNum type="arabicParenR"/>
            </a:pPr>
            <a:r>
              <a:rPr lang="en-US" sz="1600" dirty="0"/>
              <a:t>Requirements Gathering Challenges</a:t>
            </a:r>
          </a:p>
          <a:p>
            <a:pPr>
              <a:buAutoNum type="arabicParenR"/>
            </a:pPr>
            <a:r>
              <a:rPr lang="en-US" sz="1600" dirty="0"/>
              <a:t>Data Security and Privacy</a:t>
            </a:r>
          </a:p>
          <a:p>
            <a:pPr>
              <a:buAutoNum type="arabicParenR"/>
            </a:pPr>
            <a:r>
              <a:rPr lang="en-US" sz="1600" dirty="0"/>
              <a:t>User Experience Design</a:t>
            </a:r>
          </a:p>
          <a:p>
            <a:pPr>
              <a:buAutoNum type="arabicParenR"/>
            </a:pPr>
            <a:r>
              <a:rPr lang="en-US" sz="1600" dirty="0"/>
              <a:t>Managing Customization Needs</a:t>
            </a:r>
          </a:p>
          <a:p>
            <a:pPr>
              <a:buAutoNum type="arabicParenR"/>
            </a:pPr>
            <a:r>
              <a:rPr lang="en-US" sz="1600" dirty="0"/>
              <a:t>Scalability Requirements</a:t>
            </a:r>
          </a:p>
          <a:p>
            <a:pPr>
              <a:buAutoNum type="arabicParenR"/>
            </a:pPr>
            <a:r>
              <a:rPr lang="en-US" sz="1600" dirty="0"/>
              <a:t>Handling Customer Insights</a:t>
            </a:r>
          </a:p>
          <a:p>
            <a:pPr>
              <a:buAutoNum type="arabicParenR"/>
            </a:pPr>
            <a:r>
              <a:rPr lang="en-US" sz="1600" dirty="0"/>
              <a:t>Testing and UAT</a:t>
            </a:r>
          </a:p>
          <a:p>
            <a:pPr>
              <a:buAutoNum type="arabicParenR"/>
            </a:pPr>
            <a:r>
              <a:rPr lang="en-US" sz="1600" dirty="0"/>
              <a:t>Post-Implementation Support</a:t>
            </a:r>
          </a:p>
          <a:p>
            <a:pPr>
              <a:buAutoNum type="arabicParenR"/>
            </a:pPr>
            <a:r>
              <a:rPr lang="en-US" sz="1600" dirty="0"/>
              <a:t>Change Management</a:t>
            </a:r>
          </a:p>
        </p:txBody>
      </p:sp>
    </p:spTree>
    <p:extLst>
      <p:ext uri="{BB962C8B-B14F-4D97-AF65-F5344CB8AC3E}">
        <p14:creationId xmlns:p14="http://schemas.microsoft.com/office/powerpoint/2010/main" val="1022935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53400" cy="1066800"/>
          </a:xfrm>
        </p:spPr>
        <p:txBody>
          <a:bodyPr>
            <a:normAutofit/>
          </a:bodyPr>
          <a:lstStyle/>
          <a:p>
            <a:r>
              <a:rPr lang="en-US" sz="3200" b="1" dirty="0">
                <a:latin typeface="Arial" panose="020B0604020202020204" pitchFamily="34" charset="0"/>
                <a:cs typeface="Arial" panose="020B0604020202020204" pitchFamily="34" charset="0"/>
              </a:rPr>
              <a:t>PROBLEM</a:t>
            </a:r>
          </a:p>
        </p:txBody>
      </p:sp>
      <p:sp>
        <p:nvSpPr>
          <p:cNvPr id="3" name="Content Placeholder 2"/>
          <p:cNvSpPr>
            <a:spLocks noGrp="1"/>
          </p:cNvSpPr>
          <p:nvPr>
            <p:ph idx="1"/>
          </p:nvPr>
        </p:nvSpPr>
        <p:spPr>
          <a:xfrm>
            <a:off x="457200" y="1143000"/>
            <a:ext cx="8229600" cy="5334000"/>
          </a:xfrm>
        </p:spPr>
        <p:txBody>
          <a:bodyPr>
            <a:normAutofit lnSpcReduction="10000"/>
          </a:bodyPr>
          <a:lstStyle/>
          <a:p>
            <a:pPr marL="457200" lvl="1" indent="0">
              <a:buNone/>
            </a:pPr>
            <a:r>
              <a:rPr lang="en-US" sz="1400" dirty="0">
                <a:latin typeface="Arial" panose="020B0604020202020204" pitchFamily="34" charset="0"/>
                <a:cs typeface="Arial" panose="020B0604020202020204" pitchFamily="34" charset="0"/>
              </a:rPr>
              <a:t>When developing a </a:t>
            </a:r>
            <a:r>
              <a:rPr lang="en-US" sz="1400" b="1" dirty="0">
                <a:latin typeface="Arial" panose="020B0604020202020204" pitchFamily="34" charset="0"/>
                <a:cs typeface="Arial" panose="020B0604020202020204" pitchFamily="34" charset="0"/>
              </a:rPr>
              <a:t>CRM application for the banking domain</a:t>
            </a:r>
            <a:r>
              <a:rPr lang="en-US" sz="1400" dirty="0">
                <a:latin typeface="Arial" panose="020B0604020202020204" pitchFamily="34" charset="0"/>
                <a:cs typeface="Arial" panose="020B0604020202020204" pitchFamily="34" charset="0"/>
              </a:rPr>
              <a:t>, there are several common problems faced during the project lifecycle. These challenges stem from the complexities of the banking industry, customer expectations, regulatory requirements, and technology integration. Below are some key problems:</a:t>
            </a:r>
          </a:p>
          <a:p>
            <a:pPr marL="457200" lvl="1" indent="0">
              <a:buNone/>
            </a:pP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1) </a:t>
            </a:r>
            <a:r>
              <a:rPr lang="en-US" sz="1600" b="1" dirty="0">
                <a:latin typeface="Arial" panose="020B0604020202020204" pitchFamily="34" charset="0"/>
                <a:cs typeface="Arial" panose="020B0604020202020204" pitchFamily="34" charset="0"/>
              </a:rPr>
              <a:t>Customization vs. Standardization</a:t>
            </a:r>
          </a:p>
          <a:p>
            <a:r>
              <a:rPr lang="en-US" sz="1600" b="1" dirty="0">
                <a:latin typeface="Arial" panose="020B0604020202020204" pitchFamily="34" charset="0"/>
                <a:cs typeface="Arial" panose="020B0604020202020204" pitchFamily="34" charset="0"/>
              </a:rPr>
              <a:t>Problem:</a:t>
            </a:r>
            <a:r>
              <a:rPr lang="en-US" sz="1600" dirty="0">
                <a:latin typeface="Arial" panose="020B0604020202020204" pitchFamily="34" charset="0"/>
                <a:cs typeface="Arial" panose="020B0604020202020204" pitchFamily="34" charset="0"/>
              </a:rPr>
              <a:t> Different banking units may demand specific features or workflows.</a:t>
            </a:r>
          </a:p>
          <a:p>
            <a:r>
              <a:rPr lang="en-US" sz="1600" b="1" dirty="0">
                <a:latin typeface="Arial" panose="020B0604020202020204" pitchFamily="34" charset="0"/>
                <a:cs typeface="Arial" panose="020B0604020202020204" pitchFamily="34" charset="0"/>
              </a:rPr>
              <a:t>Impact:</a:t>
            </a:r>
            <a:r>
              <a:rPr lang="en-US" sz="1600" dirty="0">
                <a:latin typeface="Arial" panose="020B0604020202020204" pitchFamily="34" charset="0"/>
                <a:cs typeface="Arial" panose="020B0604020202020204" pitchFamily="34" charset="0"/>
              </a:rPr>
              <a:t> Over-customization can lead to higher development costs and maintenance challenges.</a:t>
            </a:r>
          </a:p>
          <a:p>
            <a:r>
              <a:rPr lang="en-US" sz="1600" b="1" dirty="0">
                <a:latin typeface="Arial" panose="020B0604020202020204" pitchFamily="34" charset="0"/>
                <a:cs typeface="Arial" panose="020B0604020202020204" pitchFamily="34" charset="0"/>
              </a:rPr>
              <a:t>Example:</a:t>
            </a:r>
            <a:r>
              <a:rPr lang="en-US" sz="1600" dirty="0">
                <a:latin typeface="Arial" panose="020B0604020202020204" pitchFamily="34" charset="0"/>
                <a:cs typeface="Arial" panose="020B0604020202020204" pitchFamily="34" charset="0"/>
              </a:rPr>
              <a:t> Retail banking might need sales funnel tracking, while corporate banking might focus on relationship management dashboards.</a:t>
            </a:r>
          </a:p>
          <a:p>
            <a:r>
              <a:rPr lang="en-US" sz="1600" b="1" dirty="0">
                <a:latin typeface="Arial" panose="020B0604020202020204" pitchFamily="34" charset="0"/>
                <a:cs typeface="Arial" panose="020B0604020202020204" pitchFamily="34" charset="0"/>
              </a:rPr>
              <a:t>Solution:</a:t>
            </a:r>
            <a:r>
              <a:rPr lang="en-US" sz="1600" dirty="0">
                <a:latin typeface="Arial" panose="020B0604020202020204" pitchFamily="34" charset="0"/>
                <a:cs typeface="Arial" panose="020B0604020202020204" pitchFamily="34" charset="0"/>
              </a:rPr>
              <a:t> Offer configurable workflows and modular designs instead of hardcoding features.</a:t>
            </a:r>
          </a:p>
          <a:p>
            <a:pPr marL="457200" lvl="1" indent="0">
              <a:buNone/>
            </a:pP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2) </a:t>
            </a:r>
            <a:r>
              <a:rPr lang="en-US" sz="1500" b="1" dirty="0">
                <a:latin typeface="Arial" panose="020B0604020202020204" pitchFamily="34" charset="0"/>
                <a:cs typeface="Arial" panose="020B0604020202020204" pitchFamily="34" charset="0"/>
              </a:rPr>
              <a:t>Managing Data Quality</a:t>
            </a:r>
          </a:p>
          <a:p>
            <a:r>
              <a:rPr lang="en-US" sz="1500" b="1" dirty="0">
                <a:latin typeface="Arial" panose="020B0604020202020204" pitchFamily="34" charset="0"/>
                <a:cs typeface="Arial" panose="020B0604020202020204" pitchFamily="34" charset="0"/>
              </a:rPr>
              <a:t>Problem: </a:t>
            </a:r>
            <a:r>
              <a:rPr lang="en-US" sz="1600" dirty="0">
                <a:latin typeface="Arial" panose="020B0604020202020204" pitchFamily="34" charset="0"/>
                <a:cs typeface="Arial" panose="020B0604020202020204" pitchFamily="34" charset="0"/>
              </a:rPr>
              <a:t>Inconsistent, outdated, or duplicate customer data can compromise CRM effectiveness.</a:t>
            </a:r>
          </a:p>
          <a:p>
            <a:r>
              <a:rPr lang="en-US" sz="1500" b="1" dirty="0">
                <a:latin typeface="Arial" panose="020B0604020202020204" pitchFamily="34" charset="0"/>
                <a:cs typeface="Arial" panose="020B0604020202020204" pitchFamily="34" charset="0"/>
              </a:rPr>
              <a:t>Impact: </a:t>
            </a:r>
            <a:r>
              <a:rPr lang="en-US" sz="1600" dirty="0">
                <a:latin typeface="Arial" panose="020B0604020202020204" pitchFamily="34" charset="0"/>
                <a:cs typeface="Arial" panose="020B0604020202020204" pitchFamily="34" charset="0"/>
              </a:rPr>
              <a:t>Reduced trust in CRM insights and operational inefficiencies.</a:t>
            </a:r>
          </a:p>
          <a:p>
            <a:r>
              <a:rPr lang="en-US" sz="1500" b="1" dirty="0">
                <a:latin typeface="Arial" panose="020B0604020202020204" pitchFamily="34" charset="0"/>
                <a:cs typeface="Arial" panose="020B0604020202020204" pitchFamily="34" charset="0"/>
              </a:rPr>
              <a:t>Example: </a:t>
            </a:r>
            <a:r>
              <a:rPr lang="en-US" sz="1600" dirty="0">
                <a:latin typeface="Arial" panose="020B0604020202020204" pitchFamily="34" charset="0"/>
                <a:cs typeface="Arial" panose="020B0604020202020204" pitchFamily="34" charset="0"/>
              </a:rPr>
              <a:t>Customer profiles with conflicting information, such as multiple addresses or phone numbers</a:t>
            </a:r>
            <a:r>
              <a:rPr lang="en-US" sz="1500" b="1" dirty="0">
                <a:latin typeface="Arial" panose="020B0604020202020204" pitchFamily="34" charset="0"/>
                <a:cs typeface="Arial" panose="020B0604020202020204" pitchFamily="34" charset="0"/>
              </a:rPr>
              <a:t>.</a:t>
            </a:r>
          </a:p>
          <a:p>
            <a:r>
              <a:rPr lang="en-US" sz="1500" b="1" dirty="0">
                <a:latin typeface="Arial" panose="020B0604020202020204" pitchFamily="34" charset="0"/>
                <a:cs typeface="Arial" panose="020B0604020202020204" pitchFamily="34" charset="0"/>
              </a:rPr>
              <a:t>Solution: </a:t>
            </a:r>
            <a:r>
              <a:rPr lang="en-US" sz="1600" dirty="0">
                <a:latin typeface="Arial" panose="020B0604020202020204" pitchFamily="34" charset="0"/>
                <a:cs typeface="Arial" panose="020B0604020202020204" pitchFamily="34" charset="0"/>
              </a:rPr>
              <a:t>Implement data cleaning and validation processes before migration.</a:t>
            </a:r>
          </a:p>
          <a:p>
            <a:pPr marL="342900" lvl="1" indent="-342900">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3651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001000" cy="1143000"/>
          </a:xfrm>
        </p:spPr>
        <p:txBody>
          <a:bodyPr>
            <a:normAutofit/>
          </a:bodyPr>
          <a:lstStyle/>
          <a:p>
            <a:r>
              <a:rPr lang="en-US" sz="3200" b="1" dirty="0">
                <a:latin typeface="Arial" panose="020B0604020202020204" pitchFamily="34" charset="0"/>
                <a:cs typeface="Arial" panose="020B0604020202020204" pitchFamily="34" charset="0"/>
              </a:rPr>
              <a:t>OPPORTUNITY</a:t>
            </a:r>
          </a:p>
        </p:txBody>
      </p:sp>
      <p:sp>
        <p:nvSpPr>
          <p:cNvPr id="3" name="Content Placeholder 2"/>
          <p:cNvSpPr>
            <a:spLocks noGrp="1"/>
          </p:cNvSpPr>
          <p:nvPr>
            <p:ph idx="1"/>
          </p:nvPr>
        </p:nvSpPr>
        <p:spPr>
          <a:xfrm>
            <a:off x="457200" y="1219200"/>
            <a:ext cx="8229600" cy="5257800"/>
          </a:xfrm>
        </p:spPr>
        <p:txBody>
          <a:bodyPr/>
          <a:lstStyle/>
          <a:p>
            <a:r>
              <a:rPr lang="en-US" sz="1600" dirty="0">
                <a:latin typeface="Arial" panose="020B0604020202020204" pitchFamily="34" charset="0"/>
                <a:cs typeface="Arial" panose="020B0604020202020204" pitchFamily="34" charset="0"/>
              </a:rPr>
              <a:t>Building a </a:t>
            </a:r>
            <a:r>
              <a:rPr lang="en-US" sz="1600" b="1" dirty="0">
                <a:latin typeface="Arial" panose="020B0604020202020204" pitchFamily="34" charset="0"/>
                <a:cs typeface="Arial" panose="020B0604020202020204" pitchFamily="34" charset="0"/>
              </a:rPr>
              <a:t>CRM (Customer Relationship Management)</a:t>
            </a:r>
            <a:r>
              <a:rPr lang="en-US" sz="1600" dirty="0">
                <a:latin typeface="Arial" panose="020B0604020202020204" pitchFamily="34" charset="0"/>
                <a:cs typeface="Arial" panose="020B0604020202020204" pitchFamily="34" charset="0"/>
              </a:rPr>
              <a:t> application for the banking sector presents several opportunities to enhance customer engagement, streamline processes, and drive business growth. Here are some key opportunities:</a:t>
            </a:r>
          </a:p>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1. Enhanced Customer Experience</a:t>
            </a:r>
          </a:p>
          <a:p>
            <a:r>
              <a:rPr lang="en-US" sz="1600" dirty="0">
                <a:latin typeface="Arial" panose="020B0604020202020204" pitchFamily="34" charset="0"/>
                <a:cs typeface="Arial" panose="020B0604020202020204" pitchFamily="34" charset="0"/>
              </a:rPr>
              <a:t>2. Data-Driven Insights</a:t>
            </a:r>
          </a:p>
          <a:p>
            <a:r>
              <a:rPr lang="en-US" sz="1600" dirty="0">
                <a:latin typeface="Arial" panose="020B0604020202020204" pitchFamily="34" charset="0"/>
                <a:cs typeface="Arial" panose="020B0604020202020204" pitchFamily="34" charset="0"/>
              </a:rPr>
              <a:t>3. Sales and Marketing Optimization</a:t>
            </a:r>
          </a:p>
          <a:p>
            <a:r>
              <a:rPr lang="en-US" sz="1600" dirty="0">
                <a:latin typeface="Arial" panose="020B0604020202020204" pitchFamily="34" charset="0"/>
                <a:cs typeface="Arial" panose="020B0604020202020204" pitchFamily="34" charset="0"/>
              </a:rPr>
              <a:t>4. Operational Efficiency</a:t>
            </a:r>
          </a:p>
          <a:p>
            <a:r>
              <a:rPr lang="en-US" sz="1600" dirty="0">
                <a:latin typeface="Arial" panose="020B0604020202020204" pitchFamily="34" charset="0"/>
                <a:cs typeface="Arial" panose="020B0604020202020204" pitchFamily="34" charset="0"/>
              </a:rPr>
              <a:t>5. Regulatory Compliance and Security</a:t>
            </a:r>
          </a:p>
          <a:p>
            <a:r>
              <a:rPr lang="en-US" sz="1600" dirty="0">
                <a:latin typeface="Arial" panose="020B0604020202020204" pitchFamily="34" charset="0"/>
                <a:cs typeface="Arial" panose="020B0604020202020204" pitchFamily="34" charset="0"/>
              </a:rPr>
              <a:t>6. Relationship Building</a:t>
            </a:r>
          </a:p>
          <a:p>
            <a:r>
              <a:rPr lang="en-US" sz="1600" dirty="0">
                <a:latin typeface="Arial" panose="020B0604020202020204" pitchFamily="34" charset="0"/>
                <a:cs typeface="Arial" panose="020B0604020202020204" pitchFamily="34" charset="0"/>
              </a:rPr>
              <a:t>7. Cross-Business Opportunities</a:t>
            </a:r>
          </a:p>
          <a:p>
            <a:r>
              <a:rPr lang="en-US" sz="1600" dirty="0">
                <a:latin typeface="Arial" panose="020B0604020202020204" pitchFamily="34" charset="0"/>
                <a:cs typeface="Arial" panose="020B0604020202020204" pitchFamily="34" charset="0"/>
              </a:rPr>
              <a:t>8. Scalability for Future Growth</a:t>
            </a:r>
          </a:p>
          <a:p>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0588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200" b="1" dirty="0">
                <a:latin typeface="Arial" panose="020B0604020202020204" pitchFamily="34" charset="0"/>
                <a:cs typeface="Arial" panose="020B0604020202020204" pitchFamily="34" charset="0"/>
              </a:rPr>
              <a:t>PURPOSE ( GOAL)</a:t>
            </a:r>
          </a:p>
        </p:txBody>
      </p:sp>
      <p:sp>
        <p:nvSpPr>
          <p:cNvPr id="3" name="Content Placeholder 2"/>
          <p:cNvSpPr>
            <a:spLocks noGrp="1"/>
          </p:cNvSpPr>
          <p:nvPr>
            <p:ph idx="1"/>
          </p:nvPr>
        </p:nvSpPr>
        <p:spPr>
          <a:xfrm>
            <a:off x="457200" y="1143000"/>
            <a:ext cx="8229600" cy="4983163"/>
          </a:xfrm>
        </p:spPr>
        <p:txBody>
          <a:bodyPr>
            <a:normAutofit/>
          </a:bodyPr>
          <a:lstStyle/>
          <a:p>
            <a:r>
              <a:rPr lang="en-US" sz="1600" dirty="0">
                <a:latin typeface="Arial" panose="020B0604020202020204" pitchFamily="34" charset="0"/>
                <a:cs typeface="Arial" panose="020B0604020202020204" pitchFamily="34" charset="0"/>
              </a:rPr>
              <a:t>The purpose or goal of building a </a:t>
            </a:r>
            <a:r>
              <a:rPr lang="en-US" sz="1600" b="1" dirty="0">
                <a:latin typeface="Arial" panose="020B0604020202020204" pitchFamily="34" charset="0"/>
                <a:cs typeface="Arial" panose="020B0604020202020204" pitchFamily="34" charset="0"/>
              </a:rPr>
              <a:t>CRM (Customer Relationship Management)</a:t>
            </a:r>
            <a:r>
              <a:rPr lang="en-US" sz="1600" dirty="0">
                <a:latin typeface="Arial" panose="020B0604020202020204" pitchFamily="34" charset="0"/>
                <a:cs typeface="Arial" panose="020B0604020202020204" pitchFamily="34" charset="0"/>
              </a:rPr>
              <a:t> application for banking is to enhance customer relationships, streamline operations, and drive business growth by leveraging customer data and improving service delivery. Below are the detailed goals of a CRM application in the banking context:</a:t>
            </a:r>
          </a:p>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1. Improve Customer Experience</a:t>
            </a:r>
          </a:p>
          <a:p>
            <a:r>
              <a:rPr lang="en-US" sz="1600" dirty="0">
                <a:latin typeface="Arial" panose="020B0604020202020204" pitchFamily="34" charset="0"/>
                <a:cs typeface="Arial" panose="020B0604020202020204" pitchFamily="34" charset="0"/>
              </a:rPr>
              <a:t>2. Enhance Customer Retention and Loyalty</a:t>
            </a:r>
          </a:p>
          <a:p>
            <a:r>
              <a:rPr lang="en-US" sz="1600" dirty="0">
                <a:latin typeface="Arial" panose="020B0604020202020204" pitchFamily="34" charset="0"/>
                <a:cs typeface="Arial" panose="020B0604020202020204" pitchFamily="34" charset="0"/>
              </a:rPr>
              <a:t>3. Drive Revenue Growth</a:t>
            </a:r>
          </a:p>
          <a:p>
            <a:r>
              <a:rPr lang="en-US" sz="1600" dirty="0">
                <a:latin typeface="Arial" panose="020B0604020202020204" pitchFamily="34" charset="0"/>
                <a:cs typeface="Arial" panose="020B0604020202020204" pitchFamily="34" charset="0"/>
              </a:rPr>
              <a:t>4. Provide a 360° Customer View</a:t>
            </a:r>
          </a:p>
          <a:p>
            <a:r>
              <a:rPr lang="en-US" sz="1600" dirty="0">
                <a:latin typeface="Arial" panose="020B0604020202020204" pitchFamily="34" charset="0"/>
                <a:cs typeface="Arial" panose="020B0604020202020204" pitchFamily="34" charset="0"/>
              </a:rPr>
              <a:t>5. Increase Operational Efficiency</a:t>
            </a:r>
          </a:p>
          <a:p>
            <a:r>
              <a:rPr lang="en-US" sz="1600" dirty="0">
                <a:latin typeface="Arial" panose="020B0604020202020204" pitchFamily="34" charset="0"/>
                <a:cs typeface="Arial" panose="020B0604020202020204" pitchFamily="34" charset="0"/>
              </a:rPr>
              <a:t>6. Ensure Regulatory Compliance</a:t>
            </a:r>
          </a:p>
          <a:p>
            <a:r>
              <a:rPr lang="en-US" sz="1600" dirty="0">
                <a:latin typeface="Arial" panose="020B0604020202020204" pitchFamily="34" charset="0"/>
                <a:cs typeface="Arial" panose="020B0604020202020204" pitchFamily="34" charset="0"/>
              </a:rPr>
              <a:t>7. Foster Collaboration Across Teams</a:t>
            </a:r>
          </a:p>
          <a:p>
            <a:r>
              <a:rPr lang="en-US" sz="1600" dirty="0">
                <a:latin typeface="Arial" panose="020B0604020202020204" pitchFamily="34" charset="0"/>
                <a:cs typeface="Arial" panose="020B0604020202020204" pitchFamily="34" charset="0"/>
              </a:rPr>
              <a:t>8. Build Scalability for Future Growth</a:t>
            </a:r>
          </a:p>
        </p:txBody>
      </p:sp>
    </p:spTree>
    <p:extLst>
      <p:ext uri="{BB962C8B-B14F-4D97-AF65-F5344CB8AC3E}">
        <p14:creationId xmlns:p14="http://schemas.microsoft.com/office/powerpoint/2010/main" val="3379976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sz="3200" b="1" dirty="0">
                <a:latin typeface="Arial" panose="020B0604020202020204" pitchFamily="34" charset="0"/>
                <a:cs typeface="Arial" panose="020B0604020202020204" pitchFamily="34" charset="0"/>
              </a:rPr>
              <a:t>PROJECT OBJECTIVE</a:t>
            </a:r>
          </a:p>
        </p:txBody>
      </p:sp>
      <p:sp>
        <p:nvSpPr>
          <p:cNvPr id="3" name="Content Placeholder 2"/>
          <p:cNvSpPr>
            <a:spLocks noGrp="1"/>
          </p:cNvSpPr>
          <p:nvPr>
            <p:ph idx="1"/>
          </p:nvPr>
        </p:nvSpPr>
        <p:spPr>
          <a:xfrm>
            <a:off x="457200" y="990600"/>
            <a:ext cx="8229600" cy="5486400"/>
          </a:xfrm>
        </p:spPr>
        <p:txBody>
          <a:bodyPr>
            <a:normAutofit/>
          </a:bodyPr>
          <a:lstStyle/>
          <a:p>
            <a:r>
              <a:rPr lang="en-US" sz="1600" dirty="0">
                <a:latin typeface="Arial" panose="020B0604020202020204" pitchFamily="34" charset="0"/>
                <a:cs typeface="Arial" panose="020B0604020202020204" pitchFamily="34" charset="0"/>
              </a:rPr>
              <a:t>The </a:t>
            </a:r>
            <a:r>
              <a:rPr lang="en-US" sz="1600" b="1" dirty="0">
                <a:latin typeface="Arial" panose="020B0604020202020204" pitchFamily="34" charset="0"/>
                <a:cs typeface="Arial" panose="020B0604020202020204" pitchFamily="34" charset="0"/>
              </a:rPr>
              <a:t>objective of a CRM (Customer Relationship Management) application in banking</a:t>
            </a:r>
            <a:r>
              <a:rPr lang="en-US" sz="1600" dirty="0">
                <a:latin typeface="Arial" panose="020B0604020202020204" pitchFamily="34" charset="0"/>
                <a:cs typeface="Arial" panose="020B0604020202020204" pitchFamily="34" charset="0"/>
              </a:rPr>
              <a:t> is to enhance customer satisfaction, streamline customer interactions, improve operational efficiency, and drive business growth by leveraging data and technology. Specifically, the objectives could include:</a:t>
            </a:r>
          </a:p>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r>
              <a:rPr lang="en-US" sz="1600" dirty="0"/>
              <a:t>1. Enhanced Customer Experience</a:t>
            </a:r>
          </a:p>
          <a:p>
            <a:r>
              <a:rPr lang="en-US" sz="1600" dirty="0"/>
              <a:t>2. Centralized Customer Data</a:t>
            </a:r>
          </a:p>
          <a:p>
            <a:r>
              <a:rPr lang="en-US" sz="1600" dirty="0"/>
              <a:t>3. Improved Sales and Marketing</a:t>
            </a:r>
          </a:p>
          <a:p>
            <a:r>
              <a:rPr lang="en-US" sz="1600" dirty="0"/>
              <a:t>4. Operational Efficiency</a:t>
            </a:r>
          </a:p>
          <a:p>
            <a:r>
              <a:rPr lang="en-US" sz="1600" dirty="0"/>
              <a:t>5. Regulatory Compliance</a:t>
            </a:r>
          </a:p>
          <a:p>
            <a:r>
              <a:rPr lang="en-US" sz="1600" dirty="0"/>
              <a:t>6. Customer Retention and Loyalty</a:t>
            </a:r>
          </a:p>
          <a:p>
            <a:r>
              <a:rPr lang="en-US" sz="1600" dirty="0"/>
              <a:t>7. Business Insights and Reporting</a:t>
            </a:r>
          </a:p>
          <a:p>
            <a:r>
              <a:rPr lang="en-US" sz="1600" dirty="0"/>
              <a:t>8. Integration with Other Banking Systems</a:t>
            </a:r>
          </a:p>
          <a:p>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25296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200" b="1" dirty="0">
                <a:latin typeface="Arial" panose="020B0604020202020204" pitchFamily="34" charset="0"/>
                <a:cs typeface="Arial" panose="020B0604020202020204" pitchFamily="34" charset="0"/>
              </a:rPr>
              <a:t>SUCCESS CRITERIA</a:t>
            </a:r>
          </a:p>
        </p:txBody>
      </p:sp>
      <p:sp>
        <p:nvSpPr>
          <p:cNvPr id="3" name="Content Placeholder 2"/>
          <p:cNvSpPr>
            <a:spLocks noGrp="1"/>
          </p:cNvSpPr>
          <p:nvPr>
            <p:ph idx="1"/>
          </p:nvPr>
        </p:nvSpPr>
        <p:spPr>
          <a:xfrm>
            <a:off x="457200" y="1219200"/>
            <a:ext cx="8229600" cy="4906963"/>
          </a:xfrm>
        </p:spPr>
        <p:txBody>
          <a:bodyPr>
            <a:normAutofit fontScale="77500" lnSpcReduction="20000"/>
          </a:bodyPr>
          <a:lstStyle/>
          <a:p>
            <a:r>
              <a:rPr lang="en-US" sz="2600" dirty="0">
                <a:latin typeface="Arial" panose="020B0604020202020204" pitchFamily="34" charset="0"/>
                <a:cs typeface="Arial" panose="020B0604020202020204" pitchFamily="34" charset="0"/>
              </a:rPr>
              <a:t>When developing a CRM application for banking, success criteria include:</a:t>
            </a:r>
          </a:p>
          <a:p>
            <a:pPr fontAlgn="ctr"/>
            <a:r>
              <a:rPr lang="en-US" sz="2600" b="1" dirty="0">
                <a:latin typeface="Arial" panose="020B0604020202020204" pitchFamily="34" charset="0"/>
                <a:cs typeface="Arial" panose="020B0604020202020204" pitchFamily="34" charset="0"/>
              </a:rPr>
              <a:t>Strategic planning</a:t>
            </a:r>
            <a:r>
              <a:rPr lang="en-US" sz="2600" dirty="0">
                <a:latin typeface="Arial" panose="020B0604020202020204" pitchFamily="34" charset="0"/>
                <a:cs typeface="Arial" panose="020B0604020202020204" pitchFamily="34" charset="0"/>
              </a:rPr>
              <a:t>: Set clear goals that align with the bank's needs and growth objectives </a:t>
            </a:r>
          </a:p>
          <a:p>
            <a:pPr fontAlgn="ctr"/>
            <a:r>
              <a:rPr lang="en-US" sz="2600" b="1" dirty="0">
                <a:latin typeface="Arial" panose="020B0604020202020204" pitchFamily="34" charset="0"/>
                <a:cs typeface="Arial" panose="020B0604020202020204" pitchFamily="34" charset="0"/>
              </a:rPr>
              <a:t>Ease of use</a:t>
            </a:r>
            <a:r>
              <a:rPr lang="en-US" sz="2600" dirty="0">
                <a:latin typeface="Arial" panose="020B0604020202020204" pitchFamily="34" charset="0"/>
                <a:cs typeface="Arial" panose="020B0604020202020204" pitchFamily="34" charset="0"/>
              </a:rPr>
              <a:t>: The CRM should be easy to use and adaptable to changing customer needs and banking trends </a:t>
            </a:r>
          </a:p>
          <a:p>
            <a:pPr fontAlgn="ctr"/>
            <a:r>
              <a:rPr lang="en-US" sz="2600" b="1" dirty="0">
                <a:latin typeface="Arial" panose="020B0604020202020204" pitchFamily="34" charset="0"/>
                <a:cs typeface="Arial" panose="020B0604020202020204" pitchFamily="34" charset="0"/>
              </a:rPr>
              <a:t>Security and compliance</a:t>
            </a:r>
            <a:r>
              <a:rPr lang="en-US" sz="2600" dirty="0">
                <a:latin typeface="Arial" panose="020B0604020202020204" pitchFamily="34" charset="0"/>
                <a:cs typeface="Arial" panose="020B0604020202020204" pitchFamily="34" charset="0"/>
              </a:rPr>
              <a:t>: The CRM should be secure and comply with data protection regulations </a:t>
            </a:r>
          </a:p>
          <a:p>
            <a:pPr fontAlgn="ctr"/>
            <a:r>
              <a:rPr lang="en-US" sz="2600" b="1" dirty="0">
                <a:latin typeface="Arial" panose="020B0604020202020204" pitchFamily="34" charset="0"/>
                <a:cs typeface="Arial" panose="020B0604020202020204" pitchFamily="34" charset="0"/>
              </a:rPr>
              <a:t>Integration</a:t>
            </a:r>
            <a:r>
              <a:rPr lang="en-US" sz="2600" dirty="0">
                <a:latin typeface="Arial" panose="020B0604020202020204" pitchFamily="34" charset="0"/>
                <a:cs typeface="Arial" panose="020B0604020202020204" pitchFamily="34" charset="0"/>
              </a:rPr>
              <a:t>: The CRM should integrate with existing banking systems and third-party systems </a:t>
            </a:r>
          </a:p>
          <a:p>
            <a:pPr fontAlgn="ctr"/>
            <a:r>
              <a:rPr lang="en-US" sz="2600" b="1" dirty="0">
                <a:latin typeface="Arial" panose="020B0604020202020204" pitchFamily="34" charset="0"/>
                <a:cs typeface="Arial" panose="020B0604020202020204" pitchFamily="34" charset="0"/>
              </a:rPr>
              <a:t>Training</a:t>
            </a:r>
            <a:r>
              <a:rPr lang="en-US" sz="2600" dirty="0">
                <a:latin typeface="Arial" panose="020B0604020202020204" pitchFamily="34" charset="0"/>
                <a:cs typeface="Arial" panose="020B0604020202020204" pitchFamily="34" charset="0"/>
              </a:rPr>
              <a:t>: Provide comprehensive training sessions to ensure users are proficient with the CRM </a:t>
            </a:r>
          </a:p>
          <a:p>
            <a:pPr fontAlgn="ctr"/>
            <a:r>
              <a:rPr lang="en-US" sz="2600" b="1" dirty="0">
                <a:latin typeface="Arial" panose="020B0604020202020204" pitchFamily="34" charset="0"/>
                <a:cs typeface="Arial" panose="020B0604020202020204" pitchFamily="34" charset="0"/>
              </a:rPr>
              <a:t>Monitoring and optimization</a:t>
            </a:r>
            <a:r>
              <a:rPr lang="en-US" sz="2600" dirty="0">
                <a:latin typeface="Arial" panose="020B0604020202020204" pitchFamily="34" charset="0"/>
                <a:cs typeface="Arial" panose="020B0604020202020204" pitchFamily="34" charset="0"/>
              </a:rPr>
              <a:t>: Encourage users to provide feedback on the CRM's strengths and weaknesses </a:t>
            </a:r>
          </a:p>
          <a:p>
            <a:pPr fontAlgn="ctr"/>
            <a:r>
              <a:rPr lang="en-US" sz="2600" b="1" dirty="0">
                <a:latin typeface="Arial" panose="020B0604020202020204" pitchFamily="34" charset="0"/>
                <a:cs typeface="Arial" panose="020B0604020202020204" pitchFamily="34" charset="0"/>
              </a:rPr>
              <a:t>Customer experience</a:t>
            </a:r>
            <a:r>
              <a:rPr lang="en-US" sz="2600" dirty="0">
                <a:latin typeface="Arial" panose="020B0604020202020204" pitchFamily="34" charset="0"/>
                <a:cs typeface="Arial" panose="020B0604020202020204" pitchFamily="34" charset="0"/>
              </a:rPr>
              <a:t>: Improve customer service by analyzing data to understand customer needs and preferences.</a:t>
            </a:r>
          </a:p>
          <a:p>
            <a:pPr fontAlgn="ctr"/>
            <a:endParaRPr lang="en-US" dirty="0"/>
          </a:p>
          <a:p>
            <a:endParaRPr lang="en-US" dirty="0"/>
          </a:p>
        </p:txBody>
      </p:sp>
    </p:spTree>
    <p:extLst>
      <p:ext uri="{BB962C8B-B14F-4D97-AF65-F5344CB8AC3E}">
        <p14:creationId xmlns:p14="http://schemas.microsoft.com/office/powerpoint/2010/main" val="1692631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200" b="1" dirty="0">
                <a:latin typeface="Arial" panose="020B0604020202020204" pitchFamily="34" charset="0"/>
                <a:cs typeface="Arial" panose="020B0604020202020204" pitchFamily="34" charset="0"/>
              </a:rPr>
              <a:t>METHODS/ APPROACH</a:t>
            </a:r>
          </a:p>
        </p:txBody>
      </p:sp>
      <p:sp>
        <p:nvSpPr>
          <p:cNvPr id="3" name="Content Placeholder 2"/>
          <p:cNvSpPr>
            <a:spLocks noGrp="1"/>
          </p:cNvSpPr>
          <p:nvPr>
            <p:ph idx="1"/>
          </p:nvPr>
        </p:nvSpPr>
        <p:spPr>
          <a:xfrm>
            <a:off x="457200" y="1143000"/>
            <a:ext cx="8229600" cy="4983163"/>
          </a:xfrm>
        </p:spPr>
        <p:txBody>
          <a:bodyPr>
            <a:normAutofit/>
          </a:bodyPr>
          <a:lstStyle/>
          <a:p>
            <a:pPr marL="3200400" lvl="7" indent="0">
              <a:buNone/>
            </a:pPr>
            <a:endParaRPr lang="en-US" dirty="0"/>
          </a:p>
          <a:p>
            <a:r>
              <a:rPr lang="en-US" sz="2200" b="1" dirty="0">
                <a:latin typeface="Arial" panose="020B0604020202020204" pitchFamily="34" charset="0"/>
                <a:cs typeface="Arial" panose="020B0604020202020204" pitchFamily="34" charset="0"/>
              </a:rPr>
              <a:t>1. Requirements Gathering and Business Analysis</a:t>
            </a:r>
          </a:p>
          <a:p>
            <a:r>
              <a:rPr lang="en-US" sz="2200" b="1" dirty="0">
                <a:latin typeface="Arial" panose="020B0604020202020204" pitchFamily="34" charset="0"/>
                <a:cs typeface="Arial" panose="020B0604020202020204" pitchFamily="34" charset="0"/>
              </a:rPr>
              <a:t>Stakeholder Interviews</a:t>
            </a:r>
            <a:r>
              <a:rPr lang="en-US" sz="2200" dirty="0">
                <a:latin typeface="Arial" panose="020B0604020202020204" pitchFamily="34" charset="0"/>
                <a:cs typeface="Arial" panose="020B0604020202020204" pitchFamily="34" charset="0"/>
              </a:rPr>
              <a:t> – Engage with bank employees, customer service teams, and compliance officers to understand needs.</a:t>
            </a:r>
          </a:p>
          <a:p>
            <a:r>
              <a:rPr lang="en-US" sz="2200" b="1" dirty="0">
                <a:latin typeface="Arial" panose="020B0604020202020204" pitchFamily="34" charset="0"/>
                <a:cs typeface="Arial" panose="020B0604020202020204" pitchFamily="34" charset="0"/>
              </a:rPr>
              <a:t>Use Cases &amp; User Stories</a:t>
            </a:r>
            <a:r>
              <a:rPr lang="en-US" sz="2200" dirty="0">
                <a:latin typeface="Arial" panose="020B0604020202020204" pitchFamily="34" charset="0"/>
                <a:cs typeface="Arial" panose="020B0604020202020204" pitchFamily="34" charset="0"/>
              </a:rPr>
              <a:t> – Define scenarios such as customer onboarding, lead management, and complaint resolution.</a:t>
            </a:r>
          </a:p>
          <a:p>
            <a:r>
              <a:rPr lang="en-US" sz="2200" b="1" dirty="0">
                <a:latin typeface="Arial" panose="020B0604020202020204" pitchFamily="34" charset="0"/>
                <a:cs typeface="Arial" panose="020B0604020202020204" pitchFamily="34" charset="0"/>
              </a:rPr>
              <a:t>Regulatory Compliance</a:t>
            </a:r>
            <a:r>
              <a:rPr lang="en-US" sz="2200" dirty="0">
                <a:latin typeface="Arial" panose="020B0604020202020204" pitchFamily="34" charset="0"/>
                <a:cs typeface="Arial" panose="020B0604020202020204" pitchFamily="34" charset="0"/>
              </a:rPr>
              <a:t> – Ensure adherence to financial regulations (e.g., </a:t>
            </a:r>
            <a:r>
              <a:rPr lang="en-US" sz="2200" b="1" dirty="0">
                <a:latin typeface="Arial" panose="020B0604020202020204" pitchFamily="34" charset="0"/>
                <a:cs typeface="Arial" panose="020B0604020202020204" pitchFamily="34" charset="0"/>
              </a:rPr>
              <a:t>GDPR, PCI-DSS, AML, KYC</a:t>
            </a:r>
            <a:r>
              <a:rPr lang="en-US" sz="2200" dirty="0">
                <a:latin typeface="Arial" panose="020B0604020202020204" pitchFamily="34" charset="0"/>
                <a:cs typeface="Arial" panose="020B0604020202020204" pitchFamily="34" charset="0"/>
              </a:rPr>
              <a:t>).</a:t>
            </a:r>
          </a:p>
          <a:p>
            <a:r>
              <a:rPr lang="en-US" sz="2200" b="1" dirty="0">
                <a:latin typeface="Arial" panose="020B0604020202020204" pitchFamily="34" charset="0"/>
                <a:cs typeface="Arial" panose="020B0604020202020204" pitchFamily="34" charset="0"/>
              </a:rPr>
              <a:t>Process Mapping</a:t>
            </a:r>
            <a:r>
              <a:rPr lang="en-US" sz="2200" dirty="0">
                <a:latin typeface="Arial" panose="020B0604020202020204" pitchFamily="34" charset="0"/>
                <a:cs typeface="Arial" panose="020B0604020202020204" pitchFamily="34" charset="0"/>
              </a:rPr>
              <a:t> – Map existing workflows for customer interactions and identify gaps.</a:t>
            </a:r>
          </a:p>
          <a:p>
            <a:endParaRPr lang="en-US" dirty="0"/>
          </a:p>
        </p:txBody>
      </p:sp>
    </p:spTree>
    <p:extLst>
      <p:ext uri="{BB962C8B-B14F-4D97-AF65-F5344CB8AC3E}">
        <p14:creationId xmlns:p14="http://schemas.microsoft.com/office/powerpoint/2010/main" val="3325530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normAutofit/>
          </a:bodyPr>
          <a:lstStyle/>
          <a:p>
            <a:r>
              <a:rPr lang="en-US" sz="3200" b="1" dirty="0">
                <a:latin typeface="Arial" panose="020B0604020202020204" pitchFamily="34" charset="0"/>
                <a:cs typeface="Arial" panose="020B0604020202020204" pitchFamily="34" charset="0"/>
              </a:rPr>
              <a:t>2. Development Methodologies</a:t>
            </a:r>
            <a:endParaRPr lang="en-US" sz="3200" dirty="0"/>
          </a:p>
        </p:txBody>
      </p:sp>
      <p:sp>
        <p:nvSpPr>
          <p:cNvPr id="3" name="Content Placeholder 2"/>
          <p:cNvSpPr>
            <a:spLocks noGrp="1"/>
          </p:cNvSpPr>
          <p:nvPr>
            <p:ph idx="1"/>
          </p:nvPr>
        </p:nvSpPr>
        <p:spPr/>
        <p:txBody>
          <a:bodyPr>
            <a:normAutofit/>
          </a:bodyPr>
          <a:lstStyle/>
          <a:p>
            <a:pPr marL="0" indent="0">
              <a:buNone/>
            </a:pPr>
            <a:endParaRPr lang="en-US" sz="2000" b="1" dirty="0">
              <a:latin typeface="Arial" panose="020B0604020202020204" pitchFamily="34" charset="0"/>
              <a:cs typeface="Arial" panose="020B0604020202020204" pitchFamily="34" charset="0"/>
            </a:endParaRPr>
          </a:p>
          <a:p>
            <a:r>
              <a:rPr lang="en-US" sz="2000" b="1" dirty="0">
                <a:latin typeface="Arial" panose="020B0604020202020204" pitchFamily="34" charset="0"/>
                <a:cs typeface="Arial" panose="020B0604020202020204" pitchFamily="34" charset="0"/>
              </a:rPr>
              <a:t>a) Agile Methodology (Preferred)</a:t>
            </a:r>
          </a:p>
          <a:p>
            <a:r>
              <a:rPr lang="en-US" sz="2000" dirty="0">
                <a:latin typeface="Arial" panose="020B0604020202020204" pitchFamily="34" charset="0"/>
                <a:cs typeface="Arial" panose="020B0604020202020204" pitchFamily="34" charset="0"/>
              </a:rPr>
              <a:t>Iterative development through </a:t>
            </a:r>
            <a:r>
              <a:rPr lang="en-US" sz="2000" b="1" dirty="0">
                <a:latin typeface="Arial" panose="020B0604020202020204" pitchFamily="34" charset="0"/>
                <a:cs typeface="Arial" panose="020B0604020202020204" pitchFamily="34" charset="0"/>
              </a:rPr>
              <a:t>Scrum or Kanban</a:t>
            </a: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Continuous feedback loops with banking stakeholders</a:t>
            </a:r>
          </a:p>
          <a:p>
            <a:r>
              <a:rPr lang="en-US" sz="2000" dirty="0">
                <a:latin typeface="Arial" panose="020B0604020202020204" pitchFamily="34" charset="0"/>
                <a:cs typeface="Arial" panose="020B0604020202020204" pitchFamily="34" charset="0"/>
              </a:rPr>
              <a:t>Sprints to deliver </a:t>
            </a:r>
            <a:r>
              <a:rPr lang="en-US" sz="2000" b="1" dirty="0">
                <a:latin typeface="Arial" panose="020B0604020202020204" pitchFamily="34" charset="0"/>
                <a:cs typeface="Arial" panose="020B0604020202020204" pitchFamily="34" charset="0"/>
              </a:rPr>
              <a:t>MVP (Minimum Viable Product)</a:t>
            </a: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Regular </a:t>
            </a:r>
            <a:r>
              <a:rPr lang="en-US" sz="2000" b="1" dirty="0">
                <a:latin typeface="Arial" panose="020B0604020202020204" pitchFamily="34" charset="0"/>
                <a:cs typeface="Arial" panose="020B0604020202020204" pitchFamily="34" charset="0"/>
              </a:rPr>
              <a:t>UAT (User Acceptance Testing)</a:t>
            </a:r>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06779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49833</TotalTime>
  <Words>1205</Words>
  <Application>Microsoft Office PowerPoint</Application>
  <PresentationFormat>On-screen Show (4:3)</PresentationFormat>
  <Paragraphs>158</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Century Gothic</vt:lpstr>
      <vt:lpstr>Courier New</vt:lpstr>
      <vt:lpstr>Palatino Linotype</vt:lpstr>
      <vt:lpstr>Wingdings</vt:lpstr>
      <vt:lpstr>Executive</vt:lpstr>
      <vt:lpstr>PROJECT TITLE:- INDUS CRM </vt:lpstr>
      <vt:lpstr>SITUATION</vt:lpstr>
      <vt:lpstr>PROBLEM</vt:lpstr>
      <vt:lpstr>OPPORTUNITY</vt:lpstr>
      <vt:lpstr>PURPOSE ( GOAL)</vt:lpstr>
      <vt:lpstr>PROJECT OBJECTIVE</vt:lpstr>
      <vt:lpstr>SUCCESS CRITERIA</vt:lpstr>
      <vt:lpstr>METHODS/ APPROACH</vt:lpstr>
      <vt:lpstr>2. Development Methodologies</vt:lpstr>
      <vt:lpstr> 3  Key Features to Include </vt:lpstr>
      <vt:lpstr>4. Testing Approaches </vt:lpstr>
      <vt:lpstr> Resources Required</vt:lpstr>
      <vt:lpstr>Time Required for Development</vt:lpstr>
      <vt:lpstr>Budget Required for Development</vt:lpstr>
      <vt:lpstr>Risks and Dependencies:</vt:lpstr>
      <vt:lpstr>THE 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Preeti Pardhi</cp:lastModifiedBy>
  <cp:revision>61</cp:revision>
  <dcterms:created xsi:type="dcterms:W3CDTF">2024-12-09T16:33:55Z</dcterms:created>
  <dcterms:modified xsi:type="dcterms:W3CDTF">2025-06-27T09:21:28Z</dcterms:modified>
</cp:coreProperties>
</file>