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7" r:id="rId6"/>
    <p:sldId id="260" r:id="rId7"/>
    <p:sldId id="261" r:id="rId8"/>
    <p:sldId id="268" r:id="rId9"/>
    <p:sldId id="262" r:id="rId10"/>
    <p:sldId id="269" r:id="rId11"/>
    <p:sldId id="270" r:id="rId12"/>
    <p:sldId id="263" r:id="rId13"/>
    <p:sldId id="271" r:id="rId14"/>
    <p:sldId id="264" r:id="rId15"/>
    <p:sldId id="272" r:id="rId16"/>
    <p:sldId id="265" r:id="rId17"/>
    <p:sldId id="26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6" d="100"/>
          <a:sy n="46" d="100"/>
        </p:scale>
        <p:origin x="78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EA4DF-8D08-42DA-B239-7EBE67F31D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2EBAAC-A61B-40B4-B2CF-95AC31683E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094B2-559C-4E12-9076-6FF28B2391D8}"/>
              </a:ext>
            </a:extLst>
          </p:cNvPr>
          <p:cNvSpPr>
            <a:spLocks noGrp="1"/>
          </p:cNvSpPr>
          <p:nvPr>
            <p:ph type="dt" sz="half" idx="10"/>
          </p:nvPr>
        </p:nvSpPr>
        <p:spPr/>
        <p:txBody>
          <a:bodyPr/>
          <a:lstStyle/>
          <a:p>
            <a:fld id="{A481EEA9-F832-4676-8C02-CBC1597C32FF}" type="datetimeFigureOut">
              <a:rPr lang="en-US" smtClean="0"/>
              <a:t>7/31/2025</a:t>
            </a:fld>
            <a:endParaRPr lang="en-US"/>
          </a:p>
        </p:txBody>
      </p:sp>
      <p:sp>
        <p:nvSpPr>
          <p:cNvPr id="5" name="Footer Placeholder 4">
            <a:extLst>
              <a:ext uri="{FF2B5EF4-FFF2-40B4-BE49-F238E27FC236}">
                <a16:creationId xmlns:a16="http://schemas.microsoft.com/office/drawing/2014/main" id="{62538EDB-279C-445B-AF38-950E83E43A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6DCB8F-0342-4230-BB94-CBB7BA81FC82}"/>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4291383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EAA7A-5B29-4D01-B216-A37A8E85B18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B5FFB19-C4F7-468B-AB6B-110BC76B713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A9BBA5-F975-493C-9B4E-8EB071A34781}"/>
              </a:ext>
            </a:extLst>
          </p:cNvPr>
          <p:cNvSpPr>
            <a:spLocks noGrp="1"/>
          </p:cNvSpPr>
          <p:nvPr>
            <p:ph type="dt" sz="half" idx="10"/>
          </p:nvPr>
        </p:nvSpPr>
        <p:spPr/>
        <p:txBody>
          <a:bodyPr/>
          <a:lstStyle/>
          <a:p>
            <a:fld id="{A481EEA9-F832-4676-8C02-CBC1597C32FF}" type="datetimeFigureOut">
              <a:rPr lang="en-US" smtClean="0"/>
              <a:t>7/31/2025</a:t>
            </a:fld>
            <a:endParaRPr lang="en-US"/>
          </a:p>
        </p:txBody>
      </p:sp>
      <p:sp>
        <p:nvSpPr>
          <p:cNvPr id="5" name="Footer Placeholder 4">
            <a:extLst>
              <a:ext uri="{FF2B5EF4-FFF2-40B4-BE49-F238E27FC236}">
                <a16:creationId xmlns:a16="http://schemas.microsoft.com/office/drawing/2014/main" id="{C3F523CB-4F3D-42D1-9341-CD968521F6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E7882B-5174-4CCB-AEBE-155D625A5300}"/>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3415578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E9EBF4-1EFB-4391-AF2E-BD42D3C192D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E3AA424-E967-483E-8FD3-B1A5A576AF2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59A7A3-700B-43F3-BAEB-3370BC52E4B0}"/>
              </a:ext>
            </a:extLst>
          </p:cNvPr>
          <p:cNvSpPr>
            <a:spLocks noGrp="1"/>
          </p:cNvSpPr>
          <p:nvPr>
            <p:ph type="dt" sz="half" idx="10"/>
          </p:nvPr>
        </p:nvSpPr>
        <p:spPr/>
        <p:txBody>
          <a:bodyPr/>
          <a:lstStyle/>
          <a:p>
            <a:fld id="{A481EEA9-F832-4676-8C02-CBC1597C32FF}" type="datetimeFigureOut">
              <a:rPr lang="en-US" smtClean="0"/>
              <a:t>7/31/2025</a:t>
            </a:fld>
            <a:endParaRPr lang="en-US"/>
          </a:p>
        </p:txBody>
      </p:sp>
      <p:sp>
        <p:nvSpPr>
          <p:cNvPr id="5" name="Footer Placeholder 4">
            <a:extLst>
              <a:ext uri="{FF2B5EF4-FFF2-40B4-BE49-F238E27FC236}">
                <a16:creationId xmlns:a16="http://schemas.microsoft.com/office/drawing/2014/main" id="{C1436FDE-EE3C-40DC-9FAF-8750CA64EA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5F39FA-5F2F-478E-919A-5FD0C7430D9A}"/>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779739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0729C-2539-4CAB-9892-06B9A289F3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F8D939-B8D0-4D5D-8048-9EF9D8ED46E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1E18F2-1D33-4DC7-A299-FA55F8ED5362}"/>
              </a:ext>
            </a:extLst>
          </p:cNvPr>
          <p:cNvSpPr>
            <a:spLocks noGrp="1"/>
          </p:cNvSpPr>
          <p:nvPr>
            <p:ph type="dt" sz="half" idx="10"/>
          </p:nvPr>
        </p:nvSpPr>
        <p:spPr/>
        <p:txBody>
          <a:bodyPr/>
          <a:lstStyle/>
          <a:p>
            <a:fld id="{A481EEA9-F832-4676-8C02-CBC1597C32FF}" type="datetimeFigureOut">
              <a:rPr lang="en-US" smtClean="0"/>
              <a:t>7/31/2025</a:t>
            </a:fld>
            <a:endParaRPr lang="en-US"/>
          </a:p>
        </p:txBody>
      </p:sp>
      <p:sp>
        <p:nvSpPr>
          <p:cNvPr id="5" name="Footer Placeholder 4">
            <a:extLst>
              <a:ext uri="{FF2B5EF4-FFF2-40B4-BE49-F238E27FC236}">
                <a16:creationId xmlns:a16="http://schemas.microsoft.com/office/drawing/2014/main" id="{6044207B-6DFD-4006-8401-3DCF1BD006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088571-83D0-4039-897E-FF7FB3043455}"/>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393220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02A62-A13A-4812-A9C9-AAC05B4AFBD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F754A9F-C48E-4E5E-A9D0-FA9B910DF5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860C70E-CD87-4270-B663-AC52CC0A1BF1}"/>
              </a:ext>
            </a:extLst>
          </p:cNvPr>
          <p:cNvSpPr>
            <a:spLocks noGrp="1"/>
          </p:cNvSpPr>
          <p:nvPr>
            <p:ph type="dt" sz="half" idx="10"/>
          </p:nvPr>
        </p:nvSpPr>
        <p:spPr/>
        <p:txBody>
          <a:bodyPr/>
          <a:lstStyle/>
          <a:p>
            <a:fld id="{A481EEA9-F832-4676-8C02-CBC1597C32FF}" type="datetimeFigureOut">
              <a:rPr lang="en-US" smtClean="0"/>
              <a:t>7/31/2025</a:t>
            </a:fld>
            <a:endParaRPr lang="en-US"/>
          </a:p>
        </p:txBody>
      </p:sp>
      <p:sp>
        <p:nvSpPr>
          <p:cNvPr id="5" name="Footer Placeholder 4">
            <a:extLst>
              <a:ext uri="{FF2B5EF4-FFF2-40B4-BE49-F238E27FC236}">
                <a16:creationId xmlns:a16="http://schemas.microsoft.com/office/drawing/2014/main" id="{22AB4815-B237-4F87-AD18-9232D085ED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594986-4D63-4E37-B552-AC73A2B35814}"/>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057906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F7C56-CEB9-4965-A1F2-F9C5581FAC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631CD0-7B95-437B-A0D7-155E1953CBF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EBC0CCD-DD3A-4E95-BFB0-83D8663847B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C5E8CA-12DC-4602-98A5-E7C975DE838F}"/>
              </a:ext>
            </a:extLst>
          </p:cNvPr>
          <p:cNvSpPr>
            <a:spLocks noGrp="1"/>
          </p:cNvSpPr>
          <p:nvPr>
            <p:ph type="dt" sz="half" idx="10"/>
          </p:nvPr>
        </p:nvSpPr>
        <p:spPr/>
        <p:txBody>
          <a:bodyPr/>
          <a:lstStyle/>
          <a:p>
            <a:fld id="{A481EEA9-F832-4676-8C02-CBC1597C32FF}" type="datetimeFigureOut">
              <a:rPr lang="en-US" smtClean="0"/>
              <a:t>7/31/2025</a:t>
            </a:fld>
            <a:endParaRPr lang="en-US"/>
          </a:p>
        </p:txBody>
      </p:sp>
      <p:sp>
        <p:nvSpPr>
          <p:cNvPr id="6" name="Footer Placeholder 5">
            <a:extLst>
              <a:ext uri="{FF2B5EF4-FFF2-40B4-BE49-F238E27FC236}">
                <a16:creationId xmlns:a16="http://schemas.microsoft.com/office/drawing/2014/main" id="{5782E164-3545-4ED8-9B0A-A4BF65470F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96D70A-90D9-46D8-AE01-E1FD219D5FE2}"/>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3356247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A6964-6505-4820-A44B-4BF956B624D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AFE5F4E-CA0D-48A8-98A9-6A0609E897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1AC6359-52B5-44BE-8306-1BD6056CDF2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06E13ED-1B83-4959-BA63-8072BF7234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6585925-2AEB-45A0-8EF5-E49BD168754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3C24A2F-4438-4294-97CB-C779E71D0965}"/>
              </a:ext>
            </a:extLst>
          </p:cNvPr>
          <p:cNvSpPr>
            <a:spLocks noGrp="1"/>
          </p:cNvSpPr>
          <p:nvPr>
            <p:ph type="dt" sz="half" idx="10"/>
          </p:nvPr>
        </p:nvSpPr>
        <p:spPr/>
        <p:txBody>
          <a:bodyPr/>
          <a:lstStyle/>
          <a:p>
            <a:fld id="{A481EEA9-F832-4676-8C02-CBC1597C32FF}" type="datetimeFigureOut">
              <a:rPr lang="en-US" smtClean="0"/>
              <a:t>7/31/2025</a:t>
            </a:fld>
            <a:endParaRPr lang="en-US"/>
          </a:p>
        </p:txBody>
      </p:sp>
      <p:sp>
        <p:nvSpPr>
          <p:cNvPr id="8" name="Footer Placeholder 7">
            <a:extLst>
              <a:ext uri="{FF2B5EF4-FFF2-40B4-BE49-F238E27FC236}">
                <a16:creationId xmlns:a16="http://schemas.microsoft.com/office/drawing/2014/main" id="{0D20D5B3-C39A-4C35-B7E7-D352D75360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B22908F-9E8F-49E8-8EF3-D3F5A29394EB}"/>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3151601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D8088-48A8-40EF-9A2F-31991A8077B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592348-7301-48FF-991D-33D085D3E507}"/>
              </a:ext>
            </a:extLst>
          </p:cNvPr>
          <p:cNvSpPr>
            <a:spLocks noGrp="1"/>
          </p:cNvSpPr>
          <p:nvPr>
            <p:ph type="dt" sz="half" idx="10"/>
          </p:nvPr>
        </p:nvSpPr>
        <p:spPr/>
        <p:txBody>
          <a:bodyPr/>
          <a:lstStyle/>
          <a:p>
            <a:fld id="{A481EEA9-F832-4676-8C02-CBC1597C32FF}" type="datetimeFigureOut">
              <a:rPr lang="en-US" smtClean="0"/>
              <a:t>7/31/2025</a:t>
            </a:fld>
            <a:endParaRPr lang="en-US"/>
          </a:p>
        </p:txBody>
      </p:sp>
      <p:sp>
        <p:nvSpPr>
          <p:cNvPr id="4" name="Footer Placeholder 3">
            <a:extLst>
              <a:ext uri="{FF2B5EF4-FFF2-40B4-BE49-F238E27FC236}">
                <a16:creationId xmlns:a16="http://schemas.microsoft.com/office/drawing/2014/main" id="{3DC78514-CB47-4F4E-A2A9-37C0C58880C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B5BE26-6D09-4C42-85CF-B6E02E63092D}"/>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562963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6D9EEE-3143-43CB-801D-D67288C3C983}"/>
              </a:ext>
            </a:extLst>
          </p:cNvPr>
          <p:cNvSpPr>
            <a:spLocks noGrp="1"/>
          </p:cNvSpPr>
          <p:nvPr>
            <p:ph type="dt" sz="half" idx="10"/>
          </p:nvPr>
        </p:nvSpPr>
        <p:spPr/>
        <p:txBody>
          <a:bodyPr/>
          <a:lstStyle/>
          <a:p>
            <a:fld id="{A481EEA9-F832-4676-8C02-CBC1597C32FF}" type="datetimeFigureOut">
              <a:rPr lang="en-US" smtClean="0"/>
              <a:t>7/31/2025</a:t>
            </a:fld>
            <a:endParaRPr lang="en-US"/>
          </a:p>
        </p:txBody>
      </p:sp>
      <p:sp>
        <p:nvSpPr>
          <p:cNvPr id="3" name="Footer Placeholder 2">
            <a:extLst>
              <a:ext uri="{FF2B5EF4-FFF2-40B4-BE49-F238E27FC236}">
                <a16:creationId xmlns:a16="http://schemas.microsoft.com/office/drawing/2014/main" id="{0879BF93-DB64-4EAA-999D-6998FBCB115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66A2329-60A3-4989-9A67-4D50E96A9E1D}"/>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95049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06DAA-83F0-4DB8-B7D0-347E4E6581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385474-4DB0-4A8B-8EF3-BC2E2DCECF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526DE50-E4D9-416A-BECF-A4DC8EC0DC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F43CAAF-8E2B-4179-A20F-19EC3EE1DF46}"/>
              </a:ext>
            </a:extLst>
          </p:cNvPr>
          <p:cNvSpPr>
            <a:spLocks noGrp="1"/>
          </p:cNvSpPr>
          <p:nvPr>
            <p:ph type="dt" sz="half" idx="10"/>
          </p:nvPr>
        </p:nvSpPr>
        <p:spPr/>
        <p:txBody>
          <a:bodyPr/>
          <a:lstStyle/>
          <a:p>
            <a:fld id="{A481EEA9-F832-4676-8C02-CBC1597C32FF}" type="datetimeFigureOut">
              <a:rPr lang="en-US" smtClean="0"/>
              <a:t>7/31/2025</a:t>
            </a:fld>
            <a:endParaRPr lang="en-US"/>
          </a:p>
        </p:txBody>
      </p:sp>
      <p:sp>
        <p:nvSpPr>
          <p:cNvPr id="6" name="Footer Placeholder 5">
            <a:extLst>
              <a:ext uri="{FF2B5EF4-FFF2-40B4-BE49-F238E27FC236}">
                <a16:creationId xmlns:a16="http://schemas.microsoft.com/office/drawing/2014/main" id="{727425C4-881C-4635-9D05-49C0A6A29E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0B2CA2-408F-4635-8D56-C29C8244B4F7}"/>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604973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A282B-6D59-4191-BF4F-34961BB90B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95BE868-901F-460C-9EEE-46A23C3881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631E27-2D7B-4BDC-A9E8-162722C590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D38F8FE-1C88-4E72-8E20-BA5439C35288}"/>
              </a:ext>
            </a:extLst>
          </p:cNvPr>
          <p:cNvSpPr>
            <a:spLocks noGrp="1"/>
          </p:cNvSpPr>
          <p:nvPr>
            <p:ph type="dt" sz="half" idx="10"/>
          </p:nvPr>
        </p:nvSpPr>
        <p:spPr/>
        <p:txBody>
          <a:bodyPr/>
          <a:lstStyle/>
          <a:p>
            <a:fld id="{A481EEA9-F832-4676-8C02-CBC1597C32FF}" type="datetimeFigureOut">
              <a:rPr lang="en-US" smtClean="0"/>
              <a:t>7/31/2025</a:t>
            </a:fld>
            <a:endParaRPr lang="en-US"/>
          </a:p>
        </p:txBody>
      </p:sp>
      <p:sp>
        <p:nvSpPr>
          <p:cNvPr id="6" name="Footer Placeholder 5">
            <a:extLst>
              <a:ext uri="{FF2B5EF4-FFF2-40B4-BE49-F238E27FC236}">
                <a16:creationId xmlns:a16="http://schemas.microsoft.com/office/drawing/2014/main" id="{2116DF82-F350-4E62-937E-8097667CBD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330065-4B61-4A57-9E52-C6A4713DF496}"/>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104091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FDFC93-8631-4C56-950F-62E0C747FA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2440D5E-0D79-4D4E-819B-9815036285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693379-7E28-4C99-8640-8247039C0A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81EEA9-F832-4676-8C02-CBC1597C32FF}" type="datetimeFigureOut">
              <a:rPr lang="en-US" smtClean="0"/>
              <a:t>7/31/2025</a:t>
            </a:fld>
            <a:endParaRPr lang="en-US"/>
          </a:p>
        </p:txBody>
      </p:sp>
      <p:sp>
        <p:nvSpPr>
          <p:cNvPr id="5" name="Footer Placeholder 4">
            <a:extLst>
              <a:ext uri="{FF2B5EF4-FFF2-40B4-BE49-F238E27FC236}">
                <a16:creationId xmlns:a16="http://schemas.microsoft.com/office/drawing/2014/main" id="{F668DC44-79A3-4850-B69D-A97670D5E0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90F6FC2-F44D-4D63-BEFD-C9A5746A7C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7E78F7-4601-4DC2-A6BA-08E888FA32AF}" type="slidenum">
              <a:rPr lang="en-US" smtClean="0"/>
              <a:t>‹#›</a:t>
            </a:fld>
            <a:endParaRPr lang="en-US"/>
          </a:p>
        </p:txBody>
      </p:sp>
    </p:spTree>
    <p:extLst>
      <p:ext uri="{BB962C8B-B14F-4D97-AF65-F5344CB8AC3E}">
        <p14:creationId xmlns:p14="http://schemas.microsoft.com/office/powerpoint/2010/main" val="3718590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C23E8-0150-46A2-A679-B42F1379DF4A}"/>
              </a:ext>
            </a:extLst>
          </p:cNvPr>
          <p:cNvSpPr>
            <a:spLocks noGrp="1"/>
          </p:cNvSpPr>
          <p:nvPr>
            <p:ph type="ctrTitle"/>
          </p:nvPr>
        </p:nvSpPr>
        <p:spPr/>
        <p:txBody>
          <a:bodyPr>
            <a:normAutofit/>
          </a:bodyPr>
          <a:lstStyle/>
          <a:p>
            <a:r>
              <a:rPr lang="en-US" sz="2400" dirty="0" smtClean="0">
                <a:latin typeface="Arial" panose="020B0604020202020204" pitchFamily="34" charset="0"/>
                <a:cs typeface="Arial" panose="020B0604020202020204" pitchFamily="34" charset="0"/>
              </a:rPr>
              <a:t>STUDENT MANAGEMENT SYSTEM.</a:t>
            </a:r>
            <a:endParaRPr lang="en-US" sz="2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0CDE0935-49DD-4580-A16E-4D54554E7BFB}"/>
              </a:ext>
            </a:extLst>
          </p:cNvPr>
          <p:cNvSpPr>
            <a:spLocks noGrp="1"/>
          </p:cNvSpPr>
          <p:nvPr>
            <p:ph type="subTitle" idx="1"/>
          </p:nvPr>
        </p:nvSpPr>
        <p:spPr>
          <a:xfrm>
            <a:off x="7540487" y="4214190"/>
            <a:ext cx="3127513" cy="1043609"/>
          </a:xfrm>
        </p:spPr>
        <p:txBody>
          <a:bodyPr>
            <a:normAutofit/>
          </a:bodyPr>
          <a:lstStyle/>
          <a:p>
            <a:r>
              <a:rPr lang="en-US" sz="1800" dirty="0">
                <a:latin typeface="Arial" panose="020B0604020202020204" pitchFamily="34" charset="0"/>
                <a:cs typeface="Arial" panose="020B0604020202020204" pitchFamily="34" charset="0"/>
              </a:rPr>
              <a:t>Prepared by </a:t>
            </a:r>
            <a:r>
              <a:rPr lang="en-US" sz="1800" dirty="0" smtClean="0">
                <a:latin typeface="Arial" panose="020B0604020202020204" pitchFamily="34" charset="0"/>
                <a:cs typeface="Arial" panose="020B0604020202020204" pitchFamily="34" charset="0"/>
              </a:rPr>
              <a:t>:V.S.G.GANESH</a:t>
            </a:r>
            <a:endParaRPr lang="en-US" sz="1800" dirty="0">
              <a:latin typeface="Arial" panose="020B0604020202020204" pitchFamily="34" charset="0"/>
              <a:cs typeface="Arial" panose="020B0604020202020204" pitchFamily="34" charset="0"/>
            </a:endParaRPr>
          </a:p>
          <a:p>
            <a:r>
              <a:rPr lang="en-US" sz="1800" dirty="0" smtClean="0">
                <a:latin typeface="Arial" panose="020B0604020202020204" pitchFamily="34" charset="0"/>
                <a:cs typeface="Arial" panose="020B0604020202020204" pitchFamily="34" charset="0"/>
              </a:rPr>
              <a:t>Date:29/06/2025</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95227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451171-5AD0-4004-A0AD-938049AAC5F6}"/>
              </a:ext>
            </a:extLst>
          </p:cNvPr>
          <p:cNvSpPr>
            <a:spLocks noGrp="1"/>
          </p:cNvSpPr>
          <p:nvPr>
            <p:ph idx="1"/>
          </p:nvPr>
        </p:nvSpPr>
        <p:spPr>
          <a:xfrm>
            <a:off x="838200" y="781878"/>
            <a:ext cx="10515600" cy="5395085"/>
          </a:xfrm>
        </p:spPr>
        <p:txBody>
          <a:bodyPr>
            <a:noAutofit/>
          </a:bodyPr>
          <a:lstStyle/>
          <a:p>
            <a:r>
              <a:rPr lang="en-US" sz="2400" dirty="0">
                <a:latin typeface="Arial" panose="020B0604020202020204" pitchFamily="34" charset="0"/>
                <a:cs typeface="Arial" panose="020B0604020202020204" pitchFamily="34" charset="0"/>
              </a:rPr>
              <a:t>Stakeholders are actively involved in the development process, proving feedback and making sure of project success. Agile allows for early adoption to changing requirements and feedback making student </a:t>
            </a:r>
            <a:r>
              <a:rPr lang="en-US" sz="2400" dirty="0" smtClean="0">
                <a:latin typeface="Arial" panose="020B0604020202020204" pitchFamily="34" charset="0"/>
                <a:cs typeface="Arial" panose="020B0604020202020204" pitchFamily="34" charset="0"/>
              </a:rPr>
              <a:t>management </a:t>
            </a:r>
            <a:r>
              <a:rPr lang="en-US" sz="2400" dirty="0" smtClean="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system more responsive to he evolving needs to the educational institution. </a:t>
            </a:r>
          </a:p>
          <a:p>
            <a:r>
              <a:rPr lang="en-US" sz="2400" dirty="0">
                <a:latin typeface="Arial" panose="020B0604020202020204" pitchFamily="34" charset="0"/>
                <a:cs typeface="Arial" panose="020B0604020202020204" pitchFamily="34" charset="0"/>
              </a:rPr>
              <a:t>Frequent testing feedback throughout the development process load to a best student </a:t>
            </a:r>
            <a:r>
              <a:rPr lang="en-US" sz="2400" dirty="0" smtClean="0">
                <a:latin typeface="Arial" panose="020B0604020202020204" pitchFamily="34" charset="0"/>
                <a:cs typeface="Arial" panose="020B0604020202020204" pitchFamily="34" charset="0"/>
              </a:rPr>
              <a:t>management </a:t>
            </a:r>
            <a:r>
              <a:rPr lang="en-US" sz="2400" dirty="0" smtClean="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system.</a:t>
            </a:r>
          </a:p>
          <a:p>
            <a:r>
              <a:rPr lang="en-US" sz="2400" dirty="0">
                <a:latin typeface="Arial" panose="020B0604020202020204" pitchFamily="34" charset="0"/>
                <a:cs typeface="Arial" panose="020B0604020202020204" pitchFamily="34" charset="0"/>
              </a:rPr>
              <a:t>Agile methodology offers a flexible and collaborative approach to develop student </a:t>
            </a:r>
            <a:r>
              <a:rPr lang="en-US" sz="2400" dirty="0" smtClean="0">
                <a:latin typeface="Arial" panose="020B0604020202020204" pitchFamily="34" charset="0"/>
                <a:cs typeface="Arial" panose="020B0604020202020204" pitchFamily="34" charset="0"/>
              </a:rPr>
              <a:t>management </a:t>
            </a:r>
            <a:r>
              <a:rPr lang="en-US" sz="2400" dirty="0" smtClean="0">
                <a:latin typeface="Arial" panose="020B0604020202020204" pitchFamily="34" charset="0"/>
                <a:cs typeface="Arial" panose="020B0604020202020204" pitchFamily="34" charset="0"/>
              </a:rPr>
              <a:t>system </a:t>
            </a:r>
            <a:r>
              <a:rPr lang="en-US" sz="2400" dirty="0">
                <a:latin typeface="Arial" panose="020B0604020202020204" pitchFamily="34" charset="0"/>
                <a:cs typeface="Arial" panose="020B0604020202020204" pitchFamily="34" charset="0"/>
              </a:rPr>
              <a:t>loading to faster development cycles improved user satisfaction and more responsive and adoptable system.</a:t>
            </a:r>
          </a:p>
          <a:p>
            <a:r>
              <a:rPr lang="en-US" sz="2400" dirty="0">
                <a:latin typeface="Arial" panose="020B0604020202020204" pitchFamily="34" charset="0"/>
                <a:cs typeface="Arial" panose="020B0604020202020204" pitchFamily="34" charset="0"/>
              </a:rPr>
              <a:t>The requirements are gathered from observations, discussions and QA sessions relevant stakeholders, such as parents, students and institutional professional like principle, teachless,head of depressants.</a:t>
            </a:r>
          </a:p>
          <a:p>
            <a:pPr marL="0" indent="0">
              <a:buNone/>
            </a:pPr>
            <a:endParaRPr lang="en-US" sz="2400" dirty="0"/>
          </a:p>
        </p:txBody>
      </p:sp>
    </p:spTree>
    <p:extLst>
      <p:ext uri="{BB962C8B-B14F-4D97-AF65-F5344CB8AC3E}">
        <p14:creationId xmlns:p14="http://schemas.microsoft.com/office/powerpoint/2010/main" val="497760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97791A-5432-4DD3-925E-649A128121DA}"/>
              </a:ext>
            </a:extLst>
          </p:cNvPr>
          <p:cNvSpPr>
            <a:spLocks noGrp="1"/>
          </p:cNvSpPr>
          <p:nvPr>
            <p:ph idx="1"/>
          </p:nvPr>
        </p:nvSpPr>
        <p:spPr>
          <a:xfrm>
            <a:off x="838200" y="1046922"/>
            <a:ext cx="10515600" cy="5130041"/>
          </a:xfrm>
        </p:spPr>
        <p:txBody>
          <a:bodyPr>
            <a:noAutofit/>
          </a:bodyPr>
          <a:lstStyle/>
          <a:p>
            <a:r>
              <a:rPr lang="en-US" sz="2400" dirty="0">
                <a:latin typeface="Arial" panose="020B0604020202020204" pitchFamily="34" charset="0"/>
                <a:cs typeface="Arial" panose="020B0604020202020204" pitchFamily="34" charset="0"/>
              </a:rPr>
              <a:t>The project planning is done with the gathering data from uses through are reservations and QA sessions to understand the needs of the stakeholders.</a:t>
            </a:r>
          </a:p>
          <a:p>
            <a:r>
              <a:rPr lang="en-US" sz="2400" dirty="0">
                <a:latin typeface="Arial" panose="020B0604020202020204" pitchFamily="34" charset="0"/>
                <a:cs typeface="Arial" panose="020B0604020202020204" pitchFamily="34" charset="0"/>
              </a:rPr>
              <a:t>In the implementation stage , software is developed according to the UML design.</a:t>
            </a:r>
          </a:p>
          <a:p>
            <a:r>
              <a:rPr lang="en-US" sz="2400" dirty="0">
                <a:latin typeface="Arial" panose="020B0604020202020204" pitchFamily="34" charset="0"/>
                <a:cs typeface="Arial" panose="020B0604020202020204" pitchFamily="34" charset="0"/>
              </a:rPr>
              <a:t>Testing is to ensure that all specified functional requirement software are in correct operation and delivery result as expected.</a:t>
            </a:r>
          </a:p>
          <a:p>
            <a:r>
              <a:rPr lang="en-US" sz="2400" dirty="0">
                <a:latin typeface="Arial" panose="020B0604020202020204" pitchFamily="34" charset="0"/>
                <a:cs typeface="Arial" panose="020B0604020202020204" pitchFamily="34" charset="0"/>
              </a:rPr>
              <a:t>We now document all the software document and procedure to facilitate future maintenance processes.</a:t>
            </a:r>
          </a:p>
          <a:p>
            <a:r>
              <a:rPr lang="en-US" sz="2400" dirty="0">
                <a:latin typeface="Arial" panose="020B0604020202020204" pitchFamily="34" charset="0"/>
                <a:cs typeface="Arial" panose="020B0604020202020204" pitchFamily="34" charset="0"/>
              </a:rPr>
              <a:t>Once the software application is available to the end user once the system meets all requirements.</a:t>
            </a:r>
          </a:p>
          <a:p>
            <a:r>
              <a:rPr lang="en-US" sz="2400" dirty="0">
                <a:latin typeface="Arial" panose="020B0604020202020204" pitchFamily="34" charset="0"/>
                <a:cs typeface="Arial" panose="020B0604020202020204" pitchFamily="34" charset="0"/>
              </a:rPr>
              <a:t>At the end UAT is conducted by the end user both  validate that purpose of the project  is met. UAT is the last stage in the software development process is performed before the final tested software is released to the target group.</a:t>
            </a:r>
          </a:p>
          <a:p>
            <a:endParaRPr lang="en-US" sz="2400" dirty="0"/>
          </a:p>
        </p:txBody>
      </p:sp>
    </p:spTree>
    <p:extLst>
      <p:ext uri="{BB962C8B-B14F-4D97-AF65-F5344CB8AC3E}">
        <p14:creationId xmlns:p14="http://schemas.microsoft.com/office/powerpoint/2010/main" val="2723897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84FC0-8526-40CA-BDB9-EB993F916A7F}"/>
              </a:ext>
            </a:extLst>
          </p:cNvPr>
          <p:cNvSpPr>
            <a:spLocks noGrp="1"/>
          </p:cNvSpPr>
          <p:nvPr>
            <p:ph type="title"/>
          </p:nvPr>
        </p:nvSpPr>
        <p:spPr>
          <a:xfrm>
            <a:off x="662608" y="365125"/>
            <a:ext cx="10412896" cy="1325563"/>
          </a:xfrm>
        </p:spPr>
        <p:txBody>
          <a:bodyPr>
            <a:normAutofit/>
          </a:bodyPr>
          <a:lstStyle/>
          <a:p>
            <a:r>
              <a:rPr lang="en-US" sz="2800" b="1" dirty="0">
                <a:latin typeface="Arial" panose="020B0604020202020204" pitchFamily="34" charset="0"/>
                <a:cs typeface="Arial" panose="020B0604020202020204" pitchFamily="34" charset="0"/>
              </a:rPr>
              <a:t>Resources:</a:t>
            </a:r>
          </a:p>
        </p:txBody>
      </p:sp>
      <p:sp>
        <p:nvSpPr>
          <p:cNvPr id="3" name="Content Placeholder 2">
            <a:extLst>
              <a:ext uri="{FF2B5EF4-FFF2-40B4-BE49-F238E27FC236}">
                <a16:creationId xmlns:a16="http://schemas.microsoft.com/office/drawing/2014/main" id="{7C5670C7-EC60-43B5-8FB9-8985C997156B}"/>
              </a:ext>
            </a:extLst>
          </p:cNvPr>
          <p:cNvSpPr>
            <a:spLocks noGrp="1"/>
          </p:cNvSpPr>
          <p:nvPr>
            <p:ph idx="1"/>
          </p:nvPr>
        </p:nvSpPr>
        <p:spPr>
          <a:xfrm>
            <a:off x="559904" y="1325217"/>
            <a:ext cx="10515600" cy="4716809"/>
          </a:xfrm>
        </p:spPr>
        <p:txBody>
          <a:bodyPr>
            <a:normAutofit fontScale="25000" lnSpcReduction="20000"/>
          </a:bodyPr>
          <a:lstStyle/>
          <a:p>
            <a:pPr marL="0" indent="0">
              <a:buNone/>
            </a:pPr>
            <a:r>
              <a:rPr lang="en-US" sz="9600" dirty="0">
                <a:latin typeface="Arial" panose="020B0604020202020204" pitchFamily="34" charset="0"/>
                <a:cs typeface="Arial" panose="020B0604020202020204" pitchFamily="34" charset="0"/>
              </a:rPr>
              <a:t>people (human resources):</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Project manager(1): looks overall project execution ,timeline management, client co ordination.</a:t>
            </a:r>
          </a:p>
          <a:p>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Java developers(5):</a:t>
            </a:r>
          </a:p>
          <a:p>
            <a:pPr marL="0" indent="0">
              <a:buNone/>
            </a:pPr>
            <a:r>
              <a:rPr lang="en-US" sz="9600" dirty="0">
                <a:latin typeface="Arial" panose="020B0604020202020204" pitchFamily="34" charset="0"/>
                <a:cs typeface="Arial" panose="020B0604020202020204" pitchFamily="34" charset="0"/>
              </a:rPr>
              <a:t>Responsible for coding backend logic, student certification generation modules.</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Data administration (DB team)(2):</a:t>
            </a:r>
          </a:p>
          <a:p>
            <a:pPr marL="0" indent="0">
              <a:buNone/>
            </a:pPr>
            <a:r>
              <a:rPr lang="en-US" sz="9600" dirty="0">
                <a:latin typeface="Arial" panose="020B0604020202020204" pitchFamily="34" charset="0"/>
                <a:cs typeface="Arial" panose="020B0604020202020204" pitchFamily="34" charset="0"/>
              </a:rPr>
              <a:t>Design and manage data base to store student details certificates, marks to store data securely.</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System administrators (admin team) (2):</a:t>
            </a:r>
          </a:p>
          <a:p>
            <a:pPr marL="0" indent="0">
              <a:buNone/>
            </a:pPr>
            <a:r>
              <a:rPr lang="en-US" sz="9600" dirty="0">
                <a:latin typeface="Arial" panose="020B0604020202020204" pitchFamily="34" charset="0"/>
                <a:cs typeface="Arial" panose="020B0604020202020204" pitchFamily="34" charset="0"/>
              </a:rPr>
              <a:t>Setup servers, manage deployment environment, ensure system security availability. </a:t>
            </a:r>
          </a:p>
          <a:p>
            <a:endParaRPr lang="en-US" sz="3800" dirty="0"/>
          </a:p>
          <a:p>
            <a:endParaRPr lang="en-US" sz="3800" dirty="0"/>
          </a:p>
          <a:p>
            <a:endParaRPr lang="en-US" sz="1800" dirty="0"/>
          </a:p>
        </p:txBody>
      </p:sp>
    </p:spTree>
    <p:extLst>
      <p:ext uri="{BB962C8B-B14F-4D97-AF65-F5344CB8AC3E}">
        <p14:creationId xmlns:p14="http://schemas.microsoft.com/office/powerpoint/2010/main" val="6743986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1D113B-0B80-48C3-BF62-DC0EF970C7AA}"/>
              </a:ext>
            </a:extLst>
          </p:cNvPr>
          <p:cNvSpPr>
            <a:spLocks noGrp="1"/>
          </p:cNvSpPr>
          <p:nvPr>
            <p:ph idx="1"/>
          </p:nvPr>
        </p:nvSpPr>
        <p:spPr>
          <a:xfrm>
            <a:off x="838200" y="516835"/>
            <a:ext cx="10515600" cy="5660128"/>
          </a:xfrm>
        </p:spPr>
        <p:txBody>
          <a:bodyPr>
            <a:normAutofit/>
          </a:bodyPr>
          <a:lstStyle/>
          <a:p>
            <a:r>
              <a:rPr lang="en-US" dirty="0">
                <a:latin typeface="Arial" panose="020B0604020202020204" pitchFamily="34" charset="0"/>
                <a:cs typeface="Arial" panose="020B0604020202020204" pitchFamily="34" charset="0"/>
              </a:rPr>
              <a:t>Testing team (QA testers)(5): </a:t>
            </a:r>
          </a:p>
          <a:p>
            <a:pPr marL="0" indent="0">
              <a:buNone/>
            </a:pPr>
            <a:r>
              <a:rPr lang="en-US" dirty="0">
                <a:latin typeface="Arial" panose="020B0604020202020204" pitchFamily="34" charset="0"/>
                <a:cs typeface="Arial" panose="020B0604020202020204" pitchFamily="34" charset="0"/>
              </a:rPr>
              <a:t>Conduct unit testing integration testing, system testing and user acceptance testing.</a:t>
            </a:r>
          </a:p>
          <a:p>
            <a:r>
              <a:rPr lang="en-US" dirty="0">
                <a:latin typeface="Arial" panose="020B0604020202020204" pitchFamily="34" charset="0"/>
                <a:cs typeface="Arial" panose="020B0604020202020204" pitchFamily="34" charset="0"/>
              </a:rPr>
              <a:t>Business analyst (me):</a:t>
            </a:r>
          </a:p>
          <a:p>
            <a:pPr marL="0" indent="0">
              <a:buNone/>
            </a:pPr>
            <a:r>
              <a:rPr lang="en-US" dirty="0">
                <a:latin typeface="Arial" panose="020B0604020202020204" pitchFamily="34" charset="0"/>
                <a:cs typeface="Arial" panose="020B0604020202020204" pitchFamily="34" charset="0"/>
              </a:rPr>
              <a:t>Gathering requirements, documentation and connecting business needs with technical development, supporting the product owner, managing product backlog.</a:t>
            </a:r>
          </a:p>
          <a:p>
            <a:r>
              <a:rPr lang="en-US" dirty="0">
                <a:latin typeface="Arial" panose="020B0604020202020204" pitchFamily="34" charset="0"/>
                <a:cs typeface="Arial" panose="020B0604020202020204" pitchFamily="34" charset="0"/>
              </a:rPr>
              <a:t>Business stakeholders(3):</a:t>
            </a:r>
          </a:p>
          <a:p>
            <a:pPr marL="0" indent="0">
              <a:buNone/>
            </a:pPr>
            <a:r>
              <a:rPr lang="en-US" dirty="0">
                <a:latin typeface="Arial" panose="020B0604020202020204" pitchFamily="34" charset="0"/>
                <a:cs typeface="Arial" panose="020B0604020202020204" pitchFamily="34" charset="0"/>
              </a:rPr>
              <a:t>Provide business requirements, validate deliverables and part</a:t>
            </a:r>
          </a:p>
          <a:p>
            <a:pPr marL="0" indent="0">
              <a:buNone/>
            </a:pPr>
            <a:r>
              <a:rPr lang="en-US" dirty="0">
                <a:latin typeface="Arial" panose="020B0604020202020204" pitchFamily="34" charset="0"/>
                <a:cs typeface="Arial" panose="020B0604020202020204" pitchFamily="34" charset="0"/>
              </a:rPr>
              <a:t>Estimate total project duration :5-6 months.</a:t>
            </a:r>
          </a:p>
          <a:p>
            <a:endParaRPr lang="en-US" sz="1000" dirty="0"/>
          </a:p>
          <a:p>
            <a:endParaRPr lang="en-US" dirty="0"/>
          </a:p>
        </p:txBody>
      </p:sp>
    </p:spTree>
    <p:extLst>
      <p:ext uri="{BB962C8B-B14F-4D97-AF65-F5344CB8AC3E}">
        <p14:creationId xmlns:p14="http://schemas.microsoft.com/office/powerpoint/2010/main" val="21053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ECA65-E3D7-417A-B106-5F3306E05B65}"/>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Budget:</a:t>
            </a:r>
          </a:p>
        </p:txBody>
      </p:sp>
      <p:sp>
        <p:nvSpPr>
          <p:cNvPr id="3" name="Content Placeholder 2">
            <a:extLst>
              <a:ext uri="{FF2B5EF4-FFF2-40B4-BE49-F238E27FC236}">
                <a16:creationId xmlns:a16="http://schemas.microsoft.com/office/drawing/2014/main" id="{1866A926-A119-40BB-8E98-1C10D03AE7B8}"/>
              </a:ext>
            </a:extLst>
          </p:cNvPr>
          <p:cNvSpPr>
            <a:spLocks noGrp="1"/>
          </p:cNvSpPr>
          <p:nvPr>
            <p:ph idx="1"/>
          </p:nvPr>
        </p:nvSpPr>
        <p:spPr>
          <a:xfrm>
            <a:off x="838200" y="1325217"/>
            <a:ext cx="10515600" cy="4851746"/>
          </a:xfrm>
        </p:spPr>
        <p:txBody>
          <a:bodyPr>
            <a:normAutofit fontScale="25000" lnSpcReduction="20000"/>
          </a:bodyPr>
          <a:lstStyle/>
          <a:p>
            <a:pPr marL="0" indent="0">
              <a:buNone/>
            </a:pPr>
            <a:r>
              <a:rPr lang="en-US" sz="9600" dirty="0">
                <a:latin typeface="Arial" panose="020B0604020202020204" pitchFamily="34" charset="0"/>
                <a:cs typeface="Arial" panose="020B0604020202020204" pitchFamily="34" charset="0"/>
              </a:rPr>
              <a:t>Rough budget range:</a:t>
            </a:r>
          </a:p>
          <a:p>
            <a:pPr marL="0" indent="0">
              <a:buNone/>
            </a:pPr>
            <a:r>
              <a:rPr lang="en-US" sz="9600" dirty="0">
                <a:latin typeface="Arial" panose="020B0604020202020204" pitchFamily="34" charset="0"/>
                <a:cs typeface="Arial" panose="020B0604020202020204" pitchFamily="34" charset="0"/>
              </a:rPr>
              <a:t>40-45 lakhs,(depending on tool information duration).</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 Budget components:</a:t>
            </a:r>
          </a:p>
          <a:p>
            <a:pPr marL="0" indent="0">
              <a:buNone/>
            </a:pPr>
            <a:r>
              <a:rPr lang="en-US" sz="9600" dirty="0">
                <a:latin typeface="Arial" panose="020B0604020202020204" pitchFamily="34" charset="0"/>
                <a:cs typeface="Arial" panose="020B0604020202020204" pitchFamily="34" charset="0"/>
              </a:rPr>
              <a:t>Development costs:</a:t>
            </a:r>
          </a:p>
          <a:p>
            <a:pPr marL="0" indent="0">
              <a:buNone/>
            </a:pPr>
            <a:r>
              <a:rPr lang="en-US" sz="9600" dirty="0">
                <a:latin typeface="Arial" panose="020B0604020202020204" pitchFamily="34" charset="0"/>
                <a:cs typeface="Arial" panose="020B0604020202020204" pitchFamily="34" charset="0"/>
              </a:rPr>
              <a:t>salaries for BA java developers, dB admins, testers, project manager etc.</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Infrastructure costs:</a:t>
            </a:r>
          </a:p>
          <a:p>
            <a:pPr marL="0" indent="0">
              <a:buNone/>
            </a:pPr>
            <a:r>
              <a:rPr lang="en-US" sz="9600" dirty="0">
                <a:latin typeface="Arial" panose="020B0604020202020204" pitchFamily="34" charset="0"/>
                <a:cs typeface="Arial" panose="020B0604020202020204" pitchFamily="34" charset="0"/>
              </a:rPr>
              <a:t>Servers, backup system, cloud storage.</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 Licensing costs: software licenses.</a:t>
            </a:r>
          </a:p>
          <a:p>
            <a:r>
              <a:rPr lang="en-US" sz="9600" dirty="0">
                <a:latin typeface="Arial" panose="020B0604020202020204" pitchFamily="34" charset="0"/>
                <a:cs typeface="Arial" panose="020B0604020202020204" pitchFamily="34" charset="0"/>
              </a:rPr>
              <a:t>Training cost: Training sessions.</a:t>
            </a:r>
          </a:p>
          <a:p>
            <a:endParaRPr lang="en-US" sz="9600" dirty="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40869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96DDE-031D-4C5F-A75E-796958C7F90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D6FEAA9-7F65-4E5F-9CFD-F3B089C8D14F}"/>
              </a:ext>
            </a:extLst>
          </p:cNvPr>
          <p:cNvSpPr>
            <a:spLocks noGrp="1"/>
          </p:cNvSpPr>
          <p:nvPr>
            <p:ph idx="1"/>
          </p:nvPr>
        </p:nvSpPr>
        <p:spPr/>
        <p:txBody>
          <a:bodyPr/>
          <a:lstStyle/>
          <a:p>
            <a:pPr marL="0" indent="0">
              <a:buNone/>
            </a:pPr>
            <a:r>
              <a:rPr lang="en-US" dirty="0">
                <a:latin typeface="Arial" panose="020B0604020202020204" pitchFamily="34" charset="0"/>
                <a:cs typeface="Arial" panose="020B0604020202020204" pitchFamily="34" charset="0"/>
              </a:rPr>
              <a:t>Support &amp; maintenance cost: </a:t>
            </a:r>
          </a:p>
          <a:p>
            <a:pPr marL="0" indent="0">
              <a:buNone/>
            </a:pPr>
            <a:r>
              <a:rPr lang="en-US" dirty="0">
                <a:latin typeface="Arial" panose="020B0604020202020204" pitchFamily="34" charset="0"/>
                <a:cs typeface="Arial" panose="020B0604020202020204" pitchFamily="34" charset="0"/>
              </a:rPr>
              <a:t>3-4 months port deployment support.</a:t>
            </a:r>
          </a:p>
          <a:p>
            <a:pPr marL="0" indent="0">
              <a:buNone/>
            </a:pPr>
            <a:r>
              <a:rPr lang="en-US" dirty="0">
                <a:latin typeface="Arial" panose="020B0604020202020204" pitchFamily="34" charset="0"/>
                <a:cs typeface="Arial" panose="020B0604020202020204" pitchFamily="34" charset="0"/>
              </a:rPr>
              <a:t>Dedicated servers for hosting the appreciation and database.</a:t>
            </a:r>
          </a:p>
          <a:p>
            <a:pPr marL="0" indent="0">
              <a:buNone/>
            </a:pPr>
            <a:r>
              <a:rPr lang="en-US" dirty="0">
                <a:latin typeface="Arial" panose="020B0604020202020204" pitchFamily="34" charset="0"/>
                <a:cs typeface="Arial" panose="020B0604020202020204" pitchFamily="34" charset="0"/>
              </a:rPr>
              <a:t>Backup and disaster recovery system.</a:t>
            </a:r>
          </a:p>
          <a:p>
            <a:r>
              <a:rPr lang="en-US" dirty="0">
                <a:latin typeface="Arial" panose="020B0604020202020204" pitchFamily="34" charset="0"/>
                <a:cs typeface="Arial" panose="020B0604020202020204" pitchFamily="34" charset="0"/>
              </a:rPr>
              <a:t>Software:</a:t>
            </a:r>
          </a:p>
          <a:p>
            <a:pPr marL="0" indent="0">
              <a:buNone/>
            </a:pPr>
            <a:r>
              <a:rPr lang="en-US" dirty="0">
                <a:latin typeface="Arial" panose="020B0604020202020204" pitchFamily="34" charset="0"/>
                <a:cs typeface="Arial" panose="020B0604020202020204" pitchFamily="34" charset="0"/>
              </a:rPr>
              <a:t>Development tools.</a:t>
            </a:r>
          </a:p>
          <a:p>
            <a:pPr marL="0" indent="0">
              <a:buNone/>
            </a:pPr>
            <a:r>
              <a:rPr lang="en-US" dirty="0">
                <a:latin typeface="Arial" panose="020B0604020202020204" pitchFamily="34" charset="0"/>
                <a:cs typeface="Arial" panose="020B0604020202020204" pitchFamily="34" charset="0"/>
              </a:rPr>
              <a:t>Automated email passing  tools.</a:t>
            </a:r>
          </a:p>
          <a:p>
            <a:pPr marL="0" indent="0">
              <a:buNone/>
            </a:pPr>
            <a:r>
              <a:rPr lang="en-US" dirty="0">
                <a:latin typeface="Arial" panose="020B0604020202020204" pitchFamily="34" charset="0"/>
                <a:cs typeface="Arial" panose="020B0604020202020204" pitchFamily="34" charset="0"/>
              </a:rPr>
              <a:t>Certificate template designs tools.</a:t>
            </a:r>
          </a:p>
          <a:p>
            <a:endParaRPr lang="en-US" dirty="0"/>
          </a:p>
        </p:txBody>
      </p:sp>
    </p:spTree>
    <p:extLst>
      <p:ext uri="{BB962C8B-B14F-4D97-AF65-F5344CB8AC3E}">
        <p14:creationId xmlns:p14="http://schemas.microsoft.com/office/powerpoint/2010/main" val="2432121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84D4C-6B3D-4266-8716-20F51FAE67A9}"/>
              </a:ext>
            </a:extLst>
          </p:cNvPr>
          <p:cNvSpPr>
            <a:spLocks noGrp="1"/>
          </p:cNvSpPr>
          <p:nvPr>
            <p:ph type="title"/>
          </p:nvPr>
        </p:nvSpPr>
        <p:spPr>
          <a:xfrm>
            <a:off x="838200" y="365126"/>
            <a:ext cx="10515600" cy="907084"/>
          </a:xfrm>
        </p:spPr>
        <p:txBody>
          <a:bodyPr>
            <a:normAutofit/>
          </a:bodyPr>
          <a:lstStyle/>
          <a:p>
            <a:r>
              <a:rPr lang="en-US" sz="2800" b="1" dirty="0">
                <a:latin typeface="Arial" panose="020B0604020202020204" pitchFamily="34" charset="0"/>
                <a:cs typeface="Arial" panose="020B0604020202020204" pitchFamily="34" charset="0"/>
              </a:rPr>
              <a:t>Risks:</a:t>
            </a:r>
            <a:r>
              <a:rPr lang="en-US" sz="1800" dirty="0">
                <a:latin typeface="Arial" panose="020B0604020202020204" pitchFamily="34" charset="0"/>
                <a:cs typeface="Arial" panose="020B0604020202020204" pitchFamily="34" charset="0"/>
              </a:rPr>
              <a:t/>
            </a:r>
            <a:br>
              <a:rPr lang="en-US" sz="1800" dirty="0">
                <a:latin typeface="Arial" panose="020B0604020202020204" pitchFamily="34" charset="0"/>
                <a:cs typeface="Arial" panose="020B0604020202020204" pitchFamily="34" charset="0"/>
              </a:rPr>
            </a:br>
            <a:endParaRPr lang="en-US" sz="18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9022C0B-00D6-42F2-93BC-E38C9A8609A7}"/>
              </a:ext>
            </a:extLst>
          </p:cNvPr>
          <p:cNvSpPr>
            <a:spLocks noGrp="1"/>
          </p:cNvSpPr>
          <p:nvPr>
            <p:ph idx="1"/>
          </p:nvPr>
        </p:nvSpPr>
        <p:spPr>
          <a:xfrm>
            <a:off x="838200" y="1272210"/>
            <a:ext cx="10515600" cy="4904753"/>
          </a:xfrm>
        </p:spPr>
        <p:txBody>
          <a:bodyPr>
            <a:normAutofit/>
          </a:bodyPr>
          <a:lstStyle/>
          <a:p>
            <a:r>
              <a:rPr lang="en-US" sz="1800" dirty="0">
                <a:latin typeface="Arial" panose="020B0604020202020204" pitchFamily="34" charset="0"/>
                <a:cs typeface="Arial" panose="020B0604020202020204" pitchFamily="34" charset="0"/>
              </a:rPr>
              <a:t>AS this a agile it is iterative nature and can lead to uncontrolled additions to the project scope, increasing development time, cost.</a:t>
            </a:r>
          </a:p>
          <a:p>
            <a:r>
              <a:rPr lang="en-US" sz="1800" dirty="0">
                <a:latin typeface="Arial" panose="020B0604020202020204" pitchFamily="34" charset="0"/>
                <a:cs typeface="Arial" panose="020B0604020202020204" pitchFamily="34" charset="0"/>
              </a:rPr>
              <a:t>AS agile prioritizes working software over comprehensive documentation insufficient documentation can hinder future maintenance, knowledge transfer.</a:t>
            </a:r>
          </a:p>
          <a:p>
            <a:r>
              <a:rPr lang="en-US" sz="1800" dirty="0">
                <a:latin typeface="Arial" panose="020B0604020202020204" pitchFamily="34" charset="0"/>
                <a:cs typeface="Arial" panose="020B0604020202020204" pitchFamily="34" charset="0"/>
              </a:rPr>
              <a:t>The development team requires a certain level of expertise from the development team, including story communication, collaboration ad problem solving skills.</a:t>
            </a:r>
          </a:p>
          <a:p>
            <a:r>
              <a:rPr lang="en-US" sz="1800" dirty="0">
                <a:latin typeface="Arial" panose="020B0604020202020204" pitchFamily="34" charset="0"/>
                <a:cs typeface="Arial" panose="020B0604020202020204" pitchFamily="34" charset="0"/>
              </a:rPr>
              <a:t>In experienced team may struggle with the iterative nature of agile and may face difficulties. In adopting to changing requirements.</a:t>
            </a:r>
          </a:p>
          <a:p>
            <a:r>
              <a:rPr lang="en-US" sz="1800" dirty="0">
                <a:latin typeface="Arial" panose="020B0604020202020204" pitchFamily="34" charset="0"/>
                <a:cs typeface="Arial" panose="020B0604020202020204" pitchFamily="34" charset="0"/>
              </a:rPr>
              <a:t>As the project development relies on active customer involvement if the customer is unclear, inconsistent, or unavailable, it can lead to mis interpretations, wasted effort and a system that doesn’t meet the actual needs.</a:t>
            </a:r>
          </a:p>
          <a:p>
            <a:r>
              <a:rPr lang="en-US" sz="1800" dirty="0">
                <a:latin typeface="Arial" panose="020B0604020202020204" pitchFamily="34" charset="0"/>
                <a:cs typeface="Arial" panose="020B0604020202020204" pitchFamily="34" charset="0"/>
              </a:rPr>
              <a:t>As agile encourages rapid development, it can also lead to the accumulation of technical debt if not managed properly. Technical debt refers to compromises made in the initial development to must deadlines, which can later require Significant effort to resolve.</a:t>
            </a:r>
          </a:p>
          <a:p>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34968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8BD5A-82C9-415D-AA84-B272B943332C}"/>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Dependencies:</a:t>
            </a:r>
          </a:p>
        </p:txBody>
      </p:sp>
      <p:sp>
        <p:nvSpPr>
          <p:cNvPr id="3" name="Content Placeholder 2">
            <a:extLst>
              <a:ext uri="{FF2B5EF4-FFF2-40B4-BE49-F238E27FC236}">
                <a16:creationId xmlns:a16="http://schemas.microsoft.com/office/drawing/2014/main" id="{6C17634C-535B-4B41-BB12-B1488C8D8742}"/>
              </a:ext>
            </a:extLst>
          </p:cNvPr>
          <p:cNvSpPr>
            <a:spLocks noGrp="1"/>
          </p:cNvSpPr>
          <p:nvPr>
            <p:ph idx="1"/>
          </p:nvPr>
        </p:nvSpPr>
        <p:spPr/>
        <p:txBody>
          <a:bodyPr>
            <a:normAutofit lnSpcReduction="10000"/>
          </a:bodyPr>
          <a:lstStyle/>
          <a:p>
            <a:r>
              <a:rPr lang="en-US" sz="2400" dirty="0">
                <a:latin typeface="Arial" panose="020B0604020202020204" pitchFamily="34" charset="0"/>
                <a:cs typeface="Arial" panose="020B0604020202020204" pitchFamily="34" charset="0"/>
              </a:rPr>
              <a:t>knowledge dependencies when specific knowledge or expertise in concentrated with in a few individuals are teams, creating bottlenecks and potential delays. </a:t>
            </a:r>
          </a:p>
          <a:p>
            <a:r>
              <a:rPr lang="en-US" sz="2400" dirty="0">
                <a:latin typeface="Arial" panose="020B0604020202020204" pitchFamily="34" charset="0"/>
                <a:cs typeface="Arial" panose="020B0604020202020204" pitchFamily="34" charset="0"/>
              </a:rPr>
              <a:t>Process dependencies occurs when the completion of one task is dependent on the completing another, creating a sequential workflow that can hinder agile iterative nature.</a:t>
            </a:r>
          </a:p>
          <a:p>
            <a:r>
              <a:rPr lang="en-US" sz="2400" dirty="0">
                <a:latin typeface="Arial" panose="020B0604020202020204" pitchFamily="34" charset="0"/>
                <a:cs typeface="Arial" panose="020B0604020202020204" pitchFamily="34" charset="0"/>
              </a:rPr>
              <a:t>Resources dependencies, involve access to specific resources, such as hardware, software licenses or testing environment for development.</a:t>
            </a:r>
          </a:p>
          <a:p>
            <a:r>
              <a:rPr lang="en-US" sz="2400" dirty="0">
                <a:latin typeface="Arial" panose="020B0604020202020204" pitchFamily="34" charset="0"/>
                <a:cs typeface="Arial" panose="020B0604020202020204" pitchFamily="34" charset="0"/>
              </a:rPr>
              <a:t>External dependencies involves other systems or stakeholders outside the intermediate development team.</a:t>
            </a:r>
          </a:p>
          <a:p>
            <a:r>
              <a:rPr lang="en-US" sz="2400" dirty="0">
                <a:latin typeface="Arial" panose="020B0604020202020204" pitchFamily="34" charset="0"/>
                <a:cs typeface="Arial" panose="020B0604020202020204" pitchFamily="34" charset="0"/>
              </a:rPr>
              <a:t>Example: integrating with a payment ,gateway a learning management system, or a third party authentication</a:t>
            </a:r>
            <a:r>
              <a:rPr lang="en-US" sz="18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840953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1C555-1B2A-418B-857F-4F453F379FD5}"/>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Situation:</a:t>
            </a:r>
          </a:p>
        </p:txBody>
      </p:sp>
      <p:sp>
        <p:nvSpPr>
          <p:cNvPr id="3" name="Content Placeholder 2">
            <a:extLst>
              <a:ext uri="{FF2B5EF4-FFF2-40B4-BE49-F238E27FC236}">
                <a16:creationId xmlns:a16="http://schemas.microsoft.com/office/drawing/2014/main" id="{EBFB46DA-73FB-4046-B451-A25D2F89AB0B}"/>
              </a:ext>
            </a:extLst>
          </p:cNvPr>
          <p:cNvSpPr>
            <a:spLocks noGrp="1"/>
          </p:cNvSpPr>
          <p:nvPr>
            <p:ph idx="1"/>
          </p:nvPr>
        </p:nvSpPr>
        <p:spPr/>
        <p:txBody>
          <a:bodyPr>
            <a:normAutofit fontScale="92500" lnSpcReduction="20000"/>
          </a:bodyPr>
          <a:lstStyle/>
          <a:p>
            <a:r>
              <a:rPr lang="en-US" sz="2600" dirty="0">
                <a:latin typeface="Arial" panose="020B0604020202020204" pitchFamily="34" charset="0"/>
                <a:cs typeface="Arial" panose="020B0604020202020204" pitchFamily="34" charset="0"/>
              </a:rPr>
              <a:t>It is evident that all the industrial sectors are under digital transformation, the same is also pushed to the traditional education system.</a:t>
            </a:r>
          </a:p>
          <a:p>
            <a:r>
              <a:rPr lang="en-US" sz="2600" dirty="0">
                <a:latin typeface="Arial" panose="020B0604020202020204" pitchFamily="34" charset="0"/>
                <a:cs typeface="Arial" panose="020B0604020202020204" pitchFamily="34" charset="0"/>
              </a:rPr>
              <a:t>One such transformation has helped the educational institutional to streamline and automate their process is ‘’ The </a:t>
            </a:r>
            <a:r>
              <a:rPr lang="en-US" sz="2600" dirty="0" smtClean="0">
                <a:latin typeface="Arial" panose="020B0604020202020204" pitchFamily="34" charset="0"/>
                <a:cs typeface="Arial" panose="020B0604020202020204" pitchFamily="34" charset="0"/>
              </a:rPr>
              <a:t>Student management system</a:t>
            </a:r>
            <a:r>
              <a:rPr lang="en-US" sz="2600" dirty="0">
                <a:latin typeface="Arial" panose="020B0604020202020204" pitchFamily="34" charset="0"/>
                <a:cs typeface="Arial" panose="020B0604020202020204" pitchFamily="34" charset="0"/>
              </a:rPr>
              <a:t>’’.</a:t>
            </a:r>
          </a:p>
          <a:p>
            <a:r>
              <a:rPr lang="en-US" sz="2600" dirty="0">
                <a:latin typeface="Arial" panose="020B0604020202020204" pitchFamily="34" charset="0"/>
                <a:cs typeface="Arial" panose="020B0604020202020204" pitchFamily="34" charset="0"/>
              </a:rPr>
              <a:t>Student </a:t>
            </a:r>
            <a:r>
              <a:rPr lang="en-US" sz="2600" dirty="0" smtClean="0">
                <a:latin typeface="Arial" panose="020B0604020202020204" pitchFamily="34" charset="0"/>
                <a:cs typeface="Arial" panose="020B0604020202020204" pitchFamily="34" charset="0"/>
              </a:rPr>
              <a:t>management system is </a:t>
            </a:r>
            <a:r>
              <a:rPr lang="en-US" sz="2600" dirty="0">
                <a:latin typeface="Arial" panose="020B0604020202020204" pitchFamily="34" charset="0"/>
                <a:cs typeface="Arial" panose="020B0604020202020204" pitchFamily="34" charset="0"/>
              </a:rPr>
              <a:t>a platform that allows the authorities of educational institution to access  and manage student records in one place anywhere , anytime.</a:t>
            </a:r>
          </a:p>
          <a:p>
            <a:r>
              <a:rPr lang="en-US" sz="2600" dirty="0">
                <a:latin typeface="Arial" panose="020B0604020202020204" pitchFamily="34" charset="0"/>
                <a:cs typeface="Arial" panose="020B0604020202020204" pitchFamily="34" charset="0"/>
              </a:rPr>
              <a:t>In simple words the project explain about student management. It explains all actions related to student details, like adding, editing and deleting in any date related to a student.</a:t>
            </a:r>
          </a:p>
          <a:p>
            <a:r>
              <a:rPr lang="en-US" sz="2600" dirty="0">
                <a:latin typeface="Arial" panose="020B0604020202020204" pitchFamily="34" charset="0"/>
                <a:cs typeface="Arial" panose="020B0604020202020204" pitchFamily="34" charset="0"/>
              </a:rPr>
              <a:t>Its is les time consuming process for viewing  any student related to information both staff and student.</a:t>
            </a:r>
          </a:p>
          <a:p>
            <a:endParaRPr lang="en-US" dirty="0"/>
          </a:p>
        </p:txBody>
      </p:sp>
    </p:spTree>
    <p:extLst>
      <p:ext uri="{BB962C8B-B14F-4D97-AF65-F5344CB8AC3E}">
        <p14:creationId xmlns:p14="http://schemas.microsoft.com/office/powerpoint/2010/main" val="2897618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5BD5F-AA0D-4ED1-B895-1C9D8608870B}"/>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7569CFE1-5F74-4328-A6DF-82E96745464B}"/>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In the present situation, if any student requires any information entered on the records, he/she needs to visit the admin office or reach on to the </a:t>
            </a:r>
            <a:r>
              <a:rPr lang="en-US" sz="2400" dirty="0" smtClean="0">
                <a:latin typeface="Arial" panose="020B0604020202020204" pitchFamily="34" charset="0"/>
                <a:cs typeface="Arial" panose="020B0604020202020204" pitchFamily="34" charset="0"/>
              </a:rPr>
              <a:t>student management system team </a:t>
            </a:r>
            <a:r>
              <a:rPr lang="en-US" sz="2400" dirty="0">
                <a:latin typeface="Arial" panose="020B0604020202020204" pitchFamily="34" charset="0"/>
                <a:cs typeface="Arial" panose="020B0604020202020204" pitchFamily="34" charset="0"/>
              </a:rPr>
              <a:t>to option  the same.</a:t>
            </a:r>
          </a:p>
          <a:p>
            <a:r>
              <a:rPr lang="en-US" sz="2400" dirty="0">
                <a:latin typeface="Arial" panose="020B0604020202020204" pitchFamily="34" charset="0"/>
                <a:cs typeface="Arial" panose="020B0604020202020204" pitchFamily="34" charset="0"/>
              </a:rPr>
              <a:t>In the current system, it is only the student </a:t>
            </a:r>
            <a:r>
              <a:rPr lang="en-US" sz="2400" dirty="0" smtClean="0">
                <a:latin typeface="Arial" panose="020B0604020202020204" pitchFamily="34" charset="0"/>
                <a:cs typeface="Arial" panose="020B0604020202020204" pitchFamily="34" charset="0"/>
              </a:rPr>
              <a:t>management team </a:t>
            </a:r>
            <a:r>
              <a:rPr lang="en-US" sz="2400" dirty="0">
                <a:latin typeface="Arial" panose="020B0604020202020204" pitchFamily="34" charset="0"/>
                <a:cs typeface="Arial" panose="020B0604020202020204" pitchFamily="34" charset="0"/>
              </a:rPr>
              <a:t>with who needs to keep a number of records related to the student and want to enter the details of the student manually this is actually a lot of time consuming task for any individual.</a:t>
            </a:r>
          </a:p>
        </p:txBody>
      </p:sp>
    </p:spTree>
    <p:extLst>
      <p:ext uri="{BB962C8B-B14F-4D97-AF65-F5344CB8AC3E}">
        <p14:creationId xmlns:p14="http://schemas.microsoft.com/office/powerpoint/2010/main" val="712000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1995F-DF94-430C-A58C-63CFF5CC375D}"/>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Purpose statement ( Goals).</a:t>
            </a:r>
          </a:p>
        </p:txBody>
      </p:sp>
      <p:sp>
        <p:nvSpPr>
          <p:cNvPr id="3" name="Content Placeholder 2">
            <a:extLst>
              <a:ext uri="{FF2B5EF4-FFF2-40B4-BE49-F238E27FC236}">
                <a16:creationId xmlns:a16="http://schemas.microsoft.com/office/drawing/2014/main" id="{FF434223-90DD-455F-9F4A-7BA4DD126837}"/>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The student </a:t>
            </a:r>
            <a:r>
              <a:rPr lang="en-US" sz="2400" dirty="0" smtClean="0">
                <a:latin typeface="Arial" panose="020B0604020202020204" pitchFamily="34" charset="0"/>
                <a:cs typeface="Arial" panose="020B0604020202020204" pitchFamily="34" charset="0"/>
              </a:rPr>
              <a:t>management </a:t>
            </a:r>
            <a:r>
              <a:rPr lang="en-US" sz="2400" dirty="0" smtClean="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system is an essential platform used by educational institutions to manage student records, administrative tasks, support learning environment and stream line communication.</a:t>
            </a:r>
          </a:p>
          <a:p>
            <a:r>
              <a:rPr lang="en-US" sz="2400" dirty="0">
                <a:latin typeface="Arial" panose="020B0604020202020204" pitchFamily="34" charset="0"/>
                <a:cs typeface="Arial" panose="020B0604020202020204" pitchFamily="34" charset="0"/>
              </a:rPr>
              <a:t>The student </a:t>
            </a:r>
            <a:r>
              <a:rPr lang="en-US" sz="2400" dirty="0" smtClean="0">
                <a:latin typeface="Arial" panose="020B0604020202020204" pitchFamily="34" charset="0"/>
                <a:cs typeface="Arial" panose="020B0604020202020204" pitchFamily="34" charset="0"/>
              </a:rPr>
              <a:t>management</a:t>
            </a:r>
            <a:r>
              <a:rPr lang="en-US" sz="2400" dirty="0" smtClean="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team is prepared to operate the records of students in college.</a:t>
            </a:r>
          </a:p>
          <a:p>
            <a:r>
              <a:rPr lang="en-US" sz="2400" dirty="0">
                <a:latin typeface="Arial" panose="020B0604020202020204" pitchFamily="34" charset="0"/>
                <a:cs typeface="Arial" panose="020B0604020202020204" pitchFamily="34" charset="0"/>
              </a:rPr>
              <a:t>Student </a:t>
            </a:r>
            <a:r>
              <a:rPr lang="en-US" sz="2400" dirty="0" smtClean="0">
                <a:latin typeface="Arial" panose="020B0604020202020204" pitchFamily="34" charset="0"/>
                <a:cs typeface="Arial" panose="020B0604020202020204" pitchFamily="34" charset="0"/>
              </a:rPr>
              <a:t>management </a:t>
            </a:r>
            <a:r>
              <a:rPr lang="en-US" sz="2400" dirty="0" smtClean="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system deals with all the activities done by computers such as registration , admission staff and class management.</a:t>
            </a:r>
          </a:p>
          <a:p>
            <a:r>
              <a:rPr lang="en-US" sz="2400" dirty="0">
                <a:latin typeface="Arial" panose="020B0604020202020204" pitchFamily="34" charset="0"/>
                <a:cs typeface="Arial" panose="020B0604020202020204" pitchFamily="34" charset="0"/>
              </a:rPr>
              <a:t>The student record can be maintained records can be maintained online for the distance accessible to the entire student their parents.</a:t>
            </a:r>
          </a:p>
          <a:p>
            <a:r>
              <a:rPr lang="en-US" sz="2400" dirty="0">
                <a:latin typeface="Arial" panose="020B0604020202020204" pitchFamily="34" charset="0"/>
                <a:cs typeface="Arial" panose="020B0604020202020204" pitchFamily="34" charset="0"/>
              </a:rPr>
              <a:t>The student </a:t>
            </a:r>
            <a:r>
              <a:rPr lang="en-US" sz="2400" dirty="0" smtClean="0">
                <a:latin typeface="Arial" panose="020B0604020202020204" pitchFamily="34" charset="0"/>
                <a:cs typeface="Arial" panose="020B0604020202020204" pitchFamily="34" charset="0"/>
              </a:rPr>
              <a:t>management </a:t>
            </a:r>
            <a:r>
              <a:rPr lang="en-US" sz="2400" dirty="0" smtClean="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system will store all the details of the student including their personal information  educational qualification etc.</a:t>
            </a:r>
          </a:p>
          <a:p>
            <a:pPr marL="0" indent="0">
              <a:buNone/>
            </a:pPr>
            <a:endParaRPr lang="mk-MK"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1811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24706-1885-4239-A55B-46944371F33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4689BE7-C98B-4DA0-B751-B57C59B17D0E}"/>
              </a:ext>
            </a:extLst>
          </p:cNvPr>
          <p:cNvSpPr>
            <a:spLocks noGrp="1"/>
          </p:cNvSpPr>
          <p:nvPr>
            <p:ph idx="1"/>
          </p:nvPr>
        </p:nvSpPr>
        <p:spPr/>
        <p:txBody>
          <a:bodyPr/>
          <a:lstStyle/>
          <a:p>
            <a:r>
              <a:rPr lang="en-US" sz="2400" dirty="0">
                <a:latin typeface="Arial" panose="020B0604020202020204" pitchFamily="34" charset="0"/>
                <a:cs typeface="Arial" panose="020B0604020202020204" pitchFamily="34" charset="0"/>
              </a:rPr>
              <a:t>This project mainly explains the various actions related to student details. This project shown in adding, editing, and deleting certain information from student end.</a:t>
            </a:r>
          </a:p>
          <a:p>
            <a:r>
              <a:rPr lang="en-US" sz="2400" dirty="0">
                <a:latin typeface="Arial" panose="020B0604020202020204" pitchFamily="34" charset="0"/>
                <a:cs typeface="Arial" panose="020B0604020202020204" pitchFamily="34" charset="0"/>
              </a:rPr>
              <a:t>It is less time consuming process for students and parents to known more curriculum information. </a:t>
            </a:r>
          </a:p>
          <a:p>
            <a:endParaRPr lang="en-US" dirty="0"/>
          </a:p>
        </p:txBody>
      </p:sp>
    </p:spTree>
    <p:extLst>
      <p:ext uri="{BB962C8B-B14F-4D97-AF65-F5344CB8AC3E}">
        <p14:creationId xmlns:p14="http://schemas.microsoft.com/office/powerpoint/2010/main" val="665621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B80EB-7B9D-4D5E-8DE4-22A73EC8A407}"/>
              </a:ext>
            </a:extLst>
          </p:cNvPr>
          <p:cNvSpPr>
            <a:spLocks noGrp="1"/>
          </p:cNvSpPr>
          <p:nvPr>
            <p:ph type="title"/>
          </p:nvPr>
        </p:nvSpPr>
        <p:spPr>
          <a:xfrm>
            <a:off x="838200" y="365125"/>
            <a:ext cx="10515600" cy="1325563"/>
          </a:xfrm>
        </p:spPr>
        <p:txBody>
          <a:bodyPr>
            <a:normAutofit/>
          </a:bodyPr>
          <a:lstStyle/>
          <a:p>
            <a:r>
              <a:rPr lang="en-US" sz="2800" b="1" dirty="0">
                <a:latin typeface="Arial" panose="020B0604020202020204" pitchFamily="34" charset="0"/>
                <a:cs typeface="Arial" panose="020B0604020202020204" pitchFamily="34" charset="0"/>
              </a:rPr>
              <a:t>Project Objectives</a:t>
            </a:r>
            <a:r>
              <a:rPr lang="en-US" sz="1800" dirty="0">
                <a:latin typeface="Arial" panose="020B0604020202020204" pitchFamily="34" charset="0"/>
                <a:cs typeface="Arial" panose="020B0604020202020204" pitchFamily="34" charset="0"/>
              </a:rPr>
              <a:t>:</a:t>
            </a:r>
          </a:p>
        </p:txBody>
      </p:sp>
      <p:sp>
        <p:nvSpPr>
          <p:cNvPr id="3" name="Content Placeholder 2">
            <a:extLst>
              <a:ext uri="{FF2B5EF4-FFF2-40B4-BE49-F238E27FC236}">
                <a16:creationId xmlns:a16="http://schemas.microsoft.com/office/drawing/2014/main" id="{044C2334-A4D8-4142-A2C3-485B83EFABB7}"/>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The main objective of this project is to have the provision for adding student details by themselves.</a:t>
            </a:r>
          </a:p>
          <a:p>
            <a:r>
              <a:rPr lang="en-US" sz="2400" dirty="0">
                <a:latin typeface="Arial" panose="020B0604020202020204" pitchFamily="34" charset="0"/>
                <a:cs typeface="Arial" panose="020B0604020202020204" pitchFamily="34" charset="0"/>
              </a:rPr>
              <a:t>Due to which the basic and correct information of the student is acknowledged by them to the college without any further classification.</a:t>
            </a:r>
          </a:p>
          <a:p>
            <a:r>
              <a:rPr lang="en-US" sz="2400" dirty="0">
                <a:latin typeface="Arial" panose="020B0604020202020204" pitchFamily="34" charset="0"/>
                <a:cs typeface="Arial" panose="020B0604020202020204" pitchFamily="34" charset="0"/>
              </a:rPr>
              <a:t>Another advantage of this is that is very easy to edit the details of the students, if incase any type or wrong is done.</a:t>
            </a:r>
          </a:p>
          <a:p>
            <a:r>
              <a:rPr lang="en-US" sz="2400" dirty="0">
                <a:latin typeface="Arial" panose="020B0604020202020204" pitchFamily="34" charset="0"/>
                <a:cs typeface="Arial" panose="020B0604020202020204" pitchFamily="34" charset="0"/>
              </a:rPr>
              <a:t>Also the marks of the student are added in the data base so that they can view them whenever wanted.</a:t>
            </a:r>
          </a:p>
          <a:p>
            <a:r>
              <a:rPr lang="en-US" sz="2400" dirty="0">
                <a:latin typeface="Arial" panose="020B0604020202020204" pitchFamily="34" charset="0"/>
                <a:cs typeface="Arial" panose="020B0604020202020204" pitchFamily="34" charset="0"/>
              </a:rPr>
              <a:t>All the manual difficulties in managing student details will be ratified by implementation this project.</a:t>
            </a:r>
          </a:p>
        </p:txBody>
      </p:sp>
    </p:spTree>
    <p:extLst>
      <p:ext uri="{BB962C8B-B14F-4D97-AF65-F5344CB8AC3E}">
        <p14:creationId xmlns:p14="http://schemas.microsoft.com/office/powerpoint/2010/main" val="2621288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90DAC-9270-440A-B256-CB031A77AB50}"/>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Success Criteria:</a:t>
            </a:r>
          </a:p>
        </p:txBody>
      </p:sp>
      <p:sp>
        <p:nvSpPr>
          <p:cNvPr id="3" name="Content Placeholder 2">
            <a:extLst>
              <a:ext uri="{FF2B5EF4-FFF2-40B4-BE49-F238E27FC236}">
                <a16:creationId xmlns:a16="http://schemas.microsoft.com/office/drawing/2014/main" id="{6654C91C-E86C-4752-B9AC-9143CC410D09}"/>
              </a:ext>
            </a:extLst>
          </p:cNvPr>
          <p:cNvSpPr>
            <a:spLocks noGrp="1"/>
          </p:cNvSpPr>
          <p:nvPr>
            <p:ph idx="1"/>
          </p:nvPr>
        </p:nvSpPr>
        <p:spPr/>
        <p:txBody>
          <a:bodyPr>
            <a:noAutofit/>
          </a:bodyPr>
          <a:lstStyle/>
          <a:p>
            <a:r>
              <a:rPr lang="en-US" sz="2400" dirty="0">
                <a:latin typeface="Arial" panose="020B0604020202020204" pitchFamily="34" charset="0"/>
                <a:cs typeface="Arial" panose="020B0604020202020204" pitchFamily="34" charset="0"/>
              </a:rPr>
              <a:t>Success criteria of student information will be categorized into usability, functionality and impact.</a:t>
            </a:r>
          </a:p>
          <a:p>
            <a:r>
              <a:rPr lang="en-US" sz="2400" dirty="0">
                <a:latin typeface="Arial" panose="020B0604020202020204" pitchFamily="34" charset="0"/>
                <a:cs typeface="Arial" panose="020B0604020202020204" pitchFamily="34" charset="0"/>
              </a:rPr>
              <a:t>In usability, it specifies interface, as it is easy to navigate interface for the student to enter their details by themselves.</a:t>
            </a:r>
          </a:p>
          <a:p>
            <a:r>
              <a:rPr lang="en-US" sz="2400" dirty="0">
                <a:latin typeface="Arial" panose="020B0604020202020204" pitchFamily="34" charset="0"/>
                <a:cs typeface="Arial" panose="020B0604020202020204" pitchFamily="34" charset="0"/>
              </a:rPr>
              <a:t>Under functionality, the student information should efficiently manage student data, including personal information, academic records and attendance.</a:t>
            </a:r>
          </a:p>
          <a:p>
            <a:r>
              <a:rPr lang="en-US" sz="2400" dirty="0">
                <a:latin typeface="Arial" panose="020B0604020202020204" pitchFamily="34" charset="0"/>
                <a:cs typeface="Arial" panose="020B0604020202020204" pitchFamily="34" charset="0"/>
              </a:rPr>
              <a:t>Security measures and compliance with in relevant regulations are essential for protecting for sensitive data of students. </a:t>
            </a:r>
          </a:p>
          <a:p>
            <a:r>
              <a:rPr lang="en-US" sz="2400" dirty="0">
                <a:latin typeface="Arial" panose="020B0604020202020204" pitchFamily="34" charset="0"/>
                <a:cs typeface="Arial" panose="020B0604020202020204" pitchFamily="34" charset="0"/>
              </a:rPr>
              <a:t>There should be proper effective communicational interactions between students, faculty and administrators.</a:t>
            </a:r>
          </a:p>
          <a:p>
            <a:r>
              <a:rPr lang="en-US" sz="2400" dirty="0">
                <a:latin typeface="Arial" panose="020B0604020202020204" pitchFamily="34" charset="0"/>
                <a:cs typeface="Arial" panose="020B0604020202020204" pitchFamily="34" charset="0"/>
              </a:rPr>
              <a:t>Student </a:t>
            </a:r>
            <a:r>
              <a:rPr lang="en-US" sz="2400" dirty="0" smtClean="0">
                <a:latin typeface="Arial" panose="020B0604020202020204" pitchFamily="34" charset="0"/>
                <a:cs typeface="Arial" panose="020B0604020202020204" pitchFamily="34" charset="0"/>
              </a:rPr>
              <a:t>management system</a:t>
            </a:r>
            <a:r>
              <a:rPr lang="en-US" sz="2400" dirty="0" smtClean="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should contribute towards student success metrics like progression, retention and graduation.</a:t>
            </a:r>
          </a:p>
        </p:txBody>
      </p:sp>
    </p:spTree>
    <p:extLst>
      <p:ext uri="{BB962C8B-B14F-4D97-AF65-F5344CB8AC3E}">
        <p14:creationId xmlns:p14="http://schemas.microsoft.com/office/powerpoint/2010/main" val="858191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F74B4-F9FA-47F9-894B-3E40CB5B2FE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E5DEBE0-483E-412D-AB88-E0772D94848A}"/>
              </a:ext>
            </a:extLst>
          </p:cNvPr>
          <p:cNvSpPr>
            <a:spLocks noGrp="1"/>
          </p:cNvSpPr>
          <p:nvPr>
            <p:ph idx="1"/>
          </p:nvPr>
        </p:nvSpPr>
        <p:spPr/>
        <p:txBody>
          <a:bodyPr/>
          <a:lstStyle/>
          <a:p>
            <a:r>
              <a:rPr lang="en-US" sz="2400" dirty="0">
                <a:latin typeface="Arial" panose="020B0604020202020204" pitchFamily="34" charset="0"/>
                <a:cs typeface="Arial" panose="020B0604020202020204" pitchFamily="34" charset="0"/>
              </a:rPr>
              <a:t>Student information should assist in letter resource allocation and management across the institution.</a:t>
            </a:r>
          </a:p>
          <a:p>
            <a:r>
              <a:rPr lang="en-US" sz="2400" dirty="0">
                <a:latin typeface="Arial" panose="020B0604020202020204" pitchFamily="34" charset="0"/>
                <a:cs typeface="Arial" panose="020B0604020202020204" pitchFamily="34" charset="0"/>
              </a:rPr>
              <a:t>Student </a:t>
            </a:r>
            <a:r>
              <a:rPr lang="en-US" sz="2400" dirty="0" smtClean="0">
                <a:latin typeface="Arial" panose="020B0604020202020204" pitchFamily="34" charset="0"/>
                <a:cs typeface="Arial" panose="020B0604020202020204" pitchFamily="34" charset="0"/>
              </a:rPr>
              <a:t>management</a:t>
            </a:r>
            <a:r>
              <a:rPr lang="en-US" sz="2400" dirty="0" smtClean="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team or system should provided actionable insights to support strategic initiatives and improve institutional performances.</a:t>
            </a:r>
          </a:p>
          <a:p>
            <a:endParaRPr lang="en-US" dirty="0"/>
          </a:p>
        </p:txBody>
      </p:sp>
    </p:spTree>
    <p:extLst>
      <p:ext uri="{BB962C8B-B14F-4D97-AF65-F5344CB8AC3E}">
        <p14:creationId xmlns:p14="http://schemas.microsoft.com/office/powerpoint/2010/main" val="3177306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D77C7-4B2B-477B-B632-10916F708212}"/>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Methods/Approaches: Agile method approach:</a:t>
            </a:r>
          </a:p>
        </p:txBody>
      </p:sp>
      <p:sp>
        <p:nvSpPr>
          <p:cNvPr id="3" name="Content Placeholder 2">
            <a:extLst>
              <a:ext uri="{FF2B5EF4-FFF2-40B4-BE49-F238E27FC236}">
                <a16:creationId xmlns:a16="http://schemas.microsoft.com/office/drawing/2014/main" id="{3E705A7E-3473-443F-96A4-A078AFA384DA}"/>
              </a:ext>
            </a:extLst>
          </p:cNvPr>
          <p:cNvSpPr>
            <a:spLocks noGrp="1"/>
          </p:cNvSpPr>
          <p:nvPr>
            <p:ph idx="1"/>
          </p:nvPr>
        </p:nvSpPr>
        <p:spPr/>
        <p:txBody>
          <a:bodyPr>
            <a:noAutofit/>
          </a:bodyPr>
          <a:lstStyle/>
          <a:p>
            <a:pPr marL="0" indent="0">
              <a:buNone/>
            </a:pPr>
            <a:r>
              <a:rPr lang="en-US" sz="2400" dirty="0">
                <a:latin typeface="Arial" panose="020B0604020202020204" pitchFamily="34" charset="0"/>
                <a:cs typeface="Arial" panose="020B0604020202020204" pitchFamily="34" charset="0"/>
              </a:rPr>
              <a:t>Agile methodology is well suited for developing student </a:t>
            </a:r>
            <a:r>
              <a:rPr lang="en-US" sz="2400" dirty="0" smtClean="0">
                <a:latin typeface="Arial" panose="020B0604020202020204" pitchFamily="34" charset="0"/>
                <a:cs typeface="Arial" panose="020B0604020202020204" pitchFamily="34" charset="0"/>
              </a:rPr>
              <a:t>management</a:t>
            </a:r>
            <a:r>
              <a:rPr lang="en-US" sz="2400" dirty="0" smtClean="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system, as it emphasis on flexibility collaboration and iterative development allowing for continuous improvement and adoption to changing user needs.</a:t>
            </a:r>
          </a:p>
          <a:p>
            <a:r>
              <a:rPr lang="en-US" sz="2400" dirty="0">
                <a:latin typeface="Arial" panose="020B0604020202020204" pitchFamily="34" charset="0"/>
                <a:cs typeface="Arial" panose="020B0604020202020204" pitchFamily="34" charset="0"/>
              </a:rPr>
              <a:t>The iterative and incremental development process is divided into short time boxed iterations called sprints which is typically 2-4 weeks.</a:t>
            </a:r>
          </a:p>
          <a:p>
            <a:r>
              <a:rPr lang="en-US" sz="2400" dirty="0">
                <a:latin typeface="Arial" panose="020B0604020202020204" pitchFamily="34" charset="0"/>
                <a:cs typeface="Arial" panose="020B0604020202020204" pitchFamily="34" charset="0"/>
              </a:rPr>
              <a:t>Each sprint to cures an delivering a working piece of the student </a:t>
            </a:r>
            <a:r>
              <a:rPr lang="en-US" sz="2400" dirty="0" smtClean="0">
                <a:latin typeface="Arial" panose="020B0604020202020204" pitchFamily="34" charset="0"/>
                <a:cs typeface="Arial" panose="020B0604020202020204" pitchFamily="34" charset="0"/>
              </a:rPr>
              <a:t>management </a:t>
            </a:r>
            <a:r>
              <a:rPr lang="en-US" sz="2400" dirty="0" smtClean="0">
                <a:latin typeface="Arial" panose="020B0604020202020204" pitchFamily="34" charset="0"/>
                <a:cs typeface="Arial" panose="020B0604020202020204" pitchFamily="34" charset="0"/>
              </a:rPr>
              <a:t>system</a:t>
            </a:r>
            <a:r>
              <a:rPr lang="en-US" sz="2400" dirty="0">
                <a:latin typeface="Arial" panose="020B0604020202020204" pitchFamily="34" charset="0"/>
                <a:cs typeface="Arial" panose="020B0604020202020204" pitchFamily="34" charset="0"/>
              </a:rPr>
              <a:t>, allowing for early and continuous integration of new feature and functionality. The iterative approach allows for early adoption to changing requirements and feedback received during development.</a:t>
            </a:r>
          </a:p>
          <a:p>
            <a:r>
              <a:rPr lang="en-US" sz="2400" dirty="0">
                <a:latin typeface="Arial" panose="020B0604020202020204" pitchFamily="34" charset="0"/>
                <a:cs typeface="Arial" panose="020B0604020202020204" pitchFamily="34" charset="0"/>
              </a:rPr>
              <a:t>In this project agile development involves teams with divers experts like developers, designers, testers, business analyst working together. Daily stand up meetings and other communication channels ensure that team members Are aware of progress and changes are it there any.</a:t>
            </a:r>
          </a:p>
          <a:p>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90042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307</TotalTime>
  <Words>1548</Words>
  <Application>Microsoft Office PowerPoint</Application>
  <PresentationFormat>Widescreen</PresentationFormat>
  <Paragraphs>104</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STUDENT MANAGEMENT SYSTEM.</vt:lpstr>
      <vt:lpstr>Situation:</vt:lpstr>
      <vt:lpstr>PowerPoint Presentation</vt:lpstr>
      <vt:lpstr>Purpose statement ( Goals).</vt:lpstr>
      <vt:lpstr>PowerPoint Presentation</vt:lpstr>
      <vt:lpstr>Project Objectives:</vt:lpstr>
      <vt:lpstr>Success Criteria:</vt:lpstr>
      <vt:lpstr>PowerPoint Presentation</vt:lpstr>
      <vt:lpstr>Methods/Approaches: Agile method approach:</vt:lpstr>
      <vt:lpstr>PowerPoint Presentation</vt:lpstr>
      <vt:lpstr>PowerPoint Presentation</vt:lpstr>
      <vt:lpstr>Resources:</vt:lpstr>
      <vt:lpstr>PowerPoint Presentation</vt:lpstr>
      <vt:lpstr>Budget:</vt:lpstr>
      <vt:lpstr>PowerPoint Presentation</vt:lpstr>
      <vt:lpstr>Risks: </vt:lpstr>
      <vt:lpstr>Dependencies: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Optimizing student support services through effective communication and technical assistance.</dc:title>
  <dc:creator>Acer</dc:creator>
  <cp:lastModifiedBy>DELL</cp:lastModifiedBy>
  <cp:revision>50</cp:revision>
  <dcterms:created xsi:type="dcterms:W3CDTF">2025-06-16T08:41:24Z</dcterms:created>
  <dcterms:modified xsi:type="dcterms:W3CDTF">2025-07-31T13:15:22Z</dcterms:modified>
</cp:coreProperties>
</file>