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4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12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0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1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06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8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59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72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43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53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9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7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0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6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9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8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84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1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123" y="0"/>
            <a:ext cx="8401929" cy="364353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EIN </a:t>
            </a:r>
            <a:r>
              <a:rPr lang="en-US" b="1" dirty="0"/>
              <a:t>(Employer Identification Number) – Waterfall Model Project Proposal</a:t>
            </a:r>
            <a:r>
              <a:rPr lang="en-IN" b="1" dirty="0"/>
              <a:t/>
            </a:r>
            <a:br>
              <a:rPr lang="en-IN" b="1" dirty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314" y="3295357"/>
            <a:ext cx="6400800" cy="1752600"/>
          </a:xfrm>
        </p:spPr>
        <p:txBody>
          <a:bodyPr/>
          <a:lstStyle/>
          <a:p>
            <a:r>
              <a:rPr dirty="0"/>
              <a:t>Prepared by </a:t>
            </a:r>
            <a:r>
              <a:rPr lang="en-GB" dirty="0" smtClean="0"/>
              <a:t>Naveen Kumar</a:t>
            </a:r>
          </a:p>
          <a:p>
            <a:r>
              <a:rPr lang="en-GB" dirty="0" smtClean="0"/>
              <a:t>Date: MM-</a:t>
            </a:r>
            <a:r>
              <a:rPr lang="en-GB" dirty="0" err="1" smtClean="0"/>
              <a:t>Dd</a:t>
            </a:r>
            <a:r>
              <a:rPr lang="en-GB" dirty="0" smtClean="0"/>
              <a:t>-YYYY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b="1" dirty="0" smtClean="0"/>
              <a:t>IRS </a:t>
            </a:r>
            <a:r>
              <a:rPr lang="en-GB" b="1" dirty="0"/>
              <a:t>Regulatory Changes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Any </a:t>
            </a:r>
            <a:r>
              <a:rPr lang="en-GB" dirty="0"/>
              <a:t>changes in IRS rules, validation criteria, or API policies may impact timelines, requiring redesign or reimplementation of specific modules.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1" dirty="0" smtClean="0"/>
              <a:t>User </a:t>
            </a:r>
            <a:r>
              <a:rPr lang="en-GB" b="1" dirty="0"/>
              <a:t>Documentation Availability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Delays </a:t>
            </a:r>
            <a:r>
              <a:rPr lang="en-GB" dirty="0"/>
              <a:t>or gaps in user manuals, SOPs, or training materials may slow down </a:t>
            </a:r>
            <a:r>
              <a:rPr lang="en-GB" dirty="0" err="1"/>
              <a:t>onboarding</a:t>
            </a:r>
            <a:r>
              <a:rPr lang="en-GB" dirty="0"/>
              <a:t>, UAT, and post-deployment adoption.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1" dirty="0" smtClean="0"/>
              <a:t>Dependency </a:t>
            </a:r>
            <a:r>
              <a:rPr lang="en-GB" b="1" dirty="0"/>
              <a:t>on Admin Approval Workflows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The </a:t>
            </a:r>
            <a:r>
              <a:rPr lang="en-GB" dirty="0"/>
              <a:t>EIN application process relies on timely approvals from system administrators or compliance teams; any bottleneck may delay overall project progress.</a:t>
            </a:r>
          </a:p>
          <a:p>
            <a:pPr>
              <a:buFont typeface="Wingdings" panose="05000000000000000000" pitchFamily="2" charset="2"/>
              <a:buChar char="v"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To Be Completed by Appropriate Manager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Project Sponsor</a:t>
            </a:r>
            <a:r>
              <a:rPr lang="en-GB" dirty="0" smtClean="0"/>
              <a:t>:</a:t>
            </a:r>
            <a:endParaRPr lang="en-GB" dirty="0"/>
          </a:p>
          <a:p>
            <a:r>
              <a:rPr lang="en-GB" dirty="0"/>
              <a:t>Name: Chris and Rob </a:t>
            </a:r>
            <a:endParaRPr lang="en-GB" dirty="0" smtClean="0"/>
          </a:p>
          <a:p>
            <a:r>
              <a:rPr lang="en-GB" dirty="0" smtClean="0"/>
              <a:t>Signature</a:t>
            </a:r>
            <a:r>
              <a:rPr lang="en-GB" dirty="0"/>
              <a:t>: ______________________</a:t>
            </a:r>
          </a:p>
          <a:p>
            <a:r>
              <a:rPr lang="en-GB" dirty="0"/>
              <a:t>Date: ___________________________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Project </a:t>
            </a:r>
            <a:r>
              <a:rPr lang="en-GB" dirty="0" smtClean="0"/>
              <a:t>Manager:</a:t>
            </a:r>
            <a:endParaRPr lang="en-GB" dirty="0"/>
          </a:p>
          <a:p>
            <a:r>
              <a:rPr lang="en-GB" dirty="0"/>
              <a:t>Name</a:t>
            </a:r>
            <a:r>
              <a:rPr lang="en-GB" dirty="0" smtClean="0"/>
              <a:t>: Jogendra Nath</a:t>
            </a:r>
            <a:endParaRPr lang="en-GB" dirty="0"/>
          </a:p>
          <a:p>
            <a:r>
              <a:rPr lang="en-GB" dirty="0"/>
              <a:t>Signature: ______________________</a:t>
            </a:r>
          </a:p>
          <a:p>
            <a:r>
              <a:rPr lang="en-GB" dirty="0"/>
              <a:t>Date: ___________________________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0367"/>
            <a:ext cx="8229600" cy="2338754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 </a:t>
            </a:r>
            <a:r>
              <a:rPr lang="en-GB" dirty="0"/>
              <a:t>design, develop, and deploy an automated EIN filing system enabling users to easily submit, track, and receive EIN numbers through an integrated customer portal.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EIN </a:t>
            </a:r>
            <a:r>
              <a:rPr dirty="0"/>
              <a:t>required for hiring, banking, and tax filing</a:t>
            </a:r>
          </a:p>
          <a:p>
            <a:r>
              <a:rPr dirty="0" smtClean="0"/>
              <a:t>IRS </a:t>
            </a:r>
            <a:r>
              <a:rPr dirty="0"/>
              <a:t>process is confusing and time‑consuming for many users</a:t>
            </a:r>
          </a:p>
          <a:p>
            <a:r>
              <a:rPr dirty="0" smtClean="0"/>
              <a:t>Project </a:t>
            </a:r>
            <a:r>
              <a:rPr dirty="0"/>
              <a:t>aligns with BFSI vertical goals to simplify compliance services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Situation/Problem/Opportunity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EIN management for business customers is currently manual and time-consuming. Users face delays in submitting EIN requests, tracking status, and retrieving generated EIN documents. There is a need for a centralized and automated EIN request, processing, and tracking system.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(Goals)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design, develop, and implement an end-to-end EIN automation module enabling customers to submit EIN applications, track progress, and retrieve IRS-issued EIN documents seamlessly.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7679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Project Objectives</a:t>
            </a:r>
            <a:r>
              <a:rPr lang="en-IN" b="1" dirty="0"/>
              <a:t/>
            </a:r>
            <a:br>
              <a:rPr lang="en-IN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Automate </a:t>
            </a:r>
            <a:r>
              <a:rPr lang="en-US" dirty="0"/>
              <a:t>EIN request submission workflow.</a:t>
            </a:r>
            <a:endParaRPr lang="en-IN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Implement </a:t>
            </a:r>
            <a:r>
              <a:rPr lang="en-US" dirty="0"/>
              <a:t>validation checks based on IRS requirements.</a:t>
            </a:r>
            <a:endParaRPr lang="en-IN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Provide </a:t>
            </a:r>
            <a:r>
              <a:rPr lang="en-US" dirty="0"/>
              <a:t>admin dashboard for EIN review/processing.</a:t>
            </a:r>
            <a:endParaRPr lang="en-IN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Integrate </a:t>
            </a:r>
            <a:r>
              <a:rPr lang="en-US" dirty="0"/>
              <a:t>secure document storage and retrieval.</a:t>
            </a:r>
            <a:endParaRPr lang="en-IN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Provide </a:t>
            </a:r>
            <a:r>
              <a:rPr lang="en-US" dirty="0"/>
              <a:t>notifications and status tracking.</a:t>
            </a: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84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Reduction of manual processing time by 60%.</a:t>
            </a: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Accurate </a:t>
            </a:r>
            <a:r>
              <a:rPr lang="en-US" dirty="0"/>
              <a:t>validation ensuring fewer EIN rejections.</a:t>
            </a: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Ability </a:t>
            </a:r>
            <a:r>
              <a:rPr lang="en-US" dirty="0"/>
              <a:t>for customers to access EIN anytime.</a:t>
            </a: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Seamless </a:t>
            </a:r>
            <a:r>
              <a:rPr lang="en-US" dirty="0"/>
              <a:t>and user-friendly workflow.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18992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Methods/Approach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Requirement gathering with stakeholders.</a:t>
            </a:r>
            <a:endParaRPr lang="en-IN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UI/UX </a:t>
            </a:r>
            <a:r>
              <a:rPr lang="en-US" dirty="0"/>
              <a:t>wireframes and approval.</a:t>
            </a:r>
            <a:endParaRPr lang="en-IN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Development </a:t>
            </a:r>
            <a:r>
              <a:rPr lang="en-US" dirty="0"/>
              <a:t>of EIN submission form.</a:t>
            </a:r>
            <a:endParaRPr lang="en-IN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Admin </a:t>
            </a:r>
            <a:r>
              <a:rPr lang="en-US" dirty="0"/>
              <a:t>processing dashboard.</a:t>
            </a:r>
            <a:endParaRPr lang="en-IN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IRS </a:t>
            </a:r>
            <a:r>
              <a:rPr lang="en-US" dirty="0"/>
              <a:t>data validation rules implementation.</a:t>
            </a:r>
            <a:endParaRPr lang="en-IN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QA </a:t>
            </a:r>
            <a:r>
              <a:rPr lang="en-US" dirty="0"/>
              <a:t>testing using Waterfall phases.</a:t>
            </a:r>
            <a:endParaRPr lang="en-IN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Production </a:t>
            </a:r>
            <a:r>
              <a:rPr lang="en-US" dirty="0"/>
              <a:t>deployment.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0200"/>
            <a:ext cx="8229600" cy="694006"/>
          </a:xfrm>
        </p:spPr>
        <p:txBody>
          <a:bodyPr/>
          <a:lstStyle/>
          <a:p>
            <a:r>
              <a:rPr lang="en-US" b="1" dirty="0"/>
              <a:t>Resources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62428"/>
            <a:ext cx="8817429" cy="677528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romanLcPeriod"/>
            </a:pPr>
            <a:r>
              <a:rPr lang="en-GB" sz="2400" b="1" dirty="0">
                <a:solidFill>
                  <a:schemeClr val="bg2"/>
                </a:solidFill>
              </a:rPr>
              <a:t>People</a:t>
            </a:r>
            <a:r>
              <a:rPr lang="en-GB" sz="2400" dirty="0">
                <a:solidFill>
                  <a:schemeClr val="bg2"/>
                </a:solidFill>
              </a:rPr>
              <a:t/>
            </a:r>
            <a:br>
              <a:rPr lang="en-GB" sz="2400" dirty="0">
                <a:solidFill>
                  <a:schemeClr val="bg2"/>
                </a:solidFill>
              </a:rPr>
            </a:br>
            <a:r>
              <a:rPr lang="en-GB" sz="2400" dirty="0">
                <a:solidFill>
                  <a:schemeClr val="bg2"/>
                </a:solidFill>
              </a:rPr>
              <a:t>• Project team members from the client business </a:t>
            </a:r>
            <a:r>
              <a:rPr lang="en-GB" sz="2400" dirty="0">
                <a:solidFill>
                  <a:schemeClr val="tx1"/>
                </a:solidFill>
              </a:rPr>
              <a:t>community</a:t>
            </a:r>
            <a:r>
              <a:rPr lang="en-GB" sz="2400" dirty="0">
                <a:solidFill>
                  <a:schemeClr val="bg2"/>
                </a:solidFill>
              </a:rPr>
              <a:t/>
            </a:r>
            <a:br>
              <a:rPr lang="en-GB" sz="2400" dirty="0">
                <a:solidFill>
                  <a:schemeClr val="bg2"/>
                </a:solidFill>
              </a:rPr>
            </a:br>
            <a:r>
              <a:rPr lang="en-GB" sz="2400" dirty="0"/>
              <a:t>• IT Services (ITS) team including BA, Developers, </a:t>
            </a:r>
            <a:r>
              <a:rPr lang="en-GB" sz="2400" dirty="0" smtClean="0"/>
              <a:t>QA </a:t>
            </a:r>
            <a:r>
              <a:rPr lang="en-GB" sz="2400" dirty="0"/>
              <a:t>and Support</a:t>
            </a:r>
          </a:p>
          <a:p>
            <a:pPr marL="514350" indent="-514350">
              <a:buFont typeface="+mj-lt"/>
              <a:buAutoNum type="romanLcPeriod"/>
            </a:pPr>
            <a:r>
              <a:rPr lang="en-GB" sz="2400" b="1" dirty="0"/>
              <a:t>Time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• Estimated project implementation duration: </a:t>
            </a:r>
            <a:r>
              <a:rPr lang="en-GB" sz="2400" b="1" dirty="0" smtClean="0"/>
              <a:t>6 </a:t>
            </a:r>
            <a:r>
              <a:rPr lang="en-GB" sz="2400" b="1" dirty="0"/>
              <a:t>months</a:t>
            </a:r>
            <a:endParaRPr lang="en-GB" sz="2400" dirty="0"/>
          </a:p>
          <a:p>
            <a:pPr marL="514350" indent="-514350">
              <a:buFont typeface="+mj-lt"/>
              <a:buAutoNum type="romanLcPeriod"/>
            </a:pPr>
            <a:r>
              <a:rPr lang="en-GB" sz="2400" b="1" dirty="0"/>
              <a:t>Budget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• Cost of hardware, software, licenses, training, and implementation services </a:t>
            </a:r>
            <a:r>
              <a:rPr lang="en-GB" sz="2400" b="1" dirty="0"/>
              <a:t>not to exceed </a:t>
            </a:r>
            <a:r>
              <a:rPr lang="en-GB" sz="2400" b="1" dirty="0" err="1"/>
              <a:t>Rs</a:t>
            </a:r>
            <a:r>
              <a:rPr lang="en-GB" sz="2400" b="1" dirty="0"/>
              <a:t>. </a:t>
            </a:r>
            <a:r>
              <a:rPr lang="en-GB" sz="2400" b="1" dirty="0" smtClean="0"/>
              <a:t>20,00,000.00</a:t>
            </a:r>
            <a:endParaRPr lang="en-GB" sz="2400" dirty="0"/>
          </a:p>
          <a:p>
            <a:pPr marL="514350" indent="-514350">
              <a:buFont typeface="+mj-lt"/>
              <a:buAutoNum type="romanLcPeriod"/>
            </a:pPr>
            <a:r>
              <a:rPr lang="en-GB" sz="2400" b="1" dirty="0"/>
              <a:t>Other Resources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• Third-party Plugins </a:t>
            </a:r>
            <a:r>
              <a:rPr lang="en-GB" sz="2400" dirty="0" smtClean="0"/>
              <a:t>&amp; software </a:t>
            </a:r>
            <a:r>
              <a:rPr lang="en-GB" sz="2400" dirty="0"/>
              <a:t>evaluation </a:t>
            </a:r>
            <a:r>
              <a:rPr lang="en-GB" sz="2400" dirty="0" smtClean="0"/>
              <a:t>costs 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/>
              <a:t>• Site visits for requirement validation</a:t>
            </a:r>
            <a:br>
              <a:rPr lang="en-GB" sz="2400" dirty="0"/>
            </a:br>
            <a:r>
              <a:rPr lang="en-GB" sz="2400" dirty="0"/>
              <a:t>• Dataquest reports and research support — </a:t>
            </a:r>
            <a:r>
              <a:rPr lang="en-GB" sz="2400" b="1" dirty="0"/>
              <a:t>not exceeding </a:t>
            </a:r>
            <a:r>
              <a:rPr lang="en-GB" sz="2400" b="1" dirty="0" err="1"/>
              <a:t>Rs</a:t>
            </a:r>
            <a:r>
              <a:rPr lang="en-GB" sz="2400" b="1" dirty="0"/>
              <a:t>. </a:t>
            </a:r>
            <a:r>
              <a:rPr lang="en-GB" sz="2400" b="1" dirty="0" smtClean="0"/>
              <a:t>500,000.00</a:t>
            </a:r>
            <a:endParaRPr lang="en-GB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55</TotalTime>
  <Words>478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Ion Boardroom</vt:lpstr>
      <vt:lpstr>   EIN (Employer Identification Number) – Waterfall Model Project Proposal </vt:lpstr>
      <vt:lpstr>Scope</vt:lpstr>
      <vt:lpstr>Project Background</vt:lpstr>
      <vt:lpstr>Situation/Problem/Opportunity</vt:lpstr>
      <vt:lpstr>Purpose Statement (Goals)</vt:lpstr>
      <vt:lpstr>Project Objectives </vt:lpstr>
      <vt:lpstr>Success Criteria</vt:lpstr>
      <vt:lpstr>Methods/Approach</vt:lpstr>
      <vt:lpstr>Resources</vt:lpstr>
      <vt:lpstr>Risks and Dependencies</vt:lpstr>
      <vt:lpstr>To Be Completed by Appropriate Manager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EIN (Employer Identification Number) – Waterfall Model Project Proposal </dc:title>
  <dc:subject/>
  <dc:creator/>
  <cp:keywords/>
  <dc:description>generated using python-pptx</dc:description>
  <cp:lastModifiedBy>Srinivasnl</cp:lastModifiedBy>
  <cp:revision>8</cp:revision>
  <dcterms:created xsi:type="dcterms:W3CDTF">2013-01-27T09:14:16Z</dcterms:created>
  <dcterms:modified xsi:type="dcterms:W3CDTF">2025-11-15T19:43:05Z</dcterms:modified>
  <cp:category/>
</cp:coreProperties>
</file>