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80" r:id="rId1"/>
  </p:sldMasterIdLst>
  <p:sldIdLst>
    <p:sldId id="256" r:id="rId2"/>
    <p:sldId id="266" r:id="rId3"/>
    <p:sldId id="257" r:id="rId4"/>
    <p:sldId id="272" r:id="rId5"/>
    <p:sldId id="258" r:id="rId6"/>
    <p:sldId id="271" r:id="rId7"/>
    <p:sldId id="270" r:id="rId8"/>
    <p:sldId id="259" r:id="rId9"/>
    <p:sldId id="260" r:id="rId10"/>
    <p:sldId id="261" r:id="rId11"/>
    <p:sldId id="265" r:id="rId12"/>
    <p:sldId id="269" r:id="rId13"/>
    <p:sldId id="267"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snapToObjects="1">
      <p:cViewPr varScale="1">
        <p:scale>
          <a:sx n="64" d="100"/>
          <a:sy n="64" d="100"/>
        </p:scale>
        <p:origin x="1590"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99737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99317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1FF6DA9-008F-8B48-92A6-B652298478BF}" type="slidenum">
              <a:rPr lang="en-US" smtClean="0"/>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661396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7/22/2025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6989451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7/22/2025</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340972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7/22/2025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8544169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544950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083114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25214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78489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7/22/2025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59728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7/22/2025</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035464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7/22/2025</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57236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7/22/2025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078930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7/22/2025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89755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7/22/2025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018435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5BCAD085-E8A6-8845-BD4E-CB4CCA059FC4}" type="datetimeFigureOut">
              <a:rPr lang="en-US" smtClean="0"/>
              <a:t>7/22/2025</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48991829"/>
      </p:ext>
    </p:extLst>
  </p:cSld>
  <p:clrMap bg1="lt1" tx1="dk1" bg2="lt2" tx2="dk2" accent1="accent1" accent2="accent2" accent3="accent3" accent4="accent4" accent5="accent5" accent6="accent6" hlink="hlink" folHlink="folHlink"/>
  <p:sldLayoutIdLst>
    <p:sldLayoutId id="2147484081" r:id="rId1"/>
    <p:sldLayoutId id="2147484082" r:id="rId2"/>
    <p:sldLayoutId id="2147484083" r:id="rId3"/>
    <p:sldLayoutId id="2147484084" r:id="rId4"/>
    <p:sldLayoutId id="2147484085" r:id="rId5"/>
    <p:sldLayoutId id="2147484086" r:id="rId6"/>
    <p:sldLayoutId id="2147484087" r:id="rId7"/>
    <p:sldLayoutId id="2147484088" r:id="rId8"/>
    <p:sldLayoutId id="2147484089" r:id="rId9"/>
    <p:sldLayoutId id="2147484090" r:id="rId10"/>
    <p:sldLayoutId id="2147484091" r:id="rId11"/>
    <p:sldLayoutId id="2147484092" r:id="rId12"/>
    <p:sldLayoutId id="2147484093" r:id="rId13"/>
    <p:sldLayoutId id="2147484094" r:id="rId14"/>
    <p:sldLayoutId id="2147484095" r:id="rId15"/>
    <p:sldLayoutId id="214748409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2349" y="1306587"/>
            <a:ext cx="6865495" cy="1497573"/>
          </a:xfrm>
        </p:spPr>
        <p:txBody>
          <a:bodyPr>
            <a:normAutofit fontScale="90000"/>
          </a:bodyPr>
          <a:lstStyle/>
          <a:p>
            <a:r>
              <a:rPr sz="4000" dirty="0">
                <a:latin typeface="Calibri" panose="020F0502020204030204" pitchFamily="34" charset="0"/>
                <a:ea typeface="Calibri" panose="020F0502020204030204" pitchFamily="34" charset="0"/>
                <a:cs typeface="Calibri" panose="020F0502020204030204" pitchFamily="34" charset="0"/>
              </a:rPr>
              <a:t>Project </a:t>
            </a:r>
            <a:r>
              <a:rPr lang="en-US" sz="4000" dirty="0">
                <a:latin typeface="Calibri" panose="020F0502020204030204" pitchFamily="34" charset="0"/>
                <a:ea typeface="Calibri" panose="020F0502020204030204" pitchFamily="34" charset="0"/>
                <a:cs typeface="Calibri" panose="020F0502020204030204" pitchFamily="34" charset="0"/>
              </a:rPr>
              <a:t>Title: </a:t>
            </a:r>
            <a:r>
              <a:rPr lang="en-IN" sz="4000" dirty="0">
                <a:latin typeface="Calibri" panose="020F0502020204030204" pitchFamily="34" charset="0"/>
                <a:ea typeface="Calibri" panose="020F0502020204030204" pitchFamily="34" charset="0"/>
                <a:cs typeface="Calibri" panose="020F0502020204030204" pitchFamily="34" charset="0"/>
              </a:rPr>
              <a:t>Qconneqt </a:t>
            </a:r>
            <a:br>
              <a:rPr lang="en-IN" sz="4000" dirty="0">
                <a:latin typeface="Calibri" panose="020F0502020204030204" pitchFamily="34" charset="0"/>
                <a:ea typeface="Calibri" panose="020F0502020204030204" pitchFamily="34" charset="0"/>
                <a:cs typeface="Calibri" panose="020F0502020204030204" pitchFamily="34" charset="0"/>
              </a:rPr>
            </a:br>
            <a:r>
              <a:rPr lang="en-IN" sz="4000" dirty="0">
                <a:latin typeface="Calibri" panose="020F0502020204030204" pitchFamily="34" charset="0"/>
                <a:ea typeface="Calibri" panose="020F0502020204030204" pitchFamily="34" charset="0"/>
                <a:cs typeface="Calibri" panose="020F0502020204030204" pitchFamily="34" charset="0"/>
              </a:rPr>
              <a:t>          (Loan Monitoring Application)</a:t>
            </a:r>
            <a:br>
              <a:rPr lang="en-IN" dirty="0"/>
            </a:br>
            <a:endParaRPr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222349" y="3917484"/>
            <a:ext cx="6588039" cy="1781089"/>
          </a:xfrm>
        </p:spPr>
        <p:txBody>
          <a:bodyPr>
            <a:normAutofit fontScale="92500" lnSpcReduction="20000"/>
          </a:bodyPr>
          <a:lstStyle/>
          <a:p>
            <a:pPr>
              <a:buFont typeface="Wingdings" panose="05000000000000000000" pitchFamily="2" charset="2"/>
              <a:buChar char="§"/>
            </a:pPr>
            <a:r>
              <a:rPr lang="en-US" sz="1900" dirty="0">
                <a:latin typeface="Calibri" panose="020F0502020204030204" pitchFamily="34" charset="0"/>
                <a:ea typeface="Calibri" panose="020F0502020204030204" pitchFamily="34" charset="0"/>
                <a:cs typeface="Calibri" panose="020F0502020204030204" pitchFamily="34" charset="0"/>
              </a:rPr>
              <a:t>Prepared By                                                         Date:22-07-2025</a:t>
            </a:r>
          </a:p>
          <a:p>
            <a:pPr marL="0" indent="0">
              <a:buNone/>
            </a:pPr>
            <a:r>
              <a:rPr lang="en-US" sz="1900" dirty="0">
                <a:latin typeface="Calibri" panose="020F0502020204030204" pitchFamily="34" charset="0"/>
                <a:ea typeface="Calibri" panose="020F0502020204030204" pitchFamily="34" charset="0"/>
                <a:cs typeface="Calibri" panose="020F0502020204030204" pitchFamily="34" charset="0"/>
              </a:rPr>
              <a:t>       A B Prem Kumar</a:t>
            </a:r>
          </a:p>
          <a:p>
            <a:pPr marL="0" indent="0">
              <a:buNone/>
            </a:pPr>
            <a:r>
              <a:rPr lang="en-US" sz="1900" dirty="0">
                <a:latin typeface="Calibri" panose="020F0502020204030204" pitchFamily="34" charset="0"/>
                <a:ea typeface="Calibri" panose="020F0502020204030204" pitchFamily="34" charset="0"/>
                <a:cs typeface="Calibri" panose="020F0502020204030204" pitchFamily="34" charset="0"/>
              </a:rPr>
              <a:t>      </a:t>
            </a:r>
          </a:p>
          <a:p>
            <a:pPr marL="0" indent="0">
              <a:buNone/>
            </a:pPr>
            <a:r>
              <a:rPr lang="en-US" dirty="0">
                <a:latin typeface="Calibri" panose="020F0502020204030204" pitchFamily="34" charset="0"/>
                <a:ea typeface="Calibri" panose="020F0502020204030204" pitchFamily="34" charset="0"/>
                <a:cs typeface="Calibri" panose="020F0502020204030204" pitchFamily="34" charset="0"/>
              </a:rPr>
              <a:t>       </a:t>
            </a:r>
          </a:p>
          <a:p>
            <a:pPr marL="0" indent="0">
              <a:buNone/>
            </a:pPr>
            <a:r>
              <a:rPr lang="en-US" dirty="0">
                <a:latin typeface="Calibri" panose="020F0502020204030204" pitchFamily="34" charset="0"/>
                <a:ea typeface="Calibri" panose="020F0502020204030204" pitchFamily="34" charset="0"/>
                <a:cs typeface="Calibri" panose="020F0502020204030204" pitchFamily="34" charset="0"/>
              </a:rPr>
              <a:t>      </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12631" y="1334125"/>
            <a:ext cx="6591985" cy="5156616"/>
          </a:xfrm>
        </p:spPr>
        <p:txBody>
          <a:bodyPr>
            <a:normAutofit/>
          </a:bodyPr>
          <a:lstStyle/>
          <a:p>
            <a:pPr marL="0" lvl="0" indent="0">
              <a:buNone/>
            </a:pPr>
            <a:r>
              <a:rPr lang="en-IN" b="1" dirty="0">
                <a:latin typeface="Calibri" panose="020F0502020204030204" pitchFamily="34" charset="0"/>
                <a:ea typeface="Calibri" panose="020F0502020204030204" pitchFamily="34" charset="0"/>
                <a:cs typeface="Calibri" panose="020F0502020204030204" pitchFamily="34" charset="0"/>
              </a:rPr>
              <a:t>Time:</a:t>
            </a:r>
          </a:p>
          <a:p>
            <a:pPr lvl="1"/>
            <a:r>
              <a:rPr lang="en-IN" sz="1800" dirty="0">
                <a:latin typeface="Calibri" panose="020F0502020204030204" pitchFamily="34" charset="0"/>
                <a:ea typeface="Calibri" panose="020F0502020204030204" pitchFamily="34" charset="0"/>
                <a:cs typeface="Calibri" panose="020F0502020204030204" pitchFamily="34" charset="0"/>
              </a:rPr>
              <a:t>12 months (MVP launch in 4 months)</a:t>
            </a:r>
          </a:p>
          <a:p>
            <a:pPr lvl="1"/>
            <a:r>
              <a:rPr lang="en-IN" sz="1800" dirty="0">
                <a:latin typeface="Calibri" panose="020F0502020204030204" pitchFamily="34" charset="0"/>
                <a:ea typeface="Calibri" panose="020F0502020204030204" pitchFamily="34" charset="0"/>
                <a:cs typeface="Calibri" panose="020F0502020204030204" pitchFamily="34" charset="0"/>
              </a:rPr>
              <a:t>Sprint based Project deliverables</a:t>
            </a:r>
          </a:p>
          <a:p>
            <a:pPr marL="0" lvl="0" indent="0">
              <a:buNone/>
            </a:pPr>
            <a:r>
              <a:rPr lang="en-IN" b="1" dirty="0">
                <a:latin typeface="Calibri" panose="020F0502020204030204" pitchFamily="34" charset="0"/>
                <a:ea typeface="Calibri" panose="020F0502020204030204" pitchFamily="34" charset="0"/>
                <a:cs typeface="Calibri" panose="020F0502020204030204" pitchFamily="34" charset="0"/>
              </a:rPr>
              <a:t>Budget:</a:t>
            </a:r>
          </a:p>
          <a:p>
            <a:pPr lvl="1"/>
            <a:r>
              <a:rPr lang="en-IN" sz="1800" dirty="0">
                <a:latin typeface="Calibri" panose="020F0502020204030204" pitchFamily="34" charset="0"/>
                <a:ea typeface="Calibri" panose="020F0502020204030204" pitchFamily="34" charset="0"/>
                <a:cs typeface="Calibri" panose="020F0502020204030204" pitchFamily="34" charset="0"/>
              </a:rPr>
              <a:t>₹1.2 Cr (Development: ₹85L, Training: ₹15L, Contingency: ₹20L).</a:t>
            </a:r>
          </a:p>
          <a:p>
            <a:pPr marL="0" lvl="0" indent="0">
              <a:buNone/>
            </a:pPr>
            <a:r>
              <a:rPr lang="en-IN" b="1" dirty="0">
                <a:latin typeface="Calibri" panose="020F0502020204030204" pitchFamily="34" charset="0"/>
                <a:ea typeface="Calibri" panose="020F0502020204030204" pitchFamily="34" charset="0"/>
                <a:cs typeface="Calibri" panose="020F0502020204030204" pitchFamily="34" charset="0"/>
              </a:rPr>
              <a:t>Other:</a:t>
            </a:r>
          </a:p>
          <a:p>
            <a:pPr lvl="1"/>
            <a:r>
              <a:rPr lang="en-IN" sz="1800" dirty="0">
                <a:latin typeface="Calibri" panose="020F0502020204030204" pitchFamily="34" charset="0"/>
                <a:ea typeface="Calibri" panose="020F0502020204030204" pitchFamily="34" charset="0"/>
                <a:cs typeface="Calibri" panose="020F0502020204030204" pitchFamily="34" charset="0"/>
              </a:rPr>
              <a:t>Third-party software evaluation e.g., mapping GPS APIs, communication APIs, Cloud hosting (AWS/Azure)</a:t>
            </a:r>
          </a:p>
          <a:p>
            <a:pPr lvl="1"/>
            <a:r>
              <a:rPr lang="en-US" sz="1800" dirty="0">
                <a:latin typeface="Calibri" panose="020F0502020204030204" pitchFamily="34" charset="0"/>
                <a:ea typeface="Calibri" panose="020F0502020204030204" pitchFamily="34" charset="0"/>
                <a:cs typeface="Calibri" panose="020F0502020204030204" pitchFamily="34" charset="0"/>
              </a:rPr>
              <a:t>Data Sources: Core Banking System (CBS) integration</a:t>
            </a:r>
            <a:endParaRPr lang="en-IN" sz="1800" dirty="0">
              <a:latin typeface="Calibri" panose="020F0502020204030204" pitchFamily="34" charset="0"/>
              <a:ea typeface="Calibri" panose="020F0502020204030204" pitchFamily="34" charset="0"/>
              <a:cs typeface="Calibri" panose="020F0502020204030204" pitchFamily="34" charset="0"/>
            </a:endParaRPr>
          </a:p>
          <a:p>
            <a:pPr lvl="1"/>
            <a:r>
              <a:rPr lang="en-IN" sz="1800" dirty="0">
                <a:latin typeface="Calibri" panose="020F0502020204030204" pitchFamily="34" charset="0"/>
                <a:ea typeface="Calibri" panose="020F0502020204030204" pitchFamily="34" charset="0"/>
                <a:cs typeface="Calibri" panose="020F0502020204030204" pitchFamily="34" charset="0"/>
              </a:rPr>
              <a:t>Site visits (for requirements gathering and user testing)</a:t>
            </a:r>
          </a:p>
          <a:p>
            <a:pPr lvl="1"/>
            <a:r>
              <a:rPr lang="en-IN" sz="1800" dirty="0">
                <a:latin typeface="Calibri" panose="020F0502020204030204" pitchFamily="34" charset="0"/>
                <a:ea typeface="Calibri" panose="020F0502020204030204" pitchFamily="34" charset="0"/>
                <a:cs typeface="Calibri" panose="020F0502020204030204" pitchFamily="34" charset="0"/>
              </a:rPr>
              <a:t>Dataquest reports </a:t>
            </a:r>
            <a:r>
              <a:rPr lang="en-US" sz="1800" dirty="0">
                <a:latin typeface="Calibri" panose="020F0502020204030204" pitchFamily="34" charset="0"/>
                <a:ea typeface="Calibri" panose="020F0502020204030204" pitchFamily="34" charset="0"/>
                <a:cs typeface="Calibri" panose="020F0502020204030204" pitchFamily="34" charset="0"/>
              </a:rPr>
              <a:t> Monthly Loan Recovery analysis</a:t>
            </a:r>
            <a:endParaRPr lang="en-IN" sz="1800" dirty="0">
              <a:latin typeface="Calibri" panose="020F0502020204030204" pitchFamily="34" charset="0"/>
              <a:ea typeface="Calibri" panose="020F0502020204030204" pitchFamily="34" charset="0"/>
              <a:cs typeface="Calibri" panose="020F0502020204030204" pitchFamily="34" charset="0"/>
            </a:endParaRPr>
          </a:p>
          <a:p>
            <a:pPr lvl="1"/>
            <a:endParaRPr lang="en-IN" sz="1800"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0525" y="624110"/>
            <a:ext cx="6589199" cy="710015"/>
          </a:xfrm>
        </p:spPr>
        <p:txBody>
          <a:bodyPr/>
          <a:lstStyle/>
          <a:p>
            <a:r>
              <a:rPr dirty="0">
                <a:latin typeface="Calibri" panose="020F0502020204030204" pitchFamily="34" charset="0"/>
                <a:ea typeface="Calibri" panose="020F0502020204030204" pitchFamily="34" charset="0"/>
                <a:cs typeface="Calibri" panose="020F0502020204030204" pitchFamily="34" charset="0"/>
              </a:rPr>
              <a:t>Risks and Dependencies</a:t>
            </a:r>
          </a:p>
        </p:txBody>
      </p:sp>
      <p:sp>
        <p:nvSpPr>
          <p:cNvPr id="3" name="Content Placeholder 2"/>
          <p:cNvSpPr>
            <a:spLocks noGrp="1"/>
          </p:cNvSpPr>
          <p:nvPr>
            <p:ph idx="1"/>
          </p:nvPr>
        </p:nvSpPr>
        <p:spPr>
          <a:xfrm>
            <a:off x="1031454" y="1978701"/>
            <a:ext cx="7427339" cy="4495031"/>
          </a:xfrm>
        </p:spPr>
        <p:txBody>
          <a:bodyPr>
            <a:noAutofit/>
          </a:bodyPr>
          <a:lstStyle/>
          <a:p>
            <a:pPr marL="0" indent="0">
              <a:buNone/>
            </a:pPr>
            <a:r>
              <a:rPr lang="en-IN" b="1" dirty="0">
                <a:latin typeface="Calibri" panose="020F0502020204030204" pitchFamily="34" charset="0"/>
                <a:ea typeface="Calibri" panose="020F0502020204030204" pitchFamily="34" charset="0"/>
                <a:cs typeface="Calibri" panose="020F0502020204030204" pitchFamily="34" charset="0"/>
              </a:rPr>
              <a:t>Risks:</a:t>
            </a:r>
          </a:p>
          <a:p>
            <a:pPr lvl="0"/>
            <a:r>
              <a:rPr lang="en-IN" dirty="0">
                <a:latin typeface="Calibri" panose="020F0502020204030204" pitchFamily="34" charset="0"/>
                <a:ea typeface="Calibri" panose="020F0502020204030204" pitchFamily="34" charset="0"/>
                <a:cs typeface="Calibri" panose="020F0502020204030204" pitchFamily="34" charset="0"/>
              </a:rPr>
              <a:t>Resistance to adoption by CMOs due to change in workflow</a:t>
            </a:r>
          </a:p>
          <a:p>
            <a:pPr lvl="0"/>
            <a:r>
              <a:rPr lang="en-IN" dirty="0">
                <a:latin typeface="Calibri" panose="020F0502020204030204" pitchFamily="34" charset="0"/>
                <a:ea typeface="Calibri" panose="020F0502020204030204" pitchFamily="34" charset="0"/>
                <a:cs typeface="Calibri" panose="020F0502020204030204" pitchFamily="34" charset="0"/>
              </a:rPr>
              <a:t>Potential data security risks during mobile data access</a:t>
            </a:r>
          </a:p>
          <a:p>
            <a:pPr lvl="0"/>
            <a:r>
              <a:rPr lang="en-IN" dirty="0">
                <a:latin typeface="Calibri" panose="020F0502020204030204" pitchFamily="34" charset="0"/>
                <a:ea typeface="Calibri" panose="020F0502020204030204" pitchFamily="34" charset="0"/>
                <a:cs typeface="Calibri" panose="020F0502020204030204" pitchFamily="34" charset="0"/>
              </a:rPr>
              <a:t>Delay in integration with existing core banking systems</a:t>
            </a:r>
          </a:p>
          <a:p>
            <a:pPr marL="0" lvl="0" indent="0">
              <a:buNone/>
            </a:pPr>
            <a:endParaRPr lang="en-IN"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IN" b="1" dirty="0">
                <a:latin typeface="Calibri" panose="020F0502020204030204" pitchFamily="34" charset="0"/>
                <a:ea typeface="Calibri" panose="020F0502020204030204" pitchFamily="34" charset="0"/>
                <a:cs typeface="Calibri" panose="020F0502020204030204" pitchFamily="34" charset="0"/>
              </a:rPr>
              <a:t>Dependencies:</a:t>
            </a:r>
          </a:p>
          <a:p>
            <a:pPr lvl="0"/>
            <a:r>
              <a:rPr lang="en-IN" dirty="0">
                <a:latin typeface="Calibri" panose="020F0502020204030204" pitchFamily="34" charset="0"/>
                <a:ea typeface="Calibri" panose="020F0502020204030204" pitchFamily="34" charset="0"/>
                <a:cs typeface="Calibri" panose="020F0502020204030204" pitchFamily="34" charset="0"/>
              </a:rPr>
              <a:t>Timely availability of internal APIs and loan data from UBI IT systems</a:t>
            </a:r>
          </a:p>
          <a:p>
            <a:pPr lvl="0"/>
            <a:r>
              <a:rPr lang="en-IN" dirty="0">
                <a:latin typeface="Calibri" panose="020F0502020204030204" pitchFamily="34" charset="0"/>
                <a:ea typeface="Calibri" panose="020F0502020204030204" pitchFamily="34" charset="0"/>
                <a:cs typeface="Calibri" panose="020F0502020204030204" pitchFamily="34" charset="0"/>
              </a:rPr>
              <a:t>Active participation from Credit Monitoring Officers for feedback</a:t>
            </a:r>
          </a:p>
          <a:p>
            <a:pPr lvl="0"/>
            <a:r>
              <a:rPr lang="en-IN" dirty="0">
                <a:latin typeface="Calibri" panose="020F0502020204030204" pitchFamily="34" charset="0"/>
                <a:ea typeface="Calibri" panose="020F0502020204030204" pitchFamily="34" charset="0"/>
                <a:cs typeface="Calibri" panose="020F0502020204030204" pitchFamily="34" charset="0"/>
              </a:rPr>
              <a:t>Coordination with third-party vendors for GPS and communication tools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BAF33-505E-C400-E17B-66F6ECCC3E73}"/>
              </a:ext>
            </a:extLst>
          </p:cNvPr>
          <p:cNvSpPr>
            <a:spLocks noGrp="1"/>
          </p:cNvSpPr>
          <p:nvPr>
            <p:ph type="title"/>
          </p:nvPr>
        </p:nvSpPr>
        <p:spPr>
          <a:xfrm>
            <a:off x="1780310" y="789002"/>
            <a:ext cx="6589199" cy="1280890"/>
          </a:xfrm>
        </p:spPr>
        <p:txBody>
          <a:bodyPr/>
          <a:lstStyle/>
          <a:p>
            <a:pPr algn="ctr"/>
            <a:r>
              <a:rPr lang="en-IN" dirty="0">
                <a:latin typeface="Calibri" panose="020F0502020204030204" pitchFamily="34" charset="0"/>
                <a:ea typeface="Calibri" panose="020F0502020204030204" pitchFamily="34" charset="0"/>
                <a:cs typeface="Calibri" panose="020F0502020204030204" pitchFamily="34" charset="0"/>
              </a:rPr>
              <a:t>Approval &amp; Acknowledgement</a:t>
            </a:r>
          </a:p>
        </p:txBody>
      </p:sp>
      <p:graphicFrame>
        <p:nvGraphicFramePr>
          <p:cNvPr id="4" name="Table 3">
            <a:extLst>
              <a:ext uri="{FF2B5EF4-FFF2-40B4-BE49-F238E27FC236}">
                <a16:creationId xmlns:a16="http://schemas.microsoft.com/office/drawing/2014/main" id="{C37899C2-5E3D-9BBF-8E63-4948B7051A18}"/>
              </a:ext>
            </a:extLst>
          </p:cNvPr>
          <p:cNvGraphicFramePr>
            <a:graphicFrameLocks noGrp="1"/>
          </p:cNvGraphicFramePr>
          <p:nvPr>
            <p:extLst>
              <p:ext uri="{D42A27DB-BD31-4B8C-83A1-F6EECF244321}">
                <p14:modId xmlns:p14="http://schemas.microsoft.com/office/powerpoint/2010/main" val="2050716553"/>
              </p:ext>
            </p:extLst>
          </p:nvPr>
        </p:nvGraphicFramePr>
        <p:xfrm>
          <a:off x="562132" y="1686393"/>
          <a:ext cx="8372005" cy="2620912"/>
        </p:xfrm>
        <a:graphic>
          <a:graphicData uri="http://schemas.openxmlformats.org/drawingml/2006/table">
            <a:tbl>
              <a:tblPr firstRow="1" bandRow="1">
                <a:tableStyleId>{5C22544A-7EE6-4342-B048-85BDC9FD1C3A}</a:tableStyleId>
              </a:tblPr>
              <a:tblGrid>
                <a:gridCol w="1674401">
                  <a:extLst>
                    <a:ext uri="{9D8B030D-6E8A-4147-A177-3AD203B41FA5}">
                      <a16:colId xmlns:a16="http://schemas.microsoft.com/office/drawing/2014/main" val="20000"/>
                    </a:ext>
                  </a:extLst>
                </a:gridCol>
                <a:gridCol w="1674401">
                  <a:extLst>
                    <a:ext uri="{9D8B030D-6E8A-4147-A177-3AD203B41FA5}">
                      <a16:colId xmlns:a16="http://schemas.microsoft.com/office/drawing/2014/main" val="20001"/>
                    </a:ext>
                  </a:extLst>
                </a:gridCol>
                <a:gridCol w="1674401">
                  <a:extLst>
                    <a:ext uri="{9D8B030D-6E8A-4147-A177-3AD203B41FA5}">
                      <a16:colId xmlns:a16="http://schemas.microsoft.com/office/drawing/2014/main" val="20002"/>
                    </a:ext>
                  </a:extLst>
                </a:gridCol>
                <a:gridCol w="1674401">
                  <a:extLst>
                    <a:ext uri="{9D8B030D-6E8A-4147-A177-3AD203B41FA5}">
                      <a16:colId xmlns:a16="http://schemas.microsoft.com/office/drawing/2014/main" val="20003"/>
                    </a:ext>
                  </a:extLst>
                </a:gridCol>
                <a:gridCol w="1674401">
                  <a:extLst>
                    <a:ext uri="{9D8B030D-6E8A-4147-A177-3AD203B41FA5}">
                      <a16:colId xmlns:a16="http://schemas.microsoft.com/office/drawing/2014/main" val="20004"/>
                    </a:ext>
                  </a:extLst>
                </a:gridCol>
              </a:tblGrid>
              <a:tr h="609468">
                <a:tc>
                  <a:txBody>
                    <a:bodyPr/>
                    <a:lstStyle/>
                    <a:p>
                      <a:pPr>
                        <a:defRPr sz="1200" b="1">
                          <a:solidFill>
                            <a:srgbClr val="FFFFFF"/>
                          </a:solidFill>
                        </a:defRPr>
                      </a:pPr>
                      <a:r>
                        <a:rPr sz="1800" dirty="0">
                          <a:latin typeface="Calibri" panose="020F0502020204030204" pitchFamily="34" charset="0"/>
                          <a:ea typeface="Calibri" panose="020F0502020204030204" pitchFamily="34" charset="0"/>
                          <a:cs typeface="Calibri" panose="020F0502020204030204" pitchFamily="34" charset="0"/>
                        </a:rPr>
                        <a:t>Role</a:t>
                      </a:r>
                    </a:p>
                  </a:txBody>
                  <a:tcPr>
                    <a:solidFill>
                      <a:srgbClr val="5B9BD5"/>
                    </a:solidFill>
                  </a:tcPr>
                </a:tc>
                <a:tc>
                  <a:txBody>
                    <a:bodyPr/>
                    <a:lstStyle/>
                    <a:p>
                      <a:pPr>
                        <a:defRPr sz="1200" b="1">
                          <a:solidFill>
                            <a:srgbClr val="FFFFFF"/>
                          </a:solidFill>
                        </a:defRPr>
                      </a:pPr>
                      <a:r>
                        <a:rPr sz="1800" dirty="0">
                          <a:latin typeface="Calibri" panose="020F0502020204030204" pitchFamily="34" charset="0"/>
                          <a:ea typeface="Calibri" panose="020F0502020204030204" pitchFamily="34" charset="0"/>
                          <a:cs typeface="Calibri" panose="020F0502020204030204" pitchFamily="34" charset="0"/>
                        </a:rPr>
                        <a:t>Name</a:t>
                      </a:r>
                    </a:p>
                  </a:txBody>
                  <a:tcPr>
                    <a:solidFill>
                      <a:srgbClr val="5B9BD5"/>
                    </a:solidFill>
                  </a:tcPr>
                </a:tc>
                <a:tc>
                  <a:txBody>
                    <a:bodyPr/>
                    <a:lstStyle/>
                    <a:p>
                      <a:pPr>
                        <a:defRPr sz="1200" b="1">
                          <a:solidFill>
                            <a:srgbClr val="FFFFFF"/>
                          </a:solidFill>
                        </a:defRPr>
                      </a:pPr>
                      <a:r>
                        <a:rPr sz="1800" dirty="0">
                          <a:latin typeface="Calibri" panose="020F0502020204030204" pitchFamily="34" charset="0"/>
                          <a:ea typeface="Calibri" panose="020F0502020204030204" pitchFamily="34" charset="0"/>
                          <a:cs typeface="Calibri" panose="020F0502020204030204" pitchFamily="34" charset="0"/>
                        </a:rPr>
                        <a:t>Signature</a:t>
                      </a:r>
                    </a:p>
                  </a:txBody>
                  <a:tcPr>
                    <a:solidFill>
                      <a:srgbClr val="5B9BD5"/>
                    </a:solidFill>
                  </a:tcPr>
                </a:tc>
                <a:tc>
                  <a:txBody>
                    <a:bodyPr/>
                    <a:lstStyle/>
                    <a:p>
                      <a:pPr>
                        <a:defRPr sz="1200" b="1">
                          <a:solidFill>
                            <a:srgbClr val="FFFFFF"/>
                          </a:solidFill>
                        </a:defRPr>
                      </a:pPr>
                      <a:r>
                        <a:rPr sz="1800" dirty="0">
                          <a:latin typeface="Calibri" panose="020F0502020204030204" pitchFamily="34" charset="0"/>
                          <a:ea typeface="Calibri" panose="020F0502020204030204" pitchFamily="34" charset="0"/>
                          <a:cs typeface="Calibri" panose="020F0502020204030204" pitchFamily="34" charset="0"/>
                        </a:rPr>
                        <a:t>Date</a:t>
                      </a:r>
                    </a:p>
                  </a:txBody>
                  <a:tcPr>
                    <a:solidFill>
                      <a:srgbClr val="5B9BD5"/>
                    </a:solidFill>
                  </a:tcPr>
                </a:tc>
                <a:tc>
                  <a:txBody>
                    <a:bodyPr/>
                    <a:lstStyle/>
                    <a:p>
                      <a:pPr>
                        <a:defRPr sz="1200" b="1">
                          <a:solidFill>
                            <a:srgbClr val="FFFFFF"/>
                          </a:solidFill>
                        </a:defRPr>
                      </a:pPr>
                      <a:r>
                        <a:rPr sz="1800" dirty="0">
                          <a:latin typeface="Calibri" panose="020F0502020204030204" pitchFamily="34" charset="0"/>
                          <a:ea typeface="Calibri" panose="020F0502020204030204" pitchFamily="34" charset="0"/>
                          <a:cs typeface="Calibri" panose="020F0502020204030204" pitchFamily="34" charset="0"/>
                        </a:rPr>
                        <a:t>Remarks / Approval Status</a:t>
                      </a:r>
                    </a:p>
                  </a:txBody>
                  <a:tcPr>
                    <a:solidFill>
                      <a:srgbClr val="5B9BD5"/>
                    </a:solidFill>
                  </a:tcPr>
                </a:tc>
                <a:extLst>
                  <a:ext uri="{0D108BD9-81ED-4DB2-BD59-A6C34878D82A}">
                    <a16:rowId xmlns:a16="http://schemas.microsoft.com/office/drawing/2014/main" val="10000"/>
                  </a:ext>
                </a:extLst>
              </a:tr>
              <a:tr h="853256">
                <a:tc>
                  <a:txBody>
                    <a:bodyPr/>
                    <a:lstStyle/>
                    <a:p>
                      <a:pPr>
                        <a:defRPr sz="1200"/>
                      </a:pPr>
                      <a:r>
                        <a:rPr sz="1800">
                          <a:latin typeface="Calibri" panose="020F0502020204030204" pitchFamily="34" charset="0"/>
                          <a:ea typeface="Calibri" panose="020F0502020204030204" pitchFamily="34" charset="0"/>
                          <a:cs typeface="Calibri" panose="020F0502020204030204" pitchFamily="34" charset="0"/>
                        </a:rPr>
                        <a:t>Project Sponsor</a:t>
                      </a:r>
                    </a:p>
                  </a:txBody>
                  <a:tcPr/>
                </a:tc>
                <a:tc>
                  <a:txBody>
                    <a:bodyPr/>
                    <a:lstStyle/>
                    <a:p>
                      <a:pPr>
                        <a:defRPr sz="1200"/>
                      </a:pPr>
                      <a:r>
                        <a:rPr lang="en-US" sz="1800" dirty="0">
                          <a:latin typeface="Calibri" panose="020F0502020204030204" pitchFamily="34" charset="0"/>
                          <a:ea typeface="Calibri" panose="020F0502020204030204" pitchFamily="34" charset="0"/>
                          <a:cs typeface="Calibri" panose="020F0502020204030204" pitchFamily="34" charset="0"/>
                        </a:rPr>
                        <a:t>Pankaj Trivedi</a:t>
                      </a:r>
                      <a:endParaRPr sz="18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defRPr sz="1200"/>
                      </a:pPr>
                      <a:r>
                        <a:rPr lang="en-US" sz="1800" dirty="0">
                          <a:latin typeface="Calibri" panose="020F0502020204030204" pitchFamily="34" charset="0"/>
                          <a:ea typeface="Calibri" panose="020F0502020204030204" pitchFamily="34" charset="0"/>
                          <a:cs typeface="Calibri" panose="020F0502020204030204" pitchFamily="34" charset="0"/>
                        </a:rPr>
                        <a:t>Gpt</a:t>
                      </a:r>
                      <a:endParaRPr sz="18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defRPr sz="1200"/>
                      </a:pPr>
                      <a:r>
                        <a:rPr lang="en-US" sz="1800" dirty="0">
                          <a:latin typeface="Calibri" panose="020F0502020204030204" pitchFamily="34" charset="0"/>
                          <a:ea typeface="Calibri" panose="020F0502020204030204" pitchFamily="34" charset="0"/>
                          <a:cs typeface="Calibri" panose="020F0502020204030204" pitchFamily="34" charset="0"/>
                        </a:rPr>
                        <a:t>22</a:t>
                      </a:r>
                      <a:r>
                        <a:rPr sz="1800" dirty="0">
                          <a:latin typeface="Calibri" panose="020F0502020204030204" pitchFamily="34" charset="0"/>
                          <a:ea typeface="Calibri" panose="020F0502020204030204" pitchFamily="34" charset="0"/>
                          <a:cs typeface="Calibri" panose="020F0502020204030204" pitchFamily="34" charset="0"/>
                        </a:rPr>
                        <a:t>/</a:t>
                      </a:r>
                      <a:r>
                        <a:rPr lang="en-US" sz="1800" dirty="0">
                          <a:latin typeface="Calibri" panose="020F0502020204030204" pitchFamily="34" charset="0"/>
                          <a:ea typeface="Calibri" panose="020F0502020204030204" pitchFamily="34" charset="0"/>
                          <a:cs typeface="Calibri" panose="020F0502020204030204" pitchFamily="34" charset="0"/>
                        </a:rPr>
                        <a:t>07</a:t>
                      </a:r>
                      <a:r>
                        <a:rPr sz="1800" dirty="0">
                          <a:latin typeface="Calibri" panose="020F0502020204030204" pitchFamily="34" charset="0"/>
                          <a:ea typeface="Calibri" panose="020F0502020204030204" pitchFamily="34" charset="0"/>
                          <a:cs typeface="Calibri" panose="020F0502020204030204" pitchFamily="34" charset="0"/>
                        </a:rPr>
                        <a:t>/</a:t>
                      </a:r>
                      <a:r>
                        <a:rPr lang="en-US" sz="1800" dirty="0">
                          <a:latin typeface="Calibri" panose="020F0502020204030204" pitchFamily="34" charset="0"/>
                          <a:ea typeface="Calibri" panose="020F0502020204030204" pitchFamily="34" charset="0"/>
                          <a:cs typeface="Calibri" panose="020F0502020204030204" pitchFamily="34" charset="0"/>
                        </a:rPr>
                        <a:t>2025</a:t>
                      </a:r>
                      <a:endParaRPr sz="18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defRPr sz="1200"/>
                      </a:pPr>
                      <a:r>
                        <a:rPr sz="1800" dirty="0">
                          <a:latin typeface="Calibri" panose="020F0502020204030204" pitchFamily="34" charset="0"/>
                          <a:ea typeface="Calibri" panose="020F0502020204030204" pitchFamily="34" charset="0"/>
                          <a:cs typeface="Calibri" panose="020F0502020204030204" pitchFamily="34" charset="0"/>
                        </a:rPr>
                        <a:t>Approved </a:t>
                      </a:r>
                    </a:p>
                  </a:txBody>
                  <a:tcPr/>
                </a:tc>
                <a:extLst>
                  <a:ext uri="{0D108BD9-81ED-4DB2-BD59-A6C34878D82A}">
                    <a16:rowId xmlns:a16="http://schemas.microsoft.com/office/drawing/2014/main" val="10001"/>
                  </a:ext>
                </a:extLst>
              </a:tr>
              <a:tr h="853256">
                <a:tc>
                  <a:txBody>
                    <a:bodyPr/>
                    <a:lstStyle/>
                    <a:p>
                      <a:pPr>
                        <a:defRPr sz="1200"/>
                      </a:pPr>
                      <a:r>
                        <a:rPr sz="1800">
                          <a:latin typeface="Calibri" panose="020F0502020204030204" pitchFamily="34" charset="0"/>
                          <a:ea typeface="Calibri" panose="020F0502020204030204" pitchFamily="34" charset="0"/>
                          <a:cs typeface="Calibri" panose="020F0502020204030204" pitchFamily="34" charset="0"/>
                        </a:rPr>
                        <a:t>Project Manager</a:t>
                      </a:r>
                    </a:p>
                  </a:txBody>
                  <a:tcPr/>
                </a:tc>
                <a:tc>
                  <a:txBody>
                    <a:bodyPr/>
                    <a:lstStyle/>
                    <a:p>
                      <a:pPr>
                        <a:defRPr sz="1200"/>
                      </a:pPr>
                      <a:r>
                        <a:rPr lang="en-US" sz="1800" dirty="0">
                          <a:latin typeface="Calibri" panose="020F0502020204030204" pitchFamily="34" charset="0"/>
                          <a:ea typeface="Calibri" panose="020F0502020204030204" pitchFamily="34" charset="0"/>
                          <a:cs typeface="Calibri" panose="020F0502020204030204" pitchFamily="34" charset="0"/>
                        </a:rPr>
                        <a:t>K Luth Raju</a:t>
                      </a:r>
                      <a:endParaRPr sz="18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defRPr sz="1200"/>
                      </a:pPr>
                      <a:r>
                        <a:rPr lang="en-US" sz="1800" dirty="0">
                          <a:latin typeface="Calibri" panose="020F0502020204030204" pitchFamily="34" charset="0"/>
                          <a:ea typeface="Calibri" panose="020F0502020204030204" pitchFamily="34" charset="0"/>
                          <a:cs typeface="Calibri" panose="020F0502020204030204" pitchFamily="34" charset="0"/>
                        </a:rPr>
                        <a:t>Klr</a:t>
                      </a:r>
                      <a:endParaRPr sz="18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defRPr sz="1200"/>
                      </a:pPr>
                      <a:r>
                        <a:rPr lang="en-US" sz="1800" dirty="0">
                          <a:latin typeface="Calibri" panose="020F0502020204030204" pitchFamily="34" charset="0"/>
                          <a:ea typeface="Calibri" panose="020F0502020204030204" pitchFamily="34" charset="0"/>
                          <a:cs typeface="Calibri" panose="020F0502020204030204" pitchFamily="34" charset="0"/>
                        </a:rPr>
                        <a:t>21</a:t>
                      </a:r>
                      <a:r>
                        <a:rPr sz="1800" dirty="0">
                          <a:latin typeface="Calibri" panose="020F0502020204030204" pitchFamily="34" charset="0"/>
                          <a:ea typeface="Calibri" panose="020F0502020204030204" pitchFamily="34" charset="0"/>
                          <a:cs typeface="Calibri" panose="020F0502020204030204" pitchFamily="34" charset="0"/>
                        </a:rPr>
                        <a:t>/</a:t>
                      </a:r>
                      <a:r>
                        <a:rPr lang="en-US" sz="1800" dirty="0">
                          <a:latin typeface="Calibri" panose="020F0502020204030204" pitchFamily="34" charset="0"/>
                          <a:ea typeface="Calibri" panose="020F0502020204030204" pitchFamily="34" charset="0"/>
                          <a:cs typeface="Calibri" panose="020F0502020204030204" pitchFamily="34" charset="0"/>
                        </a:rPr>
                        <a:t>07</a:t>
                      </a:r>
                      <a:r>
                        <a:rPr sz="1800" dirty="0">
                          <a:latin typeface="Calibri" panose="020F0502020204030204" pitchFamily="34" charset="0"/>
                          <a:ea typeface="Calibri" panose="020F0502020204030204" pitchFamily="34" charset="0"/>
                          <a:cs typeface="Calibri" panose="020F0502020204030204" pitchFamily="34" charset="0"/>
                        </a:rPr>
                        <a:t>/</a:t>
                      </a:r>
                      <a:r>
                        <a:rPr lang="en-US" sz="1800" dirty="0">
                          <a:latin typeface="Calibri" panose="020F0502020204030204" pitchFamily="34" charset="0"/>
                          <a:ea typeface="Calibri" panose="020F0502020204030204" pitchFamily="34" charset="0"/>
                          <a:cs typeface="Calibri" panose="020F0502020204030204" pitchFamily="34" charset="0"/>
                        </a:rPr>
                        <a:t>2025</a:t>
                      </a:r>
                      <a:endParaRPr sz="18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pPr>
                        <a:defRPr sz="1200"/>
                      </a:pPr>
                      <a:r>
                        <a:rPr sz="1800" dirty="0">
                          <a:latin typeface="Calibri" panose="020F0502020204030204" pitchFamily="34" charset="0"/>
                          <a:ea typeface="Calibri" panose="020F0502020204030204" pitchFamily="34" charset="0"/>
                          <a:cs typeface="Calibri" panose="020F0502020204030204" pitchFamily="34" charset="0"/>
                        </a:rPr>
                        <a:t>Approved </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619524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0E4EF-0A88-023C-B3EB-C78D0B0DC2E8}"/>
              </a:ext>
            </a:extLst>
          </p:cNvPr>
          <p:cNvSpPr>
            <a:spLocks noGrp="1"/>
          </p:cNvSpPr>
          <p:nvPr>
            <p:ph type="title"/>
          </p:nvPr>
        </p:nvSpPr>
        <p:spPr>
          <a:xfrm>
            <a:off x="1277400" y="2677762"/>
            <a:ext cx="6589199" cy="1280890"/>
          </a:xfrm>
        </p:spPr>
        <p:txBody>
          <a:bodyPr>
            <a:normAutofit/>
          </a:bodyPr>
          <a:lstStyle/>
          <a:p>
            <a:pPr algn="ctr"/>
            <a:r>
              <a:rPr lang="en-US" sz="4000" dirty="0">
                <a:latin typeface="Calibri" panose="020F0502020204030204" pitchFamily="34" charset="0"/>
                <a:ea typeface="Calibri" panose="020F0502020204030204" pitchFamily="34" charset="0"/>
                <a:cs typeface="Calibri" panose="020F0502020204030204" pitchFamily="34" charset="0"/>
              </a:rPr>
              <a:t>THANK YOU</a:t>
            </a:r>
            <a:endParaRPr lang="en-IN" sz="4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59949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D7DF0-914C-6768-C1CB-149FD39AF560}"/>
              </a:ext>
            </a:extLst>
          </p:cNvPr>
          <p:cNvSpPr>
            <a:spLocks noGrp="1"/>
          </p:cNvSpPr>
          <p:nvPr>
            <p:ph type="title"/>
          </p:nvPr>
        </p:nvSpPr>
        <p:spPr>
          <a:xfrm>
            <a:off x="1765319" y="624110"/>
            <a:ext cx="6589199" cy="1280890"/>
          </a:xfrm>
        </p:spPr>
        <p:txBody>
          <a:bodyPr>
            <a:normAutofit/>
          </a:bodyPr>
          <a:lstStyle/>
          <a:p>
            <a:r>
              <a:rPr lang="en-US" dirty="0">
                <a:latin typeface="Calibri" panose="020F0502020204030204" pitchFamily="34" charset="0"/>
                <a:ea typeface="Calibri" panose="020F0502020204030204" pitchFamily="34" charset="0"/>
                <a:cs typeface="Calibri" panose="020F0502020204030204" pitchFamily="34" charset="0"/>
              </a:rPr>
              <a:t>Situation:</a:t>
            </a:r>
            <a:br>
              <a:rPr lang="en-US" dirty="0">
                <a:latin typeface="Calibri" panose="020F0502020204030204" pitchFamily="34" charset="0"/>
                <a:ea typeface="Calibri" panose="020F0502020204030204" pitchFamily="34" charset="0"/>
                <a:cs typeface="Calibri" panose="020F0502020204030204" pitchFamily="34" charset="0"/>
              </a:rPr>
            </a:br>
            <a:endParaRPr lang="en-IN" dirty="0"/>
          </a:p>
        </p:txBody>
      </p:sp>
      <p:sp>
        <p:nvSpPr>
          <p:cNvPr id="3" name="Content Placeholder 2">
            <a:extLst>
              <a:ext uri="{FF2B5EF4-FFF2-40B4-BE49-F238E27FC236}">
                <a16:creationId xmlns:a16="http://schemas.microsoft.com/office/drawing/2014/main" id="{5C700045-509C-F1E7-49E5-53C6F0E22E6B}"/>
              </a:ext>
            </a:extLst>
          </p:cNvPr>
          <p:cNvSpPr>
            <a:spLocks noGrp="1"/>
          </p:cNvSpPr>
          <p:nvPr>
            <p:ph idx="1"/>
          </p:nvPr>
        </p:nvSpPr>
        <p:spPr>
          <a:xfrm>
            <a:off x="1552670" y="2133600"/>
            <a:ext cx="6591985" cy="3777622"/>
          </a:xfrm>
        </p:spPr>
        <p:txBody>
          <a:bodyPr/>
          <a:lstStyle/>
          <a:p>
            <a:r>
              <a:rPr lang="en-IN" dirty="0">
                <a:latin typeface="Calibri" panose="020F0502020204030204" pitchFamily="34" charset="0"/>
                <a:ea typeface="Calibri" panose="020F0502020204030204" pitchFamily="34" charset="0"/>
                <a:cs typeface="Calibri" panose="020F0502020204030204" pitchFamily="34" charset="0"/>
              </a:rPr>
              <a:t>Union Bank of India is one of the leading public sector banks with a vast customer base and an extensive loan portfolio. The management of loan repayments and loan monitoring is currently manual, inconsistent, and inefficient. Credit Monitoring Officers (CMOs) struggle to effectively track and manage repayments due to inadequate tools, resulting in rising Non-Performing Assets (NPAs) and missed recovery opportunities.</a:t>
            </a:r>
          </a:p>
        </p:txBody>
      </p:sp>
    </p:spTree>
    <p:extLst>
      <p:ext uri="{BB962C8B-B14F-4D97-AF65-F5344CB8AC3E}">
        <p14:creationId xmlns:p14="http://schemas.microsoft.com/office/powerpoint/2010/main" val="2459491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7523" y="532151"/>
            <a:ext cx="6589199" cy="542725"/>
          </a:xfrm>
        </p:spPr>
        <p:txBody>
          <a:bodyPr>
            <a:noAutofit/>
          </a:bodyPr>
          <a:lstStyle/>
          <a:p>
            <a:r>
              <a:rPr dirty="0">
                <a:latin typeface="Calibri" panose="020F0502020204030204" pitchFamily="34" charset="0"/>
                <a:ea typeface="Calibri" panose="020F0502020204030204" pitchFamily="34" charset="0"/>
                <a:cs typeface="Calibri" panose="020F0502020204030204" pitchFamily="34" charset="0"/>
              </a:rPr>
              <a:t>Problem</a:t>
            </a:r>
          </a:p>
        </p:txBody>
      </p:sp>
      <p:sp>
        <p:nvSpPr>
          <p:cNvPr id="3" name="Content Placeholder 2"/>
          <p:cNvSpPr>
            <a:spLocks noGrp="1"/>
          </p:cNvSpPr>
          <p:nvPr>
            <p:ph idx="1"/>
          </p:nvPr>
        </p:nvSpPr>
        <p:spPr>
          <a:xfrm>
            <a:off x="1657602" y="1540189"/>
            <a:ext cx="6591985" cy="4785660"/>
          </a:xfrm>
        </p:spPr>
        <p:txBody>
          <a:bodyPr>
            <a:noAutofit/>
          </a:bodyPr>
          <a:lstStyle/>
          <a:p>
            <a:pPr marL="0" indent="0">
              <a:buNone/>
            </a:pPr>
            <a:r>
              <a:rPr lang="en-IN" b="1" dirty="0">
                <a:latin typeface="Calibri" panose="020F0502020204030204" pitchFamily="34" charset="0"/>
                <a:ea typeface="Calibri" panose="020F0502020204030204" pitchFamily="34" charset="0"/>
                <a:cs typeface="Calibri" panose="020F0502020204030204" pitchFamily="34" charset="0"/>
              </a:rPr>
              <a:t>Key challenges faced by the Bank and its Credit Monitoring Officers include:</a:t>
            </a:r>
          </a:p>
          <a:p>
            <a:pPr lvl="0"/>
            <a:r>
              <a:rPr lang="en-IN" dirty="0">
                <a:latin typeface="Calibri" panose="020F0502020204030204" pitchFamily="34" charset="0"/>
                <a:ea typeface="Calibri" panose="020F0502020204030204" pitchFamily="34" charset="0"/>
                <a:cs typeface="Calibri" panose="020F0502020204030204" pitchFamily="34" charset="0"/>
              </a:rPr>
              <a:t>High volume of missed or delayed payments by borrowers</a:t>
            </a:r>
          </a:p>
          <a:p>
            <a:pPr lvl="0"/>
            <a:r>
              <a:rPr lang="en-US" dirty="0">
                <a:latin typeface="Calibri" panose="020F0502020204030204" pitchFamily="34" charset="0"/>
                <a:ea typeface="Calibri" panose="020F0502020204030204" pitchFamily="34" charset="0"/>
                <a:cs typeface="Calibri" panose="020F0502020204030204" pitchFamily="34" charset="0"/>
              </a:rPr>
              <a:t>Inefficient Tracking: Manual follow-ups by Credit Monitoring Officers (CMOs) are time-consuming and error-prone.</a:t>
            </a:r>
            <a:endParaRPr lang="en-IN" dirty="0">
              <a:latin typeface="Calibri" panose="020F0502020204030204" pitchFamily="34" charset="0"/>
              <a:ea typeface="Calibri" panose="020F0502020204030204" pitchFamily="34" charset="0"/>
              <a:cs typeface="Calibri" panose="020F0502020204030204" pitchFamily="34" charset="0"/>
            </a:endParaRPr>
          </a:p>
          <a:p>
            <a:pPr lvl="0"/>
            <a:r>
              <a:rPr lang="en-US" dirty="0">
                <a:latin typeface="Calibri" panose="020F0502020204030204" pitchFamily="34" charset="0"/>
                <a:ea typeface="Calibri" panose="020F0502020204030204" pitchFamily="34" charset="0"/>
                <a:cs typeface="Calibri" panose="020F0502020204030204" pitchFamily="34" charset="0"/>
              </a:rPr>
              <a:t>Lack of Real-Time Data: Delays in accessing Borrower details (over dues, contact info) hinder recovery efforts.</a:t>
            </a:r>
            <a:endParaRPr lang="en-IN" dirty="0">
              <a:latin typeface="Calibri" panose="020F0502020204030204" pitchFamily="34" charset="0"/>
              <a:ea typeface="Calibri" panose="020F0502020204030204" pitchFamily="34" charset="0"/>
              <a:cs typeface="Calibri" panose="020F0502020204030204" pitchFamily="34" charset="0"/>
            </a:endParaRPr>
          </a:p>
          <a:p>
            <a:pPr lvl="0"/>
            <a:r>
              <a:rPr lang="en-US" dirty="0">
                <a:latin typeface="Calibri" panose="020F0502020204030204" pitchFamily="34" charset="0"/>
                <a:ea typeface="Calibri" panose="020F0502020204030204" pitchFamily="34" charset="0"/>
                <a:cs typeface="Calibri" panose="020F0502020204030204" pitchFamily="34" charset="0"/>
              </a:rPr>
              <a:t>Compliance Risks: Inconsistent documentation of borrower interactions affects audit readiness.</a:t>
            </a:r>
            <a:endParaRPr lang="en-IN"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b="1" dirty="0">
                <a:latin typeface="Calibri" panose="020F0502020204030204" pitchFamily="34" charset="0"/>
                <a:ea typeface="Calibri" panose="020F0502020204030204" pitchFamily="34" charset="0"/>
                <a:cs typeface="Calibri" panose="020F0502020204030204" pitchFamily="34" charset="0"/>
              </a:rPr>
              <a:t>Impact:</a:t>
            </a:r>
            <a:endParaRPr lang="en-IN" b="1" dirty="0">
              <a:latin typeface="Calibri" panose="020F0502020204030204" pitchFamily="34" charset="0"/>
              <a:ea typeface="Calibri" panose="020F0502020204030204" pitchFamily="34" charset="0"/>
              <a:cs typeface="Calibri" panose="020F0502020204030204" pitchFamily="34" charset="0"/>
            </a:endParaRPr>
          </a:p>
          <a:p>
            <a:pPr lvl="0"/>
            <a:r>
              <a:rPr lang="en-US" dirty="0">
                <a:latin typeface="Calibri" panose="020F0502020204030204" pitchFamily="34" charset="0"/>
                <a:ea typeface="Calibri" panose="020F0502020204030204" pitchFamily="34" charset="0"/>
                <a:cs typeface="Calibri" panose="020F0502020204030204" pitchFamily="34" charset="0"/>
              </a:rPr>
              <a:t>Increased NPAs, affecting profitability.</a:t>
            </a:r>
            <a:endParaRPr lang="en-IN" dirty="0">
              <a:latin typeface="Calibri" panose="020F0502020204030204" pitchFamily="34" charset="0"/>
              <a:ea typeface="Calibri" panose="020F0502020204030204" pitchFamily="34" charset="0"/>
              <a:cs typeface="Calibri" panose="020F0502020204030204" pitchFamily="34" charset="0"/>
            </a:endParaRPr>
          </a:p>
          <a:p>
            <a:pPr lvl="0"/>
            <a:r>
              <a:rPr lang="en-US" dirty="0">
                <a:latin typeface="Calibri" panose="020F0502020204030204" pitchFamily="34" charset="0"/>
                <a:ea typeface="Calibri" panose="020F0502020204030204" pitchFamily="34" charset="0"/>
                <a:cs typeface="Calibri" panose="020F0502020204030204" pitchFamily="34" charset="0"/>
              </a:rPr>
              <a:t>Operational inefficiencies in loan monitoring.</a:t>
            </a:r>
            <a:endParaRPr lang="en-IN" dirty="0">
              <a:latin typeface="Calibri" panose="020F0502020204030204" pitchFamily="34" charset="0"/>
              <a:ea typeface="Calibri" panose="020F0502020204030204" pitchFamily="34" charset="0"/>
              <a:cs typeface="Calibri" panose="020F0502020204030204" pitchFamily="34" charset="0"/>
            </a:endParaRPr>
          </a:p>
          <a:p>
            <a:pPr lvl="0"/>
            <a:r>
              <a:rPr lang="en-US" dirty="0">
                <a:latin typeface="Calibri" panose="020F0502020204030204" pitchFamily="34" charset="0"/>
                <a:ea typeface="Calibri" panose="020F0502020204030204" pitchFamily="34" charset="0"/>
                <a:cs typeface="Calibri" panose="020F0502020204030204" pitchFamily="34" charset="0"/>
              </a:rPr>
              <a:t>Poor borrower experience leading to reputational risk</a:t>
            </a:r>
            <a:r>
              <a:rPr lang="en-US" dirty="0"/>
              <a:t>.</a:t>
            </a: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0F045-AF5D-A498-32E5-94D5ADD3844D}"/>
              </a:ext>
            </a:extLst>
          </p:cNvPr>
          <p:cNvSpPr>
            <a:spLocks noGrp="1"/>
          </p:cNvSpPr>
          <p:nvPr>
            <p:ph type="title"/>
          </p:nvPr>
        </p:nvSpPr>
        <p:spPr>
          <a:xfrm>
            <a:off x="1945201" y="647742"/>
            <a:ext cx="6589199" cy="888647"/>
          </a:xfrm>
        </p:spPr>
        <p:txBody>
          <a:bodyPr>
            <a:noAutofit/>
          </a:bodyPr>
          <a:lstStyle/>
          <a:p>
            <a:r>
              <a:rPr lang="en-IN" dirty="0">
                <a:latin typeface="Calibri" panose="020F0502020204030204" pitchFamily="34" charset="0"/>
                <a:ea typeface="Calibri" panose="020F0502020204030204" pitchFamily="34" charset="0"/>
                <a:cs typeface="Calibri" panose="020F0502020204030204" pitchFamily="34" charset="0"/>
              </a:rPr>
              <a:t>Opportunity</a:t>
            </a:r>
            <a:br>
              <a:rPr lang="en-IN" dirty="0"/>
            </a:br>
            <a:endParaRPr lang="en-IN" dirty="0"/>
          </a:p>
        </p:txBody>
      </p:sp>
      <p:sp>
        <p:nvSpPr>
          <p:cNvPr id="3" name="Content Placeholder 2">
            <a:extLst>
              <a:ext uri="{FF2B5EF4-FFF2-40B4-BE49-F238E27FC236}">
                <a16:creationId xmlns:a16="http://schemas.microsoft.com/office/drawing/2014/main" id="{83366CAD-7F8E-0EC2-F3A6-A309B37E0AE0}"/>
              </a:ext>
            </a:extLst>
          </p:cNvPr>
          <p:cNvSpPr>
            <a:spLocks noGrp="1"/>
          </p:cNvSpPr>
          <p:nvPr>
            <p:ph idx="1"/>
          </p:nvPr>
        </p:nvSpPr>
        <p:spPr>
          <a:xfrm>
            <a:off x="1777524" y="1753848"/>
            <a:ext cx="6591985" cy="4456409"/>
          </a:xfrm>
        </p:spPr>
        <p:txBody>
          <a:bodyPr>
            <a:normAutofit fontScale="92500" lnSpcReduction="10000"/>
          </a:bodyPr>
          <a:lstStyle/>
          <a:p>
            <a:pPr marL="0" indent="0">
              <a:buNone/>
            </a:pPr>
            <a:r>
              <a:rPr lang="en-IN" sz="1900" b="1" dirty="0">
                <a:latin typeface="Calibri" panose="020F0502020204030204" pitchFamily="34" charset="0"/>
                <a:ea typeface="Calibri" panose="020F0502020204030204" pitchFamily="34" charset="0"/>
                <a:cs typeface="Calibri" panose="020F0502020204030204" pitchFamily="34" charset="0"/>
              </a:rPr>
              <a:t>There is a significant opportunity to digitize and streamline the loan monitoring process. A mobile-enabled application can:</a:t>
            </a:r>
          </a:p>
          <a:p>
            <a:pPr lvl="0"/>
            <a:r>
              <a:rPr lang="en-IN" sz="1900" dirty="0">
                <a:latin typeface="Calibri" panose="020F0502020204030204" pitchFamily="34" charset="0"/>
                <a:ea typeface="Calibri" panose="020F0502020204030204" pitchFamily="34" charset="0"/>
                <a:cs typeface="Calibri" panose="020F0502020204030204" pitchFamily="34" charset="0"/>
              </a:rPr>
              <a:t>Provide real-time access to critical loan data</a:t>
            </a:r>
          </a:p>
          <a:p>
            <a:pPr lvl="0"/>
            <a:r>
              <a:rPr lang="en-IN" sz="1900" dirty="0">
                <a:latin typeface="Calibri" panose="020F0502020204030204" pitchFamily="34" charset="0"/>
                <a:ea typeface="Calibri" panose="020F0502020204030204" pitchFamily="34" charset="0"/>
                <a:cs typeface="Calibri" panose="020F0502020204030204" pitchFamily="34" charset="0"/>
              </a:rPr>
              <a:t>Enable proactive borrower engagement</a:t>
            </a:r>
          </a:p>
          <a:p>
            <a:pPr lvl="0"/>
            <a:r>
              <a:rPr lang="en-IN" sz="1900" dirty="0">
                <a:latin typeface="Calibri" panose="020F0502020204030204" pitchFamily="34" charset="0"/>
                <a:ea typeface="Calibri" panose="020F0502020204030204" pitchFamily="34" charset="0"/>
                <a:cs typeface="Calibri" panose="020F0502020204030204" pitchFamily="34" charset="0"/>
              </a:rPr>
              <a:t>Facilitate timely recoveries</a:t>
            </a:r>
          </a:p>
          <a:p>
            <a:pPr lvl="0"/>
            <a:r>
              <a:rPr lang="en-IN" sz="1900" dirty="0">
                <a:latin typeface="Calibri" panose="020F0502020204030204" pitchFamily="34" charset="0"/>
                <a:ea typeface="Calibri" panose="020F0502020204030204" pitchFamily="34" charset="0"/>
                <a:cs typeface="Calibri" panose="020F0502020204030204" pitchFamily="34" charset="0"/>
              </a:rPr>
              <a:t>Improve repayment discipline   </a:t>
            </a:r>
          </a:p>
          <a:p>
            <a:pPr lvl="0"/>
            <a:r>
              <a:rPr lang="en-IN" sz="1900" dirty="0">
                <a:latin typeface="Calibri" panose="020F0502020204030204" pitchFamily="34" charset="0"/>
                <a:ea typeface="Calibri" panose="020F0502020204030204" pitchFamily="34" charset="0"/>
                <a:cs typeface="Calibri" panose="020F0502020204030204" pitchFamily="34" charset="0"/>
              </a:rPr>
              <a:t>Reduce operational inefficiencies</a:t>
            </a:r>
          </a:p>
          <a:p>
            <a:pPr marL="0" lvl="0" indent="0">
              <a:buNone/>
            </a:pPr>
            <a:endParaRPr lang="en-IN" sz="19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1900" b="1" dirty="0">
                <a:latin typeface="Calibri" panose="020F0502020204030204" pitchFamily="34" charset="0"/>
                <a:ea typeface="Calibri" panose="020F0502020204030204" pitchFamily="34" charset="0"/>
                <a:cs typeface="Calibri" panose="020F0502020204030204" pitchFamily="34" charset="0"/>
              </a:rPr>
              <a:t>Long-Term Benefits:</a:t>
            </a:r>
            <a:endParaRPr lang="en-IN" sz="1900" b="1" dirty="0">
              <a:latin typeface="Calibri" panose="020F0502020204030204" pitchFamily="34" charset="0"/>
              <a:ea typeface="Calibri" panose="020F0502020204030204" pitchFamily="34" charset="0"/>
              <a:cs typeface="Calibri" panose="020F0502020204030204" pitchFamily="34" charset="0"/>
            </a:endParaRPr>
          </a:p>
          <a:p>
            <a:pPr lvl="0"/>
            <a:r>
              <a:rPr lang="en-US" sz="1900" dirty="0">
                <a:latin typeface="Calibri" panose="020F0502020204030204" pitchFamily="34" charset="0"/>
                <a:ea typeface="Calibri" panose="020F0502020204030204" pitchFamily="34" charset="0"/>
                <a:cs typeface="Calibri" panose="020F0502020204030204" pitchFamily="34" charset="0"/>
              </a:rPr>
              <a:t>Stronger loan portfolio health.</a:t>
            </a:r>
            <a:endParaRPr lang="en-IN" sz="1900" dirty="0">
              <a:latin typeface="Calibri" panose="020F0502020204030204" pitchFamily="34" charset="0"/>
              <a:ea typeface="Calibri" panose="020F0502020204030204" pitchFamily="34" charset="0"/>
              <a:cs typeface="Calibri" panose="020F0502020204030204" pitchFamily="34" charset="0"/>
            </a:endParaRPr>
          </a:p>
          <a:p>
            <a:pPr lvl="0"/>
            <a:r>
              <a:rPr lang="en-US" sz="1900" dirty="0">
                <a:latin typeface="Calibri" panose="020F0502020204030204" pitchFamily="34" charset="0"/>
                <a:ea typeface="Calibri" panose="020F0502020204030204" pitchFamily="34" charset="0"/>
                <a:cs typeface="Calibri" panose="020F0502020204030204" pitchFamily="34" charset="0"/>
              </a:rPr>
              <a:t>Higher customer satisfaction &amp; trust.</a:t>
            </a:r>
            <a:endParaRPr lang="en-IN" sz="1900" dirty="0">
              <a:latin typeface="Calibri" panose="020F0502020204030204" pitchFamily="34" charset="0"/>
              <a:ea typeface="Calibri" panose="020F0502020204030204" pitchFamily="34" charset="0"/>
              <a:cs typeface="Calibri" panose="020F0502020204030204" pitchFamily="34" charset="0"/>
            </a:endParaRPr>
          </a:p>
          <a:p>
            <a:pPr lvl="0"/>
            <a:r>
              <a:rPr lang="en-US" sz="1900" dirty="0">
                <a:latin typeface="Calibri" panose="020F0502020204030204" pitchFamily="34" charset="0"/>
                <a:ea typeface="Calibri" panose="020F0502020204030204" pitchFamily="34" charset="0"/>
                <a:cs typeface="Calibri" panose="020F0502020204030204" pitchFamily="34" charset="0"/>
              </a:rPr>
              <a:t>Competitive edge in digital banking.</a:t>
            </a:r>
            <a:endParaRPr lang="en-IN" sz="1900" dirty="0">
              <a:latin typeface="Calibri" panose="020F0502020204030204" pitchFamily="34" charset="0"/>
              <a:ea typeface="Calibri" panose="020F0502020204030204" pitchFamily="34" charset="0"/>
              <a:cs typeface="Calibri" panose="020F0502020204030204" pitchFamily="34" charset="0"/>
            </a:endParaRPr>
          </a:p>
          <a:p>
            <a:pPr lvl="0"/>
            <a:endParaRPr lang="en-IN" dirty="0"/>
          </a:p>
          <a:p>
            <a:endParaRPr lang="en-IN" dirty="0"/>
          </a:p>
        </p:txBody>
      </p:sp>
    </p:spTree>
    <p:extLst>
      <p:ext uri="{BB962C8B-B14F-4D97-AF65-F5344CB8AC3E}">
        <p14:creationId xmlns:p14="http://schemas.microsoft.com/office/powerpoint/2010/main" val="771074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754985"/>
          </a:xfrm>
        </p:spPr>
        <p:txBody>
          <a:bodyPr/>
          <a:lstStyle/>
          <a:p>
            <a:r>
              <a:rPr lang="en-IN" dirty="0">
                <a:latin typeface="Calibri" panose="020F0502020204030204" pitchFamily="34" charset="0"/>
                <a:ea typeface="Calibri" panose="020F0502020204030204" pitchFamily="34" charset="0"/>
                <a:cs typeface="Calibri" panose="020F0502020204030204" pitchFamily="34" charset="0"/>
              </a:rPr>
              <a:t>Purpose Statement</a:t>
            </a:r>
            <a:endParaRPr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612632" y="2068643"/>
            <a:ext cx="6591985" cy="4542019"/>
          </a:xfrm>
        </p:spPr>
        <p:txBody>
          <a:bodyPr>
            <a:noAutofit/>
          </a:bodyPr>
          <a:lstStyle/>
          <a:p>
            <a:r>
              <a:rPr lang="en-IN" dirty="0">
                <a:latin typeface="Calibri" panose="020F0502020204030204" pitchFamily="34" charset="0"/>
                <a:ea typeface="Calibri" panose="020F0502020204030204" pitchFamily="34" charset="0"/>
                <a:cs typeface="Calibri" panose="020F0502020204030204" pitchFamily="34" charset="0"/>
              </a:rPr>
              <a:t>To develop and deploy Qconneqt, a user-friendly Loan Monitoring Application that enhances the effectiveness of Credit Monitoring Officers in tracking loan performance, engaging with borrowers, and recovering dues efficiently.</a:t>
            </a:r>
          </a:p>
          <a:p>
            <a:r>
              <a:rPr lang="en-IN" dirty="0">
                <a:latin typeface="Calibri" panose="020F0502020204030204" pitchFamily="34" charset="0"/>
                <a:ea typeface="Calibri" panose="020F0502020204030204" pitchFamily="34" charset="0"/>
                <a:cs typeface="Calibri" panose="020F0502020204030204" pitchFamily="34" charset="0"/>
              </a:rPr>
              <a:t>Streamline Loan Management: Simplify the process for both CMOs and borrowers, ensuring stress-free loan accounts and clear visibility of repayment terms</a:t>
            </a:r>
          </a:p>
          <a:p>
            <a:pPr lvl="0"/>
            <a:r>
              <a:rPr lang="en-IN" dirty="0">
                <a:latin typeface="Calibri" panose="020F0502020204030204" pitchFamily="34" charset="0"/>
                <a:ea typeface="Calibri" panose="020F0502020204030204" pitchFamily="34" charset="0"/>
                <a:cs typeface="Calibri" panose="020F0502020204030204" pitchFamily="34" charset="0"/>
              </a:rPr>
              <a:t>Improve Recovery Efficiency: Facilitate timely and informed interventions by providing real-time borrower data and integrated navigation tools.</a:t>
            </a:r>
          </a:p>
          <a:p>
            <a:pPr lvl="0"/>
            <a:r>
              <a:rPr lang="en-IN" dirty="0">
                <a:latin typeface="Calibri" panose="020F0502020204030204" pitchFamily="34" charset="0"/>
                <a:ea typeface="Calibri" panose="020F0502020204030204" pitchFamily="34" charset="0"/>
                <a:cs typeface="Calibri" panose="020F0502020204030204" pitchFamily="34" charset="0"/>
              </a:rPr>
              <a:t>Enhance Accountability &amp; Compliance: Ensure transparent and verifiable borrower interactions, thereby strengthening the bank's financial health and regulatory adherence.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AA7E6-D1AA-936C-DCDA-7789E20476E4}"/>
              </a:ext>
            </a:extLst>
          </p:cNvPr>
          <p:cNvSpPr>
            <a:spLocks noGrp="1"/>
          </p:cNvSpPr>
          <p:nvPr>
            <p:ph type="title"/>
          </p:nvPr>
        </p:nvSpPr>
        <p:spPr>
          <a:xfrm>
            <a:off x="1795299" y="633623"/>
            <a:ext cx="6589199" cy="784965"/>
          </a:xfrm>
        </p:spPr>
        <p:txBody>
          <a:bodyPr>
            <a:normAutofit fontScale="90000"/>
          </a:bodyPr>
          <a:lstStyle/>
          <a:p>
            <a:r>
              <a:rPr lang="en-IN" sz="4000" dirty="0">
                <a:latin typeface="Calibri" panose="020F0502020204030204" pitchFamily="34" charset="0"/>
                <a:ea typeface="Calibri" panose="020F0502020204030204" pitchFamily="34" charset="0"/>
                <a:cs typeface="Calibri" panose="020F0502020204030204" pitchFamily="34" charset="0"/>
              </a:rPr>
              <a:t>Project Objectives</a:t>
            </a:r>
            <a:br>
              <a:rPr lang="en-IN" dirty="0"/>
            </a:br>
            <a:endParaRPr lang="en-IN" dirty="0"/>
          </a:p>
        </p:txBody>
      </p:sp>
      <p:sp>
        <p:nvSpPr>
          <p:cNvPr id="3" name="Content Placeholder 2">
            <a:extLst>
              <a:ext uri="{FF2B5EF4-FFF2-40B4-BE49-F238E27FC236}">
                <a16:creationId xmlns:a16="http://schemas.microsoft.com/office/drawing/2014/main" id="{6DD274C6-0C11-18A7-978B-91942CE0D8BF}"/>
              </a:ext>
            </a:extLst>
          </p:cNvPr>
          <p:cNvSpPr>
            <a:spLocks noGrp="1"/>
          </p:cNvSpPr>
          <p:nvPr>
            <p:ph idx="1"/>
          </p:nvPr>
        </p:nvSpPr>
        <p:spPr>
          <a:xfrm>
            <a:off x="1477720" y="1708879"/>
            <a:ext cx="6781860" cy="4781862"/>
          </a:xfrm>
        </p:spPr>
        <p:txBody>
          <a:bodyPr>
            <a:normAutofit fontScale="92500" lnSpcReduction="10000"/>
          </a:bodyPr>
          <a:lstStyle/>
          <a:p>
            <a:pPr lvl="0"/>
            <a:endParaRPr lang="en-IN" dirty="0"/>
          </a:p>
          <a:p>
            <a:pPr lvl="0"/>
            <a:r>
              <a:rPr lang="en-IN" sz="1900" dirty="0">
                <a:latin typeface="Calibri" panose="020F0502020204030204" pitchFamily="34" charset="0"/>
                <a:ea typeface="Calibri" panose="020F0502020204030204" pitchFamily="34" charset="0"/>
                <a:cs typeface="Calibri" panose="020F0502020204030204" pitchFamily="34" charset="0"/>
              </a:rPr>
              <a:t>Provide Credit Monitoring Officers with mobile access to real-time loan and borrower data</a:t>
            </a:r>
          </a:p>
          <a:p>
            <a:pPr lvl="0"/>
            <a:r>
              <a:rPr lang="en-IN" sz="1900" dirty="0">
                <a:latin typeface="Calibri" panose="020F0502020204030204" pitchFamily="34" charset="0"/>
                <a:ea typeface="Calibri" panose="020F0502020204030204" pitchFamily="34" charset="0"/>
                <a:cs typeface="Calibri" panose="020F0502020204030204" pitchFamily="34" charset="0"/>
              </a:rPr>
              <a:t>Automate payment reminders and overdue alerts to borrowers</a:t>
            </a:r>
          </a:p>
          <a:p>
            <a:pPr lvl="0"/>
            <a:r>
              <a:rPr lang="en-IN" sz="1900" dirty="0">
                <a:latin typeface="Calibri" panose="020F0502020204030204" pitchFamily="34" charset="0"/>
                <a:ea typeface="Calibri" panose="020F0502020204030204" pitchFamily="34" charset="0"/>
                <a:cs typeface="Calibri" panose="020F0502020204030204" pitchFamily="34" charset="0"/>
              </a:rPr>
              <a:t>Improve early identification and intervention in potential default cases</a:t>
            </a:r>
          </a:p>
          <a:p>
            <a:pPr lvl="0"/>
            <a:r>
              <a:rPr lang="en-IN" sz="1900" dirty="0">
                <a:latin typeface="Calibri" panose="020F0502020204030204" pitchFamily="34" charset="0"/>
                <a:ea typeface="Calibri" panose="020F0502020204030204" pitchFamily="34" charset="0"/>
                <a:cs typeface="Calibri" panose="020F0502020204030204" pitchFamily="34" charset="0"/>
              </a:rPr>
              <a:t>Integrate real-time borrower contact information and address details within the application.</a:t>
            </a:r>
          </a:p>
          <a:p>
            <a:pPr lvl="0"/>
            <a:r>
              <a:rPr lang="en-IN" sz="1900" dirty="0">
                <a:latin typeface="Calibri" panose="020F0502020204030204" pitchFamily="34" charset="0"/>
                <a:ea typeface="Calibri" panose="020F0502020204030204" pitchFamily="34" charset="0"/>
                <a:cs typeface="Calibri" panose="020F0502020204030204" pitchFamily="34" charset="0"/>
              </a:rPr>
              <a:t>Incorporate GPS navigation capabilities to assist CMOs in planning and executing on-site visits for borrower engagement.</a:t>
            </a:r>
          </a:p>
          <a:p>
            <a:pPr lvl="0"/>
            <a:r>
              <a:rPr lang="en-IN" sz="1900" dirty="0">
                <a:latin typeface="Calibri" panose="020F0502020204030204" pitchFamily="34" charset="0"/>
                <a:ea typeface="Calibri" panose="020F0502020204030204" pitchFamily="34" charset="0"/>
                <a:cs typeface="Calibri" panose="020F0502020204030204" pitchFamily="34" charset="0"/>
              </a:rPr>
              <a:t>Enable CMOs to capture and upload geotagged photos of borrower interactions as verifiable proof of visit.</a:t>
            </a:r>
          </a:p>
          <a:p>
            <a:pPr lvl="0"/>
            <a:r>
              <a:rPr lang="en-IN" sz="1900" dirty="0">
                <a:latin typeface="Calibri" panose="020F0502020204030204" pitchFamily="34" charset="0"/>
                <a:ea typeface="Calibri" panose="020F0502020204030204" pitchFamily="34" charset="0"/>
                <a:cs typeface="Calibri" panose="020F0502020204030204" pitchFamily="34" charset="0"/>
              </a:rPr>
              <a:t>Provide functionality for CMOs to record borrower commitments through remarks and documentation within the app.</a:t>
            </a:r>
          </a:p>
          <a:p>
            <a:endParaRPr lang="en-IN" b="1" dirty="0"/>
          </a:p>
        </p:txBody>
      </p:sp>
    </p:spTree>
    <p:extLst>
      <p:ext uri="{BB962C8B-B14F-4D97-AF65-F5344CB8AC3E}">
        <p14:creationId xmlns:p14="http://schemas.microsoft.com/office/powerpoint/2010/main" val="1131844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17032-3D4F-F199-DD83-B9F7C61888E2}"/>
              </a:ext>
            </a:extLst>
          </p:cNvPr>
          <p:cNvSpPr>
            <a:spLocks noGrp="1"/>
          </p:cNvSpPr>
          <p:nvPr>
            <p:ph type="title"/>
          </p:nvPr>
        </p:nvSpPr>
        <p:spPr>
          <a:xfrm>
            <a:off x="1630407" y="429238"/>
            <a:ext cx="6589199" cy="754985"/>
          </a:xfrm>
        </p:spPr>
        <p:txBody>
          <a:bodyPr>
            <a:normAutofit fontScale="90000"/>
          </a:bodyPr>
          <a:lstStyle/>
          <a:p>
            <a:r>
              <a:rPr lang="en-IN" dirty="0">
                <a:latin typeface="Calibri" panose="020F0502020204030204" pitchFamily="34" charset="0"/>
                <a:ea typeface="Calibri" panose="020F0502020204030204" pitchFamily="34" charset="0"/>
                <a:cs typeface="Calibri" panose="020F0502020204030204" pitchFamily="34" charset="0"/>
              </a:rPr>
              <a:t>Success Criteria</a:t>
            </a:r>
            <a:br>
              <a:rPr lang="en-IN" dirty="0"/>
            </a:br>
            <a:endParaRPr lang="en-IN" dirty="0"/>
          </a:p>
        </p:txBody>
      </p:sp>
      <p:sp>
        <p:nvSpPr>
          <p:cNvPr id="3" name="Content Placeholder 2">
            <a:extLst>
              <a:ext uri="{FF2B5EF4-FFF2-40B4-BE49-F238E27FC236}">
                <a16:creationId xmlns:a16="http://schemas.microsoft.com/office/drawing/2014/main" id="{7355D0CE-5724-2A0E-835A-62D51FA9FCEC}"/>
              </a:ext>
            </a:extLst>
          </p:cNvPr>
          <p:cNvSpPr>
            <a:spLocks noGrp="1"/>
          </p:cNvSpPr>
          <p:nvPr>
            <p:ph idx="1"/>
          </p:nvPr>
        </p:nvSpPr>
        <p:spPr>
          <a:xfrm>
            <a:off x="1630407" y="1379095"/>
            <a:ext cx="6903993" cy="5321508"/>
          </a:xfrm>
        </p:spPr>
        <p:txBody>
          <a:bodyPr>
            <a:normAutofit fontScale="92500" lnSpcReduction="20000"/>
          </a:bodyPr>
          <a:lstStyle/>
          <a:p>
            <a:pPr lvl="0"/>
            <a:r>
              <a:rPr lang="en-IN" sz="1900" dirty="0">
                <a:latin typeface="Calibri" panose="020F0502020204030204" pitchFamily="34" charset="0"/>
                <a:ea typeface="Calibri" panose="020F0502020204030204" pitchFamily="34" charset="0"/>
                <a:cs typeface="Calibri" panose="020F0502020204030204" pitchFamily="34" charset="0"/>
              </a:rPr>
              <a:t>30% improvement in recovery timelines and reduction in manual follow-ups</a:t>
            </a:r>
          </a:p>
          <a:p>
            <a:pPr lvl="0"/>
            <a:r>
              <a:rPr lang="en-IN" sz="1900" dirty="0">
                <a:latin typeface="Calibri" panose="020F0502020204030204" pitchFamily="34" charset="0"/>
                <a:ea typeface="Calibri" panose="020F0502020204030204" pitchFamily="34" charset="0"/>
                <a:cs typeface="Calibri" panose="020F0502020204030204" pitchFamily="34" charset="0"/>
              </a:rPr>
              <a:t>Enhanced borrower satisfaction and repayment consistency</a:t>
            </a:r>
          </a:p>
          <a:p>
            <a:pPr lvl="0"/>
            <a:r>
              <a:rPr lang="en-IN" sz="1900" dirty="0">
                <a:latin typeface="Calibri" panose="020F0502020204030204" pitchFamily="34" charset="0"/>
                <a:ea typeface="Calibri" panose="020F0502020204030204" pitchFamily="34" charset="0"/>
                <a:cs typeface="Calibri" panose="020F0502020204030204" pitchFamily="34" charset="0"/>
              </a:rPr>
              <a:t>Minimum 25% reduction in overdue loan accounts within 6 months of implementation</a:t>
            </a:r>
          </a:p>
          <a:p>
            <a:r>
              <a:rPr lang="en-IN" sz="1900" dirty="0">
                <a:latin typeface="Calibri" panose="020F0502020204030204" pitchFamily="34" charset="0"/>
                <a:ea typeface="Calibri" panose="020F0502020204030204" pitchFamily="34" charset="0"/>
                <a:cs typeface="Calibri" panose="020F0502020204030204" pitchFamily="34" charset="0"/>
              </a:rPr>
              <a:t>Reduction in NPAs:  A measurable decrease in Non-Performing Assets due to timely interventions and prevention of defaults.</a:t>
            </a:r>
          </a:p>
          <a:p>
            <a:pPr lvl="0"/>
            <a:r>
              <a:rPr lang="en-IN" sz="1900" dirty="0">
                <a:latin typeface="Calibri" panose="020F0502020204030204" pitchFamily="34" charset="0"/>
                <a:ea typeface="Calibri" panose="020F0502020204030204" pitchFamily="34" charset="0"/>
                <a:cs typeface="Calibri" panose="020F0502020204030204" pitchFamily="34" charset="0"/>
              </a:rPr>
              <a:t>Improved Borrower Discipline: Evidence of more consistent and timely repayments by borrowers, leading to fewer overdue accounts.</a:t>
            </a:r>
          </a:p>
          <a:p>
            <a:pPr lvl="0"/>
            <a:r>
              <a:rPr lang="en-IN" sz="1900" dirty="0">
                <a:latin typeface="Calibri" panose="020F0502020204030204" pitchFamily="34" charset="0"/>
                <a:ea typeface="Calibri" panose="020F0502020204030204" pitchFamily="34" charset="0"/>
                <a:cs typeface="Calibri" panose="020F0502020204030204" pitchFamily="34" charset="0"/>
              </a:rPr>
              <a:t>Operational Efficiency: Significant reduction in manual follow-ups and streamlined processes for CMOs, leading to increased productivity.</a:t>
            </a:r>
          </a:p>
          <a:p>
            <a:pPr lvl="0"/>
            <a:r>
              <a:rPr lang="en-IN" sz="1900" dirty="0">
                <a:latin typeface="Calibri" panose="020F0502020204030204" pitchFamily="34" charset="0"/>
                <a:ea typeface="Calibri" panose="020F0502020204030204" pitchFamily="34" charset="0"/>
                <a:cs typeface="Calibri" panose="020F0502020204030204" pitchFamily="34" charset="0"/>
              </a:rPr>
              <a:t>Strengthened Financial Health: Higher loan recovery rates and improved asset quality, contributing directly to the bank's profitability.</a:t>
            </a:r>
          </a:p>
          <a:p>
            <a:r>
              <a:rPr lang="en-IN" sz="1900" dirty="0">
                <a:latin typeface="Calibri" panose="020F0502020204030204" pitchFamily="34" charset="0"/>
                <a:ea typeface="Calibri" panose="020F0502020204030204" pitchFamily="34" charset="0"/>
                <a:cs typeface="Calibri" panose="020F0502020204030204" pitchFamily="34" charset="0"/>
              </a:rPr>
              <a:t>User Adoption: High adoption rate and positive feedback from Credit Monitoring Officers regarding the application's usability and effectiveness</a:t>
            </a:r>
          </a:p>
          <a:p>
            <a:endParaRPr lang="en-IN" dirty="0"/>
          </a:p>
        </p:txBody>
      </p:sp>
    </p:spTree>
    <p:extLst>
      <p:ext uri="{BB962C8B-B14F-4D97-AF65-F5344CB8AC3E}">
        <p14:creationId xmlns:p14="http://schemas.microsoft.com/office/powerpoint/2010/main" val="2716195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2415" y="624110"/>
            <a:ext cx="6591985" cy="784965"/>
          </a:xfrm>
        </p:spPr>
        <p:txBody>
          <a:bodyPr/>
          <a:lstStyle/>
          <a:p>
            <a:r>
              <a:rPr lang="en-IN" dirty="0">
                <a:latin typeface="Calibri" panose="020F0502020204030204" pitchFamily="34" charset="0"/>
                <a:ea typeface="Calibri" panose="020F0502020204030204" pitchFamily="34" charset="0"/>
                <a:cs typeface="Calibri" panose="020F0502020204030204" pitchFamily="34" charset="0"/>
              </a:rPr>
              <a:t>Methods/Approach</a:t>
            </a:r>
          </a:p>
        </p:txBody>
      </p:sp>
      <p:sp>
        <p:nvSpPr>
          <p:cNvPr id="3" name="Content Placeholder 2"/>
          <p:cNvSpPr>
            <a:spLocks noGrp="1"/>
          </p:cNvSpPr>
          <p:nvPr>
            <p:ph idx="1"/>
          </p:nvPr>
        </p:nvSpPr>
        <p:spPr>
          <a:xfrm>
            <a:off x="1768839" y="1798820"/>
            <a:ext cx="6765561" cy="4435070"/>
          </a:xfrm>
        </p:spPr>
        <p:txBody>
          <a:bodyPr>
            <a:normAutofit/>
          </a:bodyPr>
          <a:lstStyle/>
          <a:p>
            <a:pPr marL="0" indent="0">
              <a:buNone/>
            </a:pPr>
            <a:r>
              <a:rPr lang="en-IN" dirty="0">
                <a:latin typeface="Calibri" panose="020F0502020204030204" pitchFamily="34" charset="0"/>
                <a:ea typeface="Calibri" panose="020F0502020204030204" pitchFamily="34" charset="0"/>
                <a:cs typeface="Calibri" panose="020F0502020204030204" pitchFamily="34" charset="0"/>
              </a:rPr>
              <a:t>Agile Methodology using the Scrum Framework</a:t>
            </a:r>
          </a:p>
          <a:p>
            <a:pPr lvl="0"/>
            <a:r>
              <a:rPr lang="en-IN" dirty="0">
                <a:latin typeface="Calibri" panose="020F0502020204030204" pitchFamily="34" charset="0"/>
                <a:ea typeface="Calibri" panose="020F0502020204030204" pitchFamily="34" charset="0"/>
                <a:cs typeface="Calibri" panose="020F0502020204030204" pitchFamily="34" charset="0"/>
              </a:rPr>
              <a:t>Sprint-based development cycles for incremental feature delivery</a:t>
            </a:r>
          </a:p>
          <a:p>
            <a:r>
              <a:rPr lang="en-IN" dirty="0">
                <a:latin typeface="Calibri" panose="020F0502020204030204" pitchFamily="34" charset="0"/>
                <a:ea typeface="Calibri" panose="020F0502020204030204" pitchFamily="34" charset="0"/>
                <a:cs typeface="Calibri" panose="020F0502020204030204" pitchFamily="34" charset="0"/>
              </a:rPr>
              <a:t>Sprints will be used to deliver working increments of the application, ensuring early value delivery and stakeholder engagement.</a:t>
            </a:r>
          </a:p>
          <a:p>
            <a:pPr lvl="0"/>
            <a:r>
              <a:rPr lang="en-IN" dirty="0">
                <a:latin typeface="Calibri" panose="020F0502020204030204" pitchFamily="34" charset="0"/>
                <a:ea typeface="Calibri" panose="020F0502020204030204" pitchFamily="34" charset="0"/>
                <a:cs typeface="Calibri" panose="020F0502020204030204" pitchFamily="34" charset="0"/>
              </a:rPr>
              <a:t>Regular Scrum meetings to track progress and remove blockers</a:t>
            </a:r>
          </a:p>
          <a:p>
            <a:pPr lvl="0"/>
            <a:r>
              <a:rPr lang="en-IN" dirty="0">
                <a:latin typeface="Calibri" panose="020F0502020204030204" pitchFamily="34" charset="0"/>
                <a:ea typeface="Calibri" panose="020F0502020204030204" pitchFamily="34" charset="0"/>
                <a:cs typeface="Calibri" panose="020F0502020204030204" pitchFamily="34" charset="0"/>
              </a:rPr>
              <a:t>Product Backlog prioritized by business needs</a:t>
            </a:r>
          </a:p>
          <a:p>
            <a:pPr lvl="0"/>
            <a:r>
              <a:rPr lang="en-US" dirty="0">
                <a:latin typeface="Calibri" panose="020F0502020204030204" pitchFamily="34" charset="0"/>
                <a:ea typeface="Calibri" panose="020F0502020204030204" pitchFamily="34" charset="0"/>
                <a:cs typeface="Calibri" panose="020F0502020204030204" pitchFamily="34" charset="0"/>
              </a:rPr>
              <a:t>Key Ceremonies: Sprint Planning, Daily Stand-ups, Sprint Reviews, Retrospectives.</a:t>
            </a:r>
            <a:endParaRPr lang="en-IN" dirty="0">
              <a:latin typeface="Calibri" panose="020F0502020204030204" pitchFamily="34" charset="0"/>
              <a:ea typeface="Calibri" panose="020F0502020204030204" pitchFamily="34" charset="0"/>
              <a:cs typeface="Calibri" panose="020F0502020204030204" pitchFamily="34" charset="0"/>
            </a:endParaRPr>
          </a:p>
          <a:p>
            <a:pPr lvl="0"/>
            <a:r>
              <a:rPr lang="en-IN" dirty="0">
                <a:latin typeface="Calibri" panose="020F0502020204030204" pitchFamily="34" charset="0"/>
                <a:ea typeface="Calibri" panose="020F0502020204030204" pitchFamily="34" charset="0"/>
                <a:cs typeface="Calibri" panose="020F0502020204030204" pitchFamily="34" charset="0"/>
              </a:rPr>
              <a:t>Frequent stakeholder demos to ensure alignment and early feedback</a:t>
            </a:r>
          </a:p>
          <a:p>
            <a:pPr lvl="0"/>
            <a:r>
              <a:rPr lang="en-IN" dirty="0">
                <a:latin typeface="Calibri" panose="020F0502020204030204" pitchFamily="34" charset="0"/>
                <a:ea typeface="Calibri" panose="020F0502020204030204" pitchFamily="34" charset="0"/>
                <a:cs typeface="Calibri" panose="020F0502020204030204" pitchFamily="34" charset="0"/>
              </a:rPr>
              <a:t>End-user UAT (User Acceptance Testing) before each release phase</a:t>
            </a:r>
          </a:p>
          <a:p>
            <a:pPr lvl="0"/>
            <a:endParaRPr lang="en-IN"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0349" y="803992"/>
            <a:ext cx="6589199" cy="769975"/>
          </a:xfrm>
        </p:spPr>
        <p:txBody>
          <a:bodyPr/>
          <a:lstStyle/>
          <a:p>
            <a:r>
              <a:rPr lang="en-IN" dirty="0">
                <a:latin typeface="Calibri" panose="020F0502020204030204" pitchFamily="34" charset="0"/>
                <a:ea typeface="Calibri" panose="020F0502020204030204" pitchFamily="34" charset="0"/>
                <a:cs typeface="Calibri" panose="020F0502020204030204" pitchFamily="34" charset="0"/>
              </a:rPr>
              <a:t>Resources</a:t>
            </a:r>
          </a:p>
        </p:txBody>
      </p:sp>
      <p:sp>
        <p:nvSpPr>
          <p:cNvPr id="3" name="Content Placeholder 2"/>
          <p:cNvSpPr>
            <a:spLocks noGrp="1"/>
          </p:cNvSpPr>
          <p:nvPr>
            <p:ph idx="1"/>
          </p:nvPr>
        </p:nvSpPr>
        <p:spPr>
          <a:xfrm>
            <a:off x="1635855" y="1573967"/>
            <a:ext cx="6591985" cy="4884776"/>
          </a:xfrm>
        </p:spPr>
        <p:txBody>
          <a:bodyPr>
            <a:normAutofit/>
          </a:bodyPr>
          <a:lstStyle/>
          <a:p>
            <a:pPr marL="0" lvl="0" indent="0">
              <a:buNone/>
            </a:pPr>
            <a:r>
              <a:rPr lang="en-IN" b="1" dirty="0"/>
              <a:t>People:</a:t>
            </a:r>
            <a:endParaRPr lang="en-IN" sz="1600" b="1" dirty="0"/>
          </a:p>
          <a:p>
            <a:pPr lvl="1"/>
            <a:r>
              <a:rPr lang="en-IN" sz="1800" dirty="0">
                <a:latin typeface="Calibri" panose="020F0502020204030204" pitchFamily="34" charset="0"/>
                <a:ea typeface="Calibri" panose="020F0502020204030204" pitchFamily="34" charset="0"/>
                <a:cs typeface="Calibri" panose="020F0502020204030204" pitchFamily="34" charset="0"/>
              </a:rPr>
              <a:t>Project Sponsor (Pankaj Trivedhi)</a:t>
            </a:r>
          </a:p>
          <a:p>
            <a:pPr lvl="1"/>
            <a:r>
              <a:rPr lang="en-IN" sz="1800" dirty="0">
                <a:latin typeface="Calibri" panose="020F0502020204030204" pitchFamily="34" charset="0"/>
                <a:ea typeface="Calibri" panose="020F0502020204030204" pitchFamily="34" charset="0"/>
                <a:cs typeface="Calibri" panose="020F0502020204030204" pitchFamily="34" charset="0"/>
              </a:rPr>
              <a:t>Project Manager (K.L. Raju)</a:t>
            </a:r>
          </a:p>
          <a:p>
            <a:pPr lvl="1"/>
            <a:r>
              <a:rPr lang="en-IN" sz="1800" dirty="0">
                <a:latin typeface="Calibri" panose="020F0502020204030204" pitchFamily="34" charset="0"/>
                <a:ea typeface="Calibri" panose="020F0502020204030204" pitchFamily="34" charset="0"/>
                <a:cs typeface="Calibri" panose="020F0502020204030204" pitchFamily="34" charset="0"/>
              </a:rPr>
              <a:t>Business Analyst (Prem Kumar)</a:t>
            </a:r>
          </a:p>
          <a:p>
            <a:pPr lvl="1"/>
            <a:r>
              <a:rPr lang="en-IN" sz="1800" dirty="0">
                <a:latin typeface="Calibri" panose="020F0502020204030204" pitchFamily="34" charset="0"/>
                <a:ea typeface="Calibri" panose="020F0502020204030204" pitchFamily="34" charset="0"/>
                <a:cs typeface="Calibri" panose="020F0502020204030204" pitchFamily="34" charset="0"/>
              </a:rPr>
              <a:t>Credit Monitoring Officers (CMOs - for user feedback and testing)</a:t>
            </a:r>
          </a:p>
          <a:p>
            <a:pPr lvl="1"/>
            <a:r>
              <a:rPr lang="en-IN" sz="1800" dirty="0">
                <a:latin typeface="Calibri" panose="020F0502020204030204" pitchFamily="34" charset="0"/>
                <a:ea typeface="Calibri" panose="020F0502020204030204" pitchFamily="34" charset="0"/>
                <a:cs typeface="Calibri" panose="020F0502020204030204" pitchFamily="34" charset="0"/>
              </a:rPr>
              <a:t>Software Development Team (Frontend, Backend, Mobile Developers)</a:t>
            </a:r>
          </a:p>
          <a:p>
            <a:pPr lvl="1"/>
            <a:r>
              <a:rPr lang="en-IN" sz="1800" dirty="0">
                <a:latin typeface="Calibri" panose="020F0502020204030204" pitchFamily="34" charset="0"/>
                <a:ea typeface="Calibri" panose="020F0502020204030204" pitchFamily="34" charset="0"/>
                <a:cs typeface="Calibri" panose="020F0502020204030204" pitchFamily="34" charset="0"/>
              </a:rPr>
              <a:t>Quality Assurance (QA) Engineers</a:t>
            </a:r>
          </a:p>
          <a:p>
            <a:pPr lvl="1"/>
            <a:r>
              <a:rPr lang="en-IN" sz="1800" dirty="0">
                <a:latin typeface="Calibri" panose="020F0502020204030204" pitchFamily="34" charset="0"/>
                <a:ea typeface="Calibri" panose="020F0502020204030204" pitchFamily="34" charset="0"/>
                <a:cs typeface="Calibri" panose="020F0502020204030204" pitchFamily="34" charset="0"/>
              </a:rPr>
              <a:t>Database Administrators</a:t>
            </a:r>
          </a:p>
          <a:p>
            <a:pPr lvl="1"/>
            <a:r>
              <a:rPr lang="en-IN" sz="1800" dirty="0">
                <a:latin typeface="Calibri" panose="020F0502020204030204" pitchFamily="34" charset="0"/>
                <a:ea typeface="Calibri" panose="020F0502020204030204" pitchFamily="34" charset="0"/>
                <a:cs typeface="Calibri" panose="020F0502020204030204" pitchFamily="34" charset="0"/>
              </a:rPr>
              <a:t>UI/UX Designers</a:t>
            </a:r>
          </a:p>
          <a:p>
            <a:pPr lvl="1"/>
            <a:r>
              <a:rPr lang="en-IN" sz="1800" dirty="0">
                <a:latin typeface="Calibri" panose="020F0502020204030204" pitchFamily="34" charset="0"/>
                <a:ea typeface="Calibri" panose="020F0502020204030204" pitchFamily="34" charset="0"/>
                <a:cs typeface="Calibri" panose="020F0502020204030204" pitchFamily="34" charset="0"/>
              </a:rPr>
              <a:t>IT Infrastructure Support</a:t>
            </a:r>
          </a:p>
        </p:txBody>
      </p:sp>
    </p:spTree>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362</TotalTime>
  <Words>909</Words>
  <Application>Microsoft Office PowerPoint</Application>
  <PresentationFormat>On-screen Show (4:3)</PresentationFormat>
  <Paragraphs>110</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Century Gothic</vt:lpstr>
      <vt:lpstr>Wingdings</vt:lpstr>
      <vt:lpstr>Wingdings 3</vt:lpstr>
      <vt:lpstr>Wisp</vt:lpstr>
      <vt:lpstr>Project Title: Qconneqt            (Loan Monitoring Application) </vt:lpstr>
      <vt:lpstr>Situation: </vt:lpstr>
      <vt:lpstr>Problem</vt:lpstr>
      <vt:lpstr>Opportunity </vt:lpstr>
      <vt:lpstr>Purpose Statement</vt:lpstr>
      <vt:lpstr>Project Objectives </vt:lpstr>
      <vt:lpstr>Success Criteria </vt:lpstr>
      <vt:lpstr>Methods/Approach</vt:lpstr>
      <vt:lpstr>Resources</vt:lpstr>
      <vt:lpstr>PowerPoint Presentation</vt:lpstr>
      <vt:lpstr>Risks and Dependencies</vt:lpstr>
      <vt:lpstr>Approval &amp; Acknowledgement</vt:lpstr>
      <vt:lpstr>THANK YOU</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Manisha</dc:creator>
  <cp:keywords/>
  <dc:description>generated using python-pptx</dc:description>
  <cp:lastModifiedBy>Manisha</cp:lastModifiedBy>
  <cp:revision>57</cp:revision>
  <dcterms:created xsi:type="dcterms:W3CDTF">2013-01-27T09:14:16Z</dcterms:created>
  <dcterms:modified xsi:type="dcterms:W3CDTF">2025-07-22T09:00:52Z</dcterms:modified>
  <cp:category/>
</cp:coreProperties>
</file>