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4" r:id="rId5"/>
    <p:sldId id="275" r:id="rId6"/>
    <p:sldId id="273" r:id="rId7"/>
    <p:sldId id="264" r:id="rId8"/>
    <p:sldId id="265" r:id="rId9"/>
    <p:sldId id="276" r:id="rId10"/>
    <p:sldId id="266" r:id="rId11"/>
    <p:sldId id="267" r:id="rId12"/>
    <p:sldId id="268" r:id="rId13"/>
    <p:sldId id="277" r:id="rId14"/>
    <p:sldId id="259" r:id="rId15"/>
    <p:sldId id="260" r:id="rId16"/>
    <p:sldId id="278" r:id="rId17"/>
    <p:sldId id="261" r:id="rId18"/>
    <p:sldId id="262" r:id="rId19"/>
    <p:sldId id="263" r:id="rId20"/>
    <p:sldId id="269" r:id="rId21"/>
    <p:sldId id="270"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C8B36-EAF5-10F6-E5F8-33B1944DE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D375D-4FE5-49E5-BADD-2BB7F2460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4A3177-B310-5C4C-E39C-BAA4604848FC}"/>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9B8C5C7D-75E6-1060-E558-C400A10A9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6ECB2-15D5-5F23-6378-756A1054FCE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70524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0943-C1DD-7A14-A26A-C30D6ED29C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CEEF66-FC6F-D87F-361F-E5E725D69D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D2A7D-15B2-893A-4B4B-1C66F42E87B7}"/>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BAE799AD-DA8A-F2FA-5DDF-9DD1B5724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FB134-21DA-2DD4-AE6D-3C4CE0F7385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418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AC92A-D7F8-494F-F353-6837A502F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DE256-6B92-56AF-29BD-64142977D0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78BB-CC2D-97F3-B564-B2B5B016CDB1}"/>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E34E3B1F-0549-3BB0-D951-33EDC865E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44E41-EC66-B5B1-BAB3-937C3FABE6D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36522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615B-5AD3-5D01-2725-E08C22933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F2361-3F56-6EEC-1F03-59CFA6C43C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B7EC2-7EB8-079C-DCF4-6774300BCE13}"/>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BD85A013-11AE-A5B3-0B03-25C213A2C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85DF-D22B-D1E9-2781-DD98EA00A54E}"/>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D3CF-1C30-7CD8-12D1-16572CB9F7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6159EE-BAB2-A589-F978-99F4E9AB06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EBDA3C-957B-E6A9-E805-720C080D7E93}"/>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2216F079-58AD-152A-30F0-00267771F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FEC1E-42D7-496B-1F99-EB7AF4C09D58}"/>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6665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1B4F-63B4-5E9F-90FD-088701296B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CF53F4-BF32-307C-8DCF-1ECFE3F58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667C0-EFE5-8B3C-39B2-70B3033CFE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0E4B8-B98E-3DEE-2198-2709724B40C4}"/>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6" name="Footer Placeholder 5">
            <a:extLst>
              <a:ext uri="{FF2B5EF4-FFF2-40B4-BE49-F238E27FC236}">
                <a16:creationId xmlns:a16="http://schemas.microsoft.com/office/drawing/2014/main" id="{28229DB2-BFE9-8A29-5E83-741042FEDF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4DE1B-3A16-5388-7E9E-2288A874FA0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2604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6E-AE76-D044-EC35-CE602E79A4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EE1A6C-CD8F-2862-6179-C69D65070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490656-34EB-8FA3-6BE2-B0927F850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559E7-3F0D-554D-9B40-229EC6B328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ADAF9-0338-6383-01B8-26009ECCE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1F4AA4-4EA5-B887-914E-0D1F80000C76}"/>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8" name="Footer Placeholder 7">
            <a:extLst>
              <a:ext uri="{FF2B5EF4-FFF2-40B4-BE49-F238E27FC236}">
                <a16:creationId xmlns:a16="http://schemas.microsoft.com/office/drawing/2014/main" id="{10BFDAA4-E811-393F-F893-EE086F963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BBAE6-8E41-EF67-2293-74812386C87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6720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D5B5-F37A-3634-E459-A9260EB33B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9A5B8A-8E88-B02E-3C76-082FE3A54C31}"/>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4" name="Footer Placeholder 3">
            <a:extLst>
              <a:ext uri="{FF2B5EF4-FFF2-40B4-BE49-F238E27FC236}">
                <a16:creationId xmlns:a16="http://schemas.microsoft.com/office/drawing/2014/main" id="{BA0811CD-EC00-4AFB-1463-0D9B64F5EE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F1A7AE-322D-5423-7FC2-C296BF67C62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86640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6D745-62C7-D977-A046-424E0711AC2B}"/>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3" name="Footer Placeholder 2">
            <a:extLst>
              <a:ext uri="{FF2B5EF4-FFF2-40B4-BE49-F238E27FC236}">
                <a16:creationId xmlns:a16="http://schemas.microsoft.com/office/drawing/2014/main" id="{88553439-F43E-937B-77BD-9DDB4515A2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FA5DC-112D-F329-FA50-E34E4FD7156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8512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0AC1-5DC5-83AC-28AE-3CCCF52DB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EC3400-1106-4BAF-9125-9AB9DBF32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238ADB-AFB1-CF5F-0064-648CB3969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68C43-BF1B-97D6-2788-BA51481B3F19}"/>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6" name="Footer Placeholder 5">
            <a:extLst>
              <a:ext uri="{FF2B5EF4-FFF2-40B4-BE49-F238E27FC236}">
                <a16:creationId xmlns:a16="http://schemas.microsoft.com/office/drawing/2014/main" id="{D42DB546-913B-982D-8D53-2C910263C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47D83F-BE77-7ACF-5E0A-61191017F17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5432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004-D32F-2196-7C72-B521900B1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1E9F8-D9DF-205A-844F-2638415FD5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41EF9-36F5-F33C-3C82-6A8536DD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90C8C-C6E5-F347-BDB9-5724E1D77C70}"/>
              </a:ext>
            </a:extLst>
          </p:cNvPr>
          <p:cNvSpPr>
            <a:spLocks noGrp="1"/>
          </p:cNvSpPr>
          <p:nvPr>
            <p:ph type="dt" sz="half" idx="10"/>
          </p:nvPr>
        </p:nvSpPr>
        <p:spPr/>
        <p:txBody>
          <a:bodyPr/>
          <a:lstStyle/>
          <a:p>
            <a:fld id="{B38B3BC6-C72B-4D81-AB2A-79EAA941076C}" type="datetimeFigureOut">
              <a:rPr lang="en-US" smtClean="0"/>
              <a:t>9/25/2025</a:t>
            </a:fld>
            <a:endParaRPr lang="en-US"/>
          </a:p>
        </p:txBody>
      </p:sp>
      <p:sp>
        <p:nvSpPr>
          <p:cNvPr id="6" name="Footer Placeholder 5">
            <a:extLst>
              <a:ext uri="{FF2B5EF4-FFF2-40B4-BE49-F238E27FC236}">
                <a16:creationId xmlns:a16="http://schemas.microsoft.com/office/drawing/2014/main" id="{7C4BEF65-72A4-2D6E-3B80-9C37C412C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E1FD-C0E0-D831-04CC-ACE6C0046EB1}"/>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3232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718355-6881-0A87-0045-ACF8C50ABB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C7174-4BFC-7508-CE69-B8E3C8D832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16B4-4CA9-9EAC-DB31-2AA828203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B3BC6-C72B-4D81-AB2A-79EAA941076C}" type="datetimeFigureOut">
              <a:rPr lang="en-US" smtClean="0"/>
              <a:t>9/25/2025</a:t>
            </a:fld>
            <a:endParaRPr lang="en-US"/>
          </a:p>
        </p:txBody>
      </p:sp>
      <p:sp>
        <p:nvSpPr>
          <p:cNvPr id="5" name="Footer Placeholder 4">
            <a:extLst>
              <a:ext uri="{FF2B5EF4-FFF2-40B4-BE49-F238E27FC236}">
                <a16:creationId xmlns:a16="http://schemas.microsoft.com/office/drawing/2014/main" id="{412BA75B-CBB8-53EB-C703-D696BBB2E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2F1B90-D645-7BA3-3ACD-C293CA16D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029E-7FDD-4629-A390-745EB8E1E9CB}" type="slidenum">
              <a:rPr lang="en-US" smtClean="0"/>
              <a:t>‹#›</a:t>
            </a:fld>
            <a:endParaRPr lang="en-US"/>
          </a:p>
        </p:txBody>
      </p:sp>
    </p:spTree>
    <p:extLst>
      <p:ext uri="{BB962C8B-B14F-4D97-AF65-F5344CB8AC3E}">
        <p14:creationId xmlns:p14="http://schemas.microsoft.com/office/powerpoint/2010/main" val="275436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9FF-5B42-3DA7-60C4-D502A00D00FD}"/>
              </a:ext>
            </a:extLst>
          </p:cNvPr>
          <p:cNvSpPr>
            <a:spLocks noGrp="1"/>
          </p:cNvSpPr>
          <p:nvPr>
            <p:ph type="ctrTitle"/>
          </p:nvPr>
        </p:nvSpPr>
        <p:spPr/>
        <p:txBody>
          <a:bodyPr/>
          <a:lstStyle/>
          <a:p>
            <a:r>
              <a:rPr lang="en-US" dirty="0"/>
              <a:t>Waterfall Live project </a:t>
            </a:r>
          </a:p>
        </p:txBody>
      </p:sp>
      <p:sp>
        <p:nvSpPr>
          <p:cNvPr id="3" name="Subtitle 2">
            <a:extLst>
              <a:ext uri="{FF2B5EF4-FFF2-40B4-BE49-F238E27FC236}">
                <a16:creationId xmlns:a16="http://schemas.microsoft.com/office/drawing/2014/main" id="{9C39383F-D802-E4F0-B345-A1B92C75C76E}"/>
              </a:ext>
            </a:extLst>
          </p:cNvPr>
          <p:cNvSpPr>
            <a:spLocks noGrp="1"/>
          </p:cNvSpPr>
          <p:nvPr>
            <p:ph type="subTitle" idx="1"/>
          </p:nvPr>
        </p:nvSpPr>
        <p:spPr/>
        <p:txBody>
          <a:bodyPr>
            <a:normAutofit lnSpcReduction="10000"/>
          </a:bodyPr>
          <a:lstStyle/>
          <a:p>
            <a:r>
              <a:rPr lang="en-US" dirty="0"/>
              <a:t>Inventory management in Electrical Construction</a:t>
            </a:r>
          </a:p>
          <a:p>
            <a:endParaRPr lang="en-US" dirty="0"/>
          </a:p>
          <a:p>
            <a:pPr algn="l"/>
            <a:r>
              <a:rPr lang="en-US" dirty="0"/>
              <a:t>Prepared by Geethu gopakumar           </a:t>
            </a:r>
          </a:p>
          <a:p>
            <a:pPr algn="r"/>
            <a:r>
              <a:rPr lang="en-US" dirty="0"/>
              <a:t>		date 10/10/2025</a:t>
            </a:r>
          </a:p>
        </p:txBody>
      </p:sp>
    </p:spTree>
    <p:extLst>
      <p:ext uri="{BB962C8B-B14F-4D97-AF65-F5344CB8AC3E}">
        <p14:creationId xmlns:p14="http://schemas.microsoft.com/office/powerpoint/2010/main" val="37932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4163-0FE4-B953-DA8E-3D1B5793B8D1}"/>
              </a:ext>
            </a:extLst>
          </p:cNvPr>
          <p:cNvSpPr>
            <a:spLocks noGrp="1"/>
          </p:cNvSpPr>
          <p:nvPr>
            <p:ph type="title"/>
          </p:nvPr>
        </p:nvSpPr>
        <p:spPr/>
        <p:txBody>
          <a:bodyPr>
            <a:normAutofit fontScale="90000"/>
          </a:bodyPr>
          <a:lstStyle/>
          <a:p>
            <a:r>
              <a:rPr lang="en-US" b="1" dirty="0"/>
              <a:t>Success Criteria – Inventory Management System</a:t>
            </a:r>
            <a:br>
              <a:rPr lang="en-US" b="1" dirty="0"/>
            </a:br>
            <a:endParaRPr lang="en-US" dirty="0"/>
          </a:p>
        </p:txBody>
      </p:sp>
      <p:sp>
        <p:nvSpPr>
          <p:cNvPr id="4" name="Rectangle 1">
            <a:extLst>
              <a:ext uri="{FF2B5EF4-FFF2-40B4-BE49-F238E27FC236}">
                <a16:creationId xmlns:a16="http://schemas.microsoft.com/office/drawing/2014/main" id="{FAED3D10-040E-D1AA-61B2-02BE1099B20B}"/>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Improve records availability and accessibility</a:t>
            </a:r>
            <a:r>
              <a:rPr kumimoji="0" lang="en-US" altLang="en-US" sz="1800" b="0" i="0" u="none" strike="noStrike" cap="none" normalizeH="0" baseline="0" dirty="0">
                <a:ln>
                  <a:noFill/>
                </a:ln>
                <a:solidFill>
                  <a:schemeClr val="tx1"/>
                </a:solidFill>
                <a:effectLst/>
                <a:latin typeface="Arial" panose="020B0604020202020204" pitchFamily="34" charset="0"/>
              </a:rPr>
              <a:t> by ensuring inventory data, stock reports, and audit documents are available in real-time through a centralized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system downtime, related wait time, and response times</a:t>
            </a:r>
            <a:r>
              <a:rPr kumimoji="0" lang="en-US" altLang="en-US" sz="1800" b="0" i="0" u="none" strike="noStrike" cap="none" normalizeH="0" baseline="0" dirty="0">
                <a:ln>
                  <a:noFill/>
                </a:ln>
                <a:solidFill>
                  <a:schemeClr val="tx1"/>
                </a:solidFill>
                <a:effectLst/>
                <a:latin typeface="Arial" panose="020B0604020202020204" pitchFamily="34" charset="0"/>
              </a:rPr>
              <a:t> by implementing a stable and reliable solution with 99% uptime and faster data retrieval.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Achieve at least 95% accuracy in stock levels</a:t>
            </a:r>
            <a:r>
              <a:rPr kumimoji="0" lang="en-US" altLang="en-US" sz="1800" b="0" i="0" u="none" strike="noStrike" cap="none" normalizeH="0" baseline="0" dirty="0">
                <a:ln>
                  <a:noFill/>
                </a:ln>
                <a:solidFill>
                  <a:schemeClr val="tx1"/>
                </a:solidFill>
                <a:effectLst/>
                <a:latin typeface="Arial" panose="020B0604020202020204" pitchFamily="34" charset="0"/>
              </a:rPr>
              <a:t> compared to manual records.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stock-outs by at least 40%</a:t>
            </a:r>
            <a:r>
              <a:rPr kumimoji="0" lang="en-US" altLang="en-US" sz="1800" b="0" i="0" u="none" strike="noStrike" cap="none" normalizeH="0" baseline="0" dirty="0">
                <a:ln>
                  <a:noFill/>
                </a:ln>
                <a:solidFill>
                  <a:schemeClr val="tx1"/>
                </a:solidFill>
                <a:effectLst/>
                <a:latin typeface="Arial" panose="020B0604020202020204" pitchFamily="34" charset="0"/>
              </a:rPr>
              <a:t> within the first 6 months of system adoption.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Ensure user adoption rate of 80% or higher</a:t>
            </a:r>
            <a:r>
              <a:rPr kumimoji="0" lang="en-US" altLang="en-US" sz="1800" b="0" i="0" u="none" strike="noStrike" cap="none" normalizeH="0" baseline="0" dirty="0">
                <a:ln>
                  <a:noFill/>
                </a:ln>
                <a:solidFill>
                  <a:schemeClr val="tx1"/>
                </a:solidFill>
                <a:effectLst/>
                <a:latin typeface="Arial" panose="020B0604020202020204" pitchFamily="34" charset="0"/>
              </a:rPr>
              <a:t> within 2 months of rollout through proper training and support.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Meet compliance requirements</a:t>
            </a:r>
            <a:r>
              <a:rPr kumimoji="0" lang="en-US" altLang="en-US" sz="1800" b="0" i="0" u="none" strike="noStrike" cap="none" normalizeH="0" baseline="0" dirty="0">
                <a:ln>
                  <a:noFill/>
                </a:ln>
                <a:solidFill>
                  <a:schemeClr val="tx1"/>
                </a:solidFill>
                <a:effectLst/>
                <a:latin typeface="Arial" panose="020B0604020202020204" pitchFamily="34" charset="0"/>
              </a:rPr>
              <a:t> for financial and audit reporting without delays or errors.</a:t>
            </a:r>
          </a:p>
        </p:txBody>
      </p:sp>
    </p:spTree>
    <p:extLst>
      <p:ext uri="{BB962C8B-B14F-4D97-AF65-F5344CB8AC3E}">
        <p14:creationId xmlns:p14="http://schemas.microsoft.com/office/powerpoint/2010/main" val="3567900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A58A7-D068-D04C-5312-46F0F06684EB}"/>
              </a:ext>
            </a:extLst>
          </p:cNvPr>
          <p:cNvSpPr>
            <a:spLocks noGrp="1"/>
          </p:cNvSpPr>
          <p:nvPr>
            <p:ph type="title"/>
          </p:nvPr>
        </p:nvSpPr>
        <p:spPr/>
        <p:txBody>
          <a:bodyPr/>
          <a:lstStyle/>
          <a:p>
            <a:r>
              <a:rPr lang="en-US" dirty="0"/>
              <a:t>Methods / Approach – Inventory Management System</a:t>
            </a:r>
          </a:p>
        </p:txBody>
      </p:sp>
      <p:sp>
        <p:nvSpPr>
          <p:cNvPr id="4" name="Rectangle 1">
            <a:extLst>
              <a:ext uri="{FF2B5EF4-FFF2-40B4-BE49-F238E27FC236}">
                <a16:creationId xmlns:a16="http://schemas.microsoft.com/office/drawing/2014/main" id="{0DF7BC6B-54B4-E44D-9F50-D8A9D9ABC93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Establish selection committee and define requirements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Form a cross-functional team including warehouse staff, procurement, finance, IT, and business analysts.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Gather and document system requirements (stock tracking, barcode integration, reporting, compliance needs).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Define evaluation criteria for system selection.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vendors and finalists through RFP, demonstrations, and reviews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Issue a </a:t>
            </a:r>
            <a:r>
              <a:rPr kumimoji="0" lang="en-US" altLang="en-US" sz="1800" b="1" i="0" u="none" strike="noStrike" cap="none" normalizeH="0" baseline="0">
                <a:ln>
                  <a:noFill/>
                </a:ln>
                <a:solidFill>
                  <a:schemeClr val="tx1"/>
                </a:solidFill>
                <a:effectLst/>
                <a:latin typeface="Arial" panose="020B0604020202020204" pitchFamily="34" charset="0"/>
              </a:rPr>
              <a:t>Request for Proposal (RFP)</a:t>
            </a:r>
            <a:r>
              <a:rPr kumimoji="0" lang="en-US" altLang="en-US" sz="1800" b="0" i="0" u="none" strike="noStrike" cap="none" normalizeH="0" baseline="0">
                <a:ln>
                  <a:noFill/>
                </a:ln>
                <a:solidFill>
                  <a:schemeClr val="tx1"/>
                </a:solidFill>
                <a:effectLst/>
                <a:latin typeface="Arial" panose="020B0604020202020204" pitchFamily="34" charset="0"/>
              </a:rPr>
              <a:t> to shortlisted vendors.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Evaluate vendor solutions based on cost, functionality, scalability, and compliance.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Conduct demonstrations and finalize the best-fit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and implement solution, train users and technical staff, and establish support processes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 and install the system (software + hardware like barcode scanners).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Migrate existing inventory data into the new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Provide role-based training sessions for warehouse staff, procurement, and finance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Set up an IT support/helpdesk for ongoing issue resolution.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61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235F76-CCF4-9B2A-B370-D53DB61FD652}"/>
              </a:ext>
            </a:extLst>
          </p:cNvPr>
          <p:cNvSpPr>
            <a:spLocks noGrp="1"/>
          </p:cNvSpPr>
          <p:nvPr>
            <p:ph idx="1"/>
          </p:nvPr>
        </p:nvSpPr>
        <p:spPr/>
        <p:txBody>
          <a:bodyPr/>
          <a:lstStyle/>
          <a:p>
            <a:r>
              <a:rPr lang="en-US" b="1" dirty="0"/>
              <a:t>Go Live with the new system</a:t>
            </a:r>
            <a:endParaRPr lang="en-US" dirty="0"/>
          </a:p>
          <a:p>
            <a:r>
              <a:rPr lang="en-US" dirty="0"/>
              <a:t>Launch the system organization-wide in a phased or full-scale rollout.</a:t>
            </a:r>
          </a:p>
          <a:p>
            <a:r>
              <a:rPr lang="en-US" dirty="0"/>
              <a:t>Monitor initial usage and system performance.</a:t>
            </a:r>
          </a:p>
          <a:p>
            <a:r>
              <a:rPr lang="en-US" dirty="0"/>
              <a:t>Gather feedback, resolve issues, and stabilize operations.</a:t>
            </a:r>
          </a:p>
          <a:p>
            <a:endParaRPr lang="en-US" dirty="0"/>
          </a:p>
        </p:txBody>
      </p:sp>
    </p:spTree>
    <p:extLst>
      <p:ext uri="{BB962C8B-B14F-4D97-AF65-F5344CB8AC3E}">
        <p14:creationId xmlns:p14="http://schemas.microsoft.com/office/powerpoint/2010/main" val="37255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307D5-2432-5320-40AA-8FF65434FA46}"/>
              </a:ext>
            </a:extLst>
          </p:cNvPr>
          <p:cNvSpPr>
            <a:spLocks noGrp="1"/>
          </p:cNvSpPr>
          <p:nvPr>
            <p:ph idx="1"/>
          </p:nvPr>
        </p:nvSpPr>
        <p:spPr/>
        <p:txBody>
          <a:bodyPr>
            <a:normAutofit fontScale="85000" lnSpcReduction="20000"/>
          </a:bodyPr>
          <a:lstStyle/>
          <a:p>
            <a:r>
              <a:rPr lang="en-US" b="1" dirty="0"/>
              <a:t>SMART Objectives</a:t>
            </a:r>
            <a:endParaRPr lang="en-US" dirty="0"/>
          </a:p>
          <a:p>
            <a:r>
              <a:rPr lang="en-US" b="1" dirty="0"/>
              <a:t>Specific:</a:t>
            </a:r>
            <a:r>
              <a:rPr lang="en-US" dirty="0"/>
              <a:t> Implement a centralized Inventory Management System for electrical construction projects to reduce material wastage and procurement delays.</a:t>
            </a:r>
          </a:p>
          <a:p>
            <a:r>
              <a:rPr lang="en-US" b="1" dirty="0"/>
              <a:t>Measurable:</a:t>
            </a:r>
            <a:r>
              <a:rPr lang="en-US" dirty="0"/>
              <a:t> Achieve at least a </a:t>
            </a:r>
            <a:r>
              <a:rPr lang="en-US" b="1" dirty="0"/>
              <a:t>30% reduction in material wastage</a:t>
            </a:r>
            <a:r>
              <a:rPr lang="en-US" dirty="0"/>
              <a:t> and a </a:t>
            </a:r>
            <a:r>
              <a:rPr lang="en-US" b="1" dirty="0"/>
              <a:t>20% improvement in procurement cycle time</a:t>
            </a:r>
            <a:r>
              <a:rPr lang="en-US" dirty="0"/>
              <a:t> within six months of deployment.</a:t>
            </a:r>
          </a:p>
          <a:p>
            <a:r>
              <a:rPr lang="en-US" b="1" dirty="0"/>
              <a:t>Achievable:</a:t>
            </a:r>
            <a:r>
              <a:rPr lang="en-US" dirty="0"/>
              <a:t> System implementation will follow the Waterfall methodology with clearly defined phases, ensuring requirements are well-documented and achievable.</a:t>
            </a:r>
          </a:p>
          <a:p>
            <a:r>
              <a:rPr lang="en-US" b="1" dirty="0"/>
              <a:t>Realistic:</a:t>
            </a:r>
            <a:r>
              <a:rPr lang="en-US" dirty="0"/>
              <a:t> The solution leverages existing IT infrastructure and standard technologies, minimizing additional costs while improving efficiency.</a:t>
            </a:r>
          </a:p>
          <a:p>
            <a:r>
              <a:rPr lang="en-US" b="1" dirty="0"/>
              <a:t>Time-Bound:</a:t>
            </a:r>
            <a:r>
              <a:rPr lang="en-US" dirty="0"/>
              <a:t> Complete requirements, design, development, testing, and deployment within </a:t>
            </a:r>
            <a:r>
              <a:rPr lang="en-US" b="1" dirty="0"/>
              <a:t>6–8 months</a:t>
            </a:r>
            <a:r>
              <a:rPr lang="en-US" dirty="0"/>
              <a:t>, followed by a </a:t>
            </a:r>
            <a:r>
              <a:rPr lang="en-US" b="1" dirty="0"/>
              <a:t>3-month performance monitoring phase</a:t>
            </a:r>
            <a:r>
              <a:rPr lang="en-US" dirty="0"/>
              <a:t>.</a:t>
            </a:r>
          </a:p>
          <a:p>
            <a:endParaRPr lang="en-US" dirty="0"/>
          </a:p>
        </p:txBody>
      </p:sp>
    </p:spTree>
    <p:extLst>
      <p:ext uri="{BB962C8B-B14F-4D97-AF65-F5344CB8AC3E}">
        <p14:creationId xmlns:p14="http://schemas.microsoft.com/office/powerpoint/2010/main" val="45993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C27A-8B60-3476-CCA0-346241239ED2}"/>
              </a:ext>
            </a:extLst>
          </p:cNvPr>
          <p:cNvSpPr>
            <a:spLocks noGrp="1"/>
          </p:cNvSpPr>
          <p:nvPr>
            <p:ph type="title"/>
          </p:nvPr>
        </p:nvSpPr>
        <p:spPr/>
        <p:txBody>
          <a:bodyPr>
            <a:normAutofit fontScale="90000"/>
          </a:bodyPr>
          <a:lstStyle/>
          <a:p>
            <a:r>
              <a:rPr lang="en-US" b="1" dirty="0"/>
              <a:t>Required Resources for Inventory Management Project</a:t>
            </a:r>
            <a:br>
              <a:rPr lang="en-US" b="1" dirty="0"/>
            </a:br>
            <a:endParaRPr lang="en-US" dirty="0"/>
          </a:p>
        </p:txBody>
      </p:sp>
      <p:sp>
        <p:nvSpPr>
          <p:cNvPr id="3" name="Content Placeholder 2">
            <a:extLst>
              <a:ext uri="{FF2B5EF4-FFF2-40B4-BE49-F238E27FC236}">
                <a16:creationId xmlns:a16="http://schemas.microsoft.com/office/drawing/2014/main" id="{907D59AA-78B0-042E-6C0A-66E6300186FF}"/>
              </a:ext>
            </a:extLst>
          </p:cNvPr>
          <p:cNvSpPr>
            <a:spLocks noGrp="1"/>
          </p:cNvSpPr>
          <p:nvPr>
            <p:ph idx="1"/>
          </p:nvPr>
        </p:nvSpPr>
        <p:spPr/>
        <p:txBody>
          <a:bodyPr>
            <a:normAutofit fontScale="92500" lnSpcReduction="20000"/>
          </a:bodyPr>
          <a:lstStyle/>
          <a:p>
            <a:r>
              <a:rPr lang="en-US" b="1" dirty="0"/>
              <a:t>1. People (Human Resources)</a:t>
            </a:r>
          </a:p>
          <a:p>
            <a:r>
              <a:rPr lang="en-US" b="1" dirty="0"/>
              <a:t>Project Sponsor</a:t>
            </a:r>
            <a:r>
              <a:rPr lang="en-US" dirty="0"/>
              <a:t> – Provides funding and executive support.</a:t>
            </a:r>
          </a:p>
          <a:p>
            <a:r>
              <a:rPr lang="en-US" b="1" dirty="0"/>
              <a:t>Project Manager</a:t>
            </a:r>
            <a:r>
              <a:rPr lang="en-US" dirty="0"/>
              <a:t> – Oversees planning, execution, and delivery.</a:t>
            </a:r>
          </a:p>
          <a:p>
            <a:r>
              <a:rPr lang="en-US" b="1" dirty="0"/>
              <a:t>Business Analyst</a:t>
            </a:r>
            <a:r>
              <a:rPr lang="en-US" dirty="0"/>
              <a:t> – Gathers requirements, defines scope, and bridges business &amp; IT.</a:t>
            </a:r>
          </a:p>
          <a:p>
            <a:r>
              <a:rPr lang="en-US" b="1" dirty="0"/>
              <a:t>Developers / IT Team</a:t>
            </a:r>
            <a:r>
              <a:rPr lang="en-US" dirty="0"/>
              <a:t> – Customizes or builds the inventory management system.</a:t>
            </a:r>
          </a:p>
          <a:p>
            <a:r>
              <a:rPr lang="en-US" b="1" dirty="0"/>
              <a:t>Database Administrator</a:t>
            </a:r>
            <a:r>
              <a:rPr lang="en-US" dirty="0"/>
              <a:t> – Manages data migration and storage.</a:t>
            </a:r>
          </a:p>
          <a:p>
            <a:r>
              <a:rPr lang="en-US" b="1" dirty="0"/>
              <a:t>Quality Assurance (QA) Testers</a:t>
            </a:r>
            <a:r>
              <a:rPr lang="en-US" dirty="0"/>
              <a:t> – Conduct testing (unit, integration, UAT).</a:t>
            </a:r>
          </a:p>
          <a:p>
            <a:r>
              <a:rPr lang="en-US" b="1" dirty="0"/>
              <a:t>Warehouse Staff / End Users</a:t>
            </a:r>
            <a:r>
              <a:rPr lang="en-US" dirty="0"/>
              <a:t> – Provide inputs and participate in training.</a:t>
            </a:r>
          </a:p>
          <a:p>
            <a:r>
              <a:rPr lang="en-US" b="1" dirty="0"/>
              <a:t>Vendor / Software Provider</a:t>
            </a:r>
            <a:r>
              <a:rPr lang="en-US" dirty="0"/>
              <a:t> – Supplies and maintains the system.</a:t>
            </a:r>
          </a:p>
          <a:p>
            <a:endParaRPr lang="en-US" dirty="0"/>
          </a:p>
        </p:txBody>
      </p:sp>
    </p:spTree>
    <p:extLst>
      <p:ext uri="{BB962C8B-B14F-4D97-AF65-F5344CB8AC3E}">
        <p14:creationId xmlns:p14="http://schemas.microsoft.com/office/powerpoint/2010/main" val="3674441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6F10-8364-0888-6025-C56F3B67B19C}"/>
              </a:ext>
            </a:extLst>
          </p:cNvPr>
          <p:cNvSpPr>
            <a:spLocks noGrp="1"/>
          </p:cNvSpPr>
          <p:nvPr>
            <p:ph type="title"/>
          </p:nvPr>
        </p:nvSpPr>
        <p:spPr/>
        <p:txBody>
          <a:bodyPr/>
          <a:lstStyle/>
          <a:p>
            <a:r>
              <a:rPr lang="en-US" dirty="0"/>
              <a:t>2. </a:t>
            </a:r>
            <a:r>
              <a:rPr lang="en-US" b="1" dirty="0"/>
              <a:t>Technology / Tools</a:t>
            </a:r>
            <a:endParaRPr lang="en-US" dirty="0"/>
          </a:p>
        </p:txBody>
      </p:sp>
      <p:sp>
        <p:nvSpPr>
          <p:cNvPr id="3" name="Content Placeholder 2">
            <a:extLst>
              <a:ext uri="{FF2B5EF4-FFF2-40B4-BE49-F238E27FC236}">
                <a16:creationId xmlns:a16="http://schemas.microsoft.com/office/drawing/2014/main" id="{9C1E62D3-6B4B-79BA-0E54-3FADEDD131F9}"/>
              </a:ext>
            </a:extLst>
          </p:cNvPr>
          <p:cNvSpPr>
            <a:spLocks noGrp="1"/>
          </p:cNvSpPr>
          <p:nvPr>
            <p:ph idx="1"/>
          </p:nvPr>
        </p:nvSpPr>
        <p:spPr/>
        <p:txBody>
          <a:bodyPr/>
          <a:lstStyle/>
          <a:p>
            <a:r>
              <a:rPr lang="en-US" b="1" dirty="0"/>
              <a:t>Inventory Management Software</a:t>
            </a:r>
            <a:r>
              <a:rPr lang="en-US" dirty="0"/>
              <a:t> (custom-built or off-the-shelf like SAP, Zoho, Tally).</a:t>
            </a:r>
          </a:p>
          <a:p>
            <a:r>
              <a:rPr lang="en-US" b="1" dirty="0"/>
              <a:t>Database System</a:t>
            </a:r>
            <a:r>
              <a:rPr lang="en-US" dirty="0"/>
              <a:t> (MySQL, SQL Server, Oracle, or cloud DB).</a:t>
            </a:r>
          </a:p>
          <a:p>
            <a:r>
              <a:rPr lang="en-US" b="1" dirty="0"/>
              <a:t>Barcode / QR Code Scanners</a:t>
            </a:r>
            <a:r>
              <a:rPr lang="en-US" dirty="0"/>
              <a:t>.</a:t>
            </a:r>
          </a:p>
          <a:p>
            <a:r>
              <a:rPr lang="en-US" b="1" dirty="0"/>
              <a:t>Label Printers</a:t>
            </a:r>
            <a:r>
              <a:rPr lang="en-US" dirty="0"/>
              <a:t> for stock tagging.</a:t>
            </a:r>
          </a:p>
          <a:p>
            <a:r>
              <a:rPr lang="en-US" b="1" dirty="0"/>
              <a:t>Handheld Mobile Devices / Tablets</a:t>
            </a:r>
            <a:r>
              <a:rPr lang="en-US" dirty="0"/>
              <a:t> for warehouse staff.</a:t>
            </a:r>
          </a:p>
          <a:p>
            <a:r>
              <a:rPr lang="en-US" b="1" dirty="0"/>
              <a:t>Cloud Hosting or On-Premise Server Infrastructure</a:t>
            </a:r>
            <a:r>
              <a:rPr lang="en-US" dirty="0"/>
              <a:t>.</a:t>
            </a:r>
          </a:p>
          <a:p>
            <a:r>
              <a:rPr lang="en-US" b="1" dirty="0"/>
              <a:t>Backup &amp; Recovery Tools</a:t>
            </a:r>
            <a:r>
              <a:rPr lang="en-US" dirty="0"/>
              <a:t>.</a:t>
            </a:r>
          </a:p>
          <a:p>
            <a:endParaRPr lang="en-US" dirty="0"/>
          </a:p>
        </p:txBody>
      </p:sp>
    </p:spTree>
    <p:extLst>
      <p:ext uri="{BB962C8B-B14F-4D97-AF65-F5344CB8AC3E}">
        <p14:creationId xmlns:p14="http://schemas.microsoft.com/office/powerpoint/2010/main" val="742160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69F-9A9E-3F50-C4F4-C255EEF9E231}"/>
              </a:ext>
            </a:extLst>
          </p:cNvPr>
          <p:cNvSpPr>
            <a:spLocks noGrp="1"/>
          </p:cNvSpPr>
          <p:nvPr>
            <p:ph type="title"/>
          </p:nvPr>
        </p:nvSpPr>
        <p:spPr>
          <a:xfrm>
            <a:off x="838200" y="365126"/>
            <a:ext cx="10515600" cy="315912"/>
          </a:xfrm>
        </p:spPr>
        <p:txBody>
          <a:bodyPr>
            <a:normAutofit fontScale="90000"/>
          </a:bodyPr>
          <a:lstStyle/>
          <a:p>
            <a:r>
              <a:rPr lang="en-US" dirty="0"/>
              <a:t>BA approach</a:t>
            </a:r>
          </a:p>
        </p:txBody>
      </p:sp>
      <p:sp>
        <p:nvSpPr>
          <p:cNvPr id="3" name="Content Placeholder 2">
            <a:extLst>
              <a:ext uri="{FF2B5EF4-FFF2-40B4-BE49-F238E27FC236}">
                <a16:creationId xmlns:a16="http://schemas.microsoft.com/office/drawing/2014/main" id="{0208FCAF-6D08-B56E-429E-06B2B73B3E89}"/>
              </a:ext>
            </a:extLst>
          </p:cNvPr>
          <p:cNvSpPr>
            <a:spLocks noGrp="1"/>
          </p:cNvSpPr>
          <p:nvPr>
            <p:ph idx="1"/>
          </p:nvPr>
        </p:nvSpPr>
        <p:spPr>
          <a:xfrm>
            <a:off x="838200" y="879231"/>
            <a:ext cx="10515600" cy="5297732"/>
          </a:xfrm>
        </p:spPr>
        <p:txBody>
          <a:bodyPr>
            <a:normAutofit fontScale="25000" lnSpcReduction="20000"/>
          </a:bodyPr>
          <a:lstStyle/>
          <a:p>
            <a:r>
              <a:rPr lang="en-US" b="1" dirty="0"/>
              <a:t>1. Requirement Elicitation &amp; Analysis</a:t>
            </a:r>
            <a:endParaRPr lang="en-US" dirty="0"/>
          </a:p>
          <a:p>
            <a:r>
              <a:rPr lang="en-US" dirty="0"/>
              <a:t>Conduct stakeholder interviews with project managers, site engineers, procurement teams, and vendors.</a:t>
            </a:r>
          </a:p>
          <a:p>
            <a:r>
              <a:rPr lang="en-US" dirty="0"/>
              <a:t>Organize workshops and brainstorming sessions to capture pain points in current inventory processes.</a:t>
            </a:r>
          </a:p>
          <a:p>
            <a:r>
              <a:rPr lang="en-US" dirty="0"/>
              <a:t>Use observation techniques and document analysis (existing stock records, procurement logs) to gather accurate data.</a:t>
            </a:r>
          </a:p>
          <a:p>
            <a:r>
              <a:rPr lang="en-US" dirty="0"/>
              <a:t>Document functional and non-functional requirements in a </a:t>
            </a:r>
            <a:r>
              <a:rPr lang="en-US" b="1" dirty="0"/>
              <a:t>Business Requirements Document (BRD)</a:t>
            </a:r>
            <a:r>
              <a:rPr lang="en-US" dirty="0"/>
              <a:t>.</a:t>
            </a:r>
          </a:p>
          <a:p>
            <a:r>
              <a:rPr lang="en-US" b="1" dirty="0"/>
              <a:t>2. Requirement Documentation &amp; Validation</a:t>
            </a:r>
            <a:endParaRPr lang="en-US" dirty="0"/>
          </a:p>
          <a:p>
            <a:r>
              <a:rPr lang="en-US" dirty="0"/>
              <a:t>Prepare BRD and Functional Specification Document (FSD).</a:t>
            </a:r>
          </a:p>
          <a:p>
            <a:r>
              <a:rPr lang="en-US" dirty="0"/>
              <a:t>Validate requirements with stakeholders through reviews and walkthroughs.</a:t>
            </a:r>
          </a:p>
          <a:p>
            <a:r>
              <a:rPr lang="en-US" dirty="0"/>
              <a:t>Prioritize requirements based on business impact and feasibility.</a:t>
            </a:r>
          </a:p>
          <a:p>
            <a:r>
              <a:rPr lang="en-US" dirty="0"/>
              <a:t>Obtain sign-offs to ensure alignment before moving to the next Waterfall phase.</a:t>
            </a:r>
          </a:p>
          <a:p>
            <a:r>
              <a:rPr lang="en-US" b="1" dirty="0"/>
              <a:t>3. Solution Assessment &amp; Design Support</a:t>
            </a:r>
            <a:endParaRPr lang="en-US" dirty="0"/>
          </a:p>
          <a:p>
            <a:r>
              <a:rPr lang="en-US" dirty="0"/>
              <a:t>Collaborate with solution architects and developers to ensure requirements are translated into design specifications.</a:t>
            </a:r>
          </a:p>
          <a:p>
            <a:r>
              <a:rPr lang="en-US" dirty="0"/>
              <a:t>Support creation of workflow diagrams, data flow models, and use case scenarios.</a:t>
            </a:r>
          </a:p>
          <a:p>
            <a:r>
              <a:rPr lang="en-US" dirty="0"/>
              <a:t>Ensure compliance with industry standards and construction-specific inventory practices.</a:t>
            </a:r>
          </a:p>
          <a:p>
            <a:r>
              <a:rPr lang="en-US" b="1" dirty="0"/>
              <a:t>4. Testing &amp; Quality Assurance Support</a:t>
            </a:r>
            <a:endParaRPr lang="en-US" dirty="0"/>
          </a:p>
          <a:p>
            <a:r>
              <a:rPr lang="en-US" dirty="0"/>
              <a:t>Develop test scenarios and acceptance criteria linked directly to requirements.</a:t>
            </a:r>
          </a:p>
          <a:p>
            <a:r>
              <a:rPr lang="en-US" dirty="0"/>
              <a:t>Support User Acceptance Testing (UAT) by preparing test cases and coordinating with end-users.</a:t>
            </a:r>
          </a:p>
          <a:p>
            <a:r>
              <a:rPr lang="en-US" dirty="0"/>
              <a:t>Ensure traceability between requirements and test results to confirm completeness.</a:t>
            </a:r>
          </a:p>
          <a:p>
            <a:r>
              <a:rPr lang="en-US" b="1" dirty="0"/>
              <a:t>5. Change Management &amp; Communication</a:t>
            </a:r>
            <a:endParaRPr lang="en-US" dirty="0"/>
          </a:p>
          <a:p>
            <a:r>
              <a:rPr lang="en-US" dirty="0"/>
              <a:t>Act as the bridge between technical teams and business stakeholders.</a:t>
            </a:r>
          </a:p>
          <a:p>
            <a:r>
              <a:rPr lang="en-US" dirty="0"/>
              <a:t>Communicate progress, risks, and requirement clarifications regularly.</a:t>
            </a:r>
          </a:p>
          <a:p>
            <a:r>
              <a:rPr lang="en-US" dirty="0"/>
              <a:t>Facilitate training sessions for end-users and prepare user manuals.</a:t>
            </a:r>
          </a:p>
          <a:p>
            <a:r>
              <a:rPr lang="en-US" b="1" dirty="0"/>
              <a:t>6. Post-Implementation Evaluation</a:t>
            </a:r>
            <a:endParaRPr lang="en-US" dirty="0"/>
          </a:p>
          <a:p>
            <a:r>
              <a:rPr lang="en-US" dirty="0"/>
              <a:t>Collect feedback from stakeholders after go-live.</a:t>
            </a:r>
          </a:p>
          <a:p>
            <a:r>
              <a:rPr lang="en-US" dirty="0"/>
              <a:t>Measure system performance against SMART objectives (e.g., wastage reduction, procurement cycle improvements).</a:t>
            </a:r>
          </a:p>
          <a:p>
            <a:r>
              <a:rPr lang="en-US" dirty="0"/>
              <a:t>Recommend future enhancements for continuous improvement.</a:t>
            </a:r>
          </a:p>
          <a:p>
            <a:endParaRPr lang="en-US" dirty="0"/>
          </a:p>
        </p:txBody>
      </p:sp>
    </p:spTree>
    <p:extLst>
      <p:ext uri="{BB962C8B-B14F-4D97-AF65-F5344CB8AC3E}">
        <p14:creationId xmlns:p14="http://schemas.microsoft.com/office/powerpoint/2010/main" val="3232819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D9EB-64B7-E6B3-A637-404A7AEF7570}"/>
              </a:ext>
            </a:extLst>
          </p:cNvPr>
          <p:cNvSpPr>
            <a:spLocks noGrp="1"/>
          </p:cNvSpPr>
          <p:nvPr>
            <p:ph type="title"/>
          </p:nvPr>
        </p:nvSpPr>
        <p:spPr/>
        <p:txBody>
          <a:bodyPr/>
          <a:lstStyle/>
          <a:p>
            <a:r>
              <a:rPr lang="en-US" dirty="0"/>
              <a:t>3. </a:t>
            </a:r>
            <a:r>
              <a:rPr lang="en-US" b="1" dirty="0"/>
              <a:t>Time</a:t>
            </a:r>
            <a:endParaRPr lang="en-US" dirty="0"/>
          </a:p>
        </p:txBody>
      </p:sp>
      <p:sp>
        <p:nvSpPr>
          <p:cNvPr id="3" name="Content Placeholder 2">
            <a:extLst>
              <a:ext uri="{FF2B5EF4-FFF2-40B4-BE49-F238E27FC236}">
                <a16:creationId xmlns:a16="http://schemas.microsoft.com/office/drawing/2014/main" id="{3D478B32-9AB4-0995-62BE-5BCA9B9B0AB0}"/>
              </a:ext>
            </a:extLst>
          </p:cNvPr>
          <p:cNvSpPr>
            <a:spLocks noGrp="1"/>
          </p:cNvSpPr>
          <p:nvPr>
            <p:ph idx="1"/>
          </p:nvPr>
        </p:nvSpPr>
        <p:spPr/>
        <p:txBody>
          <a:bodyPr/>
          <a:lstStyle/>
          <a:p>
            <a:r>
              <a:rPr lang="en-US" b="1" dirty="0"/>
              <a:t>Project Duration:</a:t>
            </a:r>
            <a:r>
              <a:rPr lang="en-US" dirty="0"/>
              <a:t> ~4 months (depending on scope).</a:t>
            </a:r>
          </a:p>
          <a:p>
            <a:r>
              <a:rPr lang="en-US" dirty="0"/>
              <a:t>Requirement Gathering – 2 weeks</a:t>
            </a:r>
          </a:p>
          <a:p>
            <a:r>
              <a:rPr lang="en-US" dirty="0"/>
              <a:t>System Design – 3 weeks</a:t>
            </a:r>
          </a:p>
          <a:p>
            <a:r>
              <a:rPr lang="en-US" dirty="0"/>
              <a:t>Development/Customization – 6 weeks</a:t>
            </a:r>
          </a:p>
          <a:p>
            <a:r>
              <a:rPr lang="en-US" dirty="0"/>
              <a:t>Testing – 2 weeks</a:t>
            </a:r>
          </a:p>
          <a:p>
            <a:r>
              <a:rPr lang="en-US" dirty="0"/>
              <a:t>Deployment &amp; Training – 3 weeks</a:t>
            </a:r>
          </a:p>
          <a:p>
            <a:endParaRPr lang="en-US" dirty="0"/>
          </a:p>
        </p:txBody>
      </p:sp>
    </p:spTree>
    <p:extLst>
      <p:ext uri="{BB962C8B-B14F-4D97-AF65-F5344CB8AC3E}">
        <p14:creationId xmlns:p14="http://schemas.microsoft.com/office/powerpoint/2010/main" val="4280893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0746F-D186-7E70-D2E4-953BFCE36815}"/>
              </a:ext>
            </a:extLst>
          </p:cNvPr>
          <p:cNvSpPr>
            <a:spLocks noGrp="1"/>
          </p:cNvSpPr>
          <p:nvPr>
            <p:ph type="title"/>
          </p:nvPr>
        </p:nvSpPr>
        <p:spPr/>
        <p:txBody>
          <a:bodyPr/>
          <a:lstStyle/>
          <a:p>
            <a:r>
              <a:rPr lang="en-US" dirty="0"/>
              <a:t>4. </a:t>
            </a:r>
            <a:r>
              <a:rPr lang="en-US" b="1" dirty="0"/>
              <a:t>Budget (Financial Resources)</a:t>
            </a:r>
            <a:endParaRPr lang="en-US" dirty="0"/>
          </a:p>
        </p:txBody>
      </p:sp>
      <p:sp>
        <p:nvSpPr>
          <p:cNvPr id="4" name="Rectangle 1">
            <a:extLst>
              <a:ext uri="{FF2B5EF4-FFF2-40B4-BE49-F238E27FC236}">
                <a16:creationId xmlns:a16="http://schemas.microsoft.com/office/drawing/2014/main" id="{3E16A854-E06D-E420-EC1C-E75D1ECB687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Software Licensing / Development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Hardware Costs:</a:t>
            </a:r>
            <a:r>
              <a:rPr kumimoji="0" lang="en-US" altLang="en-US" sz="1800" b="0" i="0" u="none" strike="noStrike" cap="none" normalizeH="0" baseline="0">
                <a:ln>
                  <a:noFill/>
                </a:ln>
                <a:solidFill>
                  <a:schemeClr val="tx1"/>
                </a:solidFill>
                <a:effectLst/>
                <a:latin typeface="Arial" panose="020B0604020202020204" pitchFamily="34" charset="0"/>
              </a:rPr>
              <a:t> barcode scanners, printers, servers, mobile devices.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&amp; Change Management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Maintenance &amp; Support Contracts.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Contingency Reserve</a:t>
            </a:r>
            <a:r>
              <a:rPr kumimoji="0" lang="en-US" altLang="en-US" sz="1800" b="0" i="0" u="none" strike="noStrike" cap="none" normalizeH="0" baseline="0">
                <a:ln>
                  <a:noFill/>
                </a:ln>
                <a:solidFill>
                  <a:schemeClr val="tx1"/>
                </a:solidFill>
                <a:effectLst/>
                <a:latin typeface="Arial" panose="020B0604020202020204" pitchFamily="34" charset="0"/>
              </a:rPr>
              <a:t> (usually 10–15% of project budget).</a:t>
            </a:r>
          </a:p>
        </p:txBody>
      </p:sp>
    </p:spTree>
    <p:extLst>
      <p:ext uri="{BB962C8B-B14F-4D97-AF65-F5344CB8AC3E}">
        <p14:creationId xmlns:p14="http://schemas.microsoft.com/office/powerpoint/2010/main" val="1279710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6D185-5AF2-DE9A-A466-DA6813748E66}"/>
              </a:ext>
            </a:extLst>
          </p:cNvPr>
          <p:cNvSpPr>
            <a:spLocks noGrp="1"/>
          </p:cNvSpPr>
          <p:nvPr>
            <p:ph type="title"/>
          </p:nvPr>
        </p:nvSpPr>
        <p:spPr/>
        <p:txBody>
          <a:bodyPr/>
          <a:lstStyle/>
          <a:p>
            <a:r>
              <a:rPr lang="en-US" dirty="0"/>
              <a:t>5. </a:t>
            </a:r>
            <a:r>
              <a:rPr lang="en-US" b="1" dirty="0"/>
              <a:t>Other Resources</a:t>
            </a:r>
            <a:endParaRPr lang="en-US" dirty="0"/>
          </a:p>
        </p:txBody>
      </p:sp>
      <p:sp>
        <p:nvSpPr>
          <p:cNvPr id="4" name="Rectangle 1">
            <a:extLst>
              <a:ext uri="{FF2B5EF4-FFF2-40B4-BE49-F238E27FC236}">
                <a16:creationId xmlns:a16="http://schemas.microsoft.com/office/drawing/2014/main" id="{5EDA4145-6F5C-6701-6EE7-18EA82E6175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Materials</a:t>
            </a:r>
            <a:r>
              <a:rPr kumimoji="0" lang="en-US" altLang="en-US" sz="1800" b="0" i="0" u="none" strike="noStrike" cap="none" normalizeH="0" baseline="0">
                <a:ln>
                  <a:noFill/>
                </a:ln>
                <a:solidFill>
                  <a:schemeClr val="tx1"/>
                </a:solidFill>
                <a:effectLst/>
                <a:latin typeface="Arial" panose="020B0604020202020204" pitchFamily="34" charset="0"/>
              </a:rPr>
              <a:t> (manuals, e-learning, workshops).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IT Support &amp; Helpdesk</a:t>
            </a:r>
            <a:r>
              <a:rPr kumimoji="0" lang="en-US" altLang="en-US" sz="1800" b="0" i="0" u="none" strike="noStrike" cap="none" normalizeH="0" baseline="0">
                <a:ln>
                  <a:noFill/>
                </a:ln>
                <a:solidFill>
                  <a:schemeClr val="tx1"/>
                </a:solidFill>
                <a:effectLst/>
                <a:latin typeface="Arial" panose="020B0604020202020204" pitchFamily="34" charset="0"/>
              </a:rPr>
              <a:t> setup.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Regulatory &amp; Compliance Documentation</a:t>
            </a:r>
            <a:r>
              <a:rPr kumimoji="0" lang="en-US" altLang="en-US" sz="1800" b="0" i="0" u="none" strike="noStrike" cap="none" normalizeH="0" baseline="0">
                <a:ln>
                  <a:noFill/>
                </a:ln>
                <a:solidFill>
                  <a:schemeClr val="tx1"/>
                </a:solidFill>
                <a:effectLst/>
                <a:latin typeface="Arial" panose="020B0604020202020204" pitchFamily="34" charset="0"/>
              </a:rPr>
              <a:t> (for audits and financial reporting).</a:t>
            </a:r>
          </a:p>
        </p:txBody>
      </p:sp>
    </p:spTree>
    <p:extLst>
      <p:ext uri="{BB962C8B-B14F-4D97-AF65-F5344CB8AC3E}">
        <p14:creationId xmlns:p14="http://schemas.microsoft.com/office/powerpoint/2010/main" val="22532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B09BCC-828E-41C9-D695-4DD086C6C7F2}"/>
              </a:ext>
            </a:extLst>
          </p:cNvPr>
          <p:cNvSpPr>
            <a:spLocks noGrp="1"/>
          </p:cNvSpPr>
          <p:nvPr>
            <p:ph idx="1"/>
          </p:nvPr>
        </p:nvSpPr>
        <p:spPr>
          <a:xfrm>
            <a:off x="838200" y="334108"/>
            <a:ext cx="10515600" cy="5842855"/>
          </a:xfrm>
        </p:spPr>
        <p:txBody>
          <a:bodyPr/>
          <a:lstStyle/>
          <a:p>
            <a:pPr marL="0" indent="0">
              <a:buNone/>
            </a:pPr>
            <a:r>
              <a:rPr lang="en-US" b="1" dirty="0"/>
              <a:t>Situation </a:t>
            </a:r>
          </a:p>
          <a:p>
            <a:r>
              <a:rPr lang="en-US" dirty="0"/>
              <a:t>The current inventory process is </a:t>
            </a:r>
            <a:r>
              <a:rPr lang="en-US" b="1" dirty="0"/>
              <a:t>manual and inefficient</a:t>
            </a:r>
            <a:r>
              <a:rPr lang="en-US" dirty="0"/>
              <a:t>, leading to stock-outs, overstocking, and inaccurate reporting. These inefficiencies increase costs, delay order fulfillment, and reduce customer satisfaction.</a:t>
            </a:r>
          </a:p>
          <a:p>
            <a:r>
              <a:rPr lang="en-US" dirty="0"/>
              <a:t>This project provides an opportunity to implement a </a:t>
            </a:r>
            <a:r>
              <a:rPr lang="en-US" b="1" dirty="0"/>
              <a:t>centralized Inventory Management System (IMS)</a:t>
            </a:r>
            <a:r>
              <a:rPr lang="en-US" dirty="0"/>
              <a:t> that automates stock tracking, improves visibility, and optimizes resource utilization.</a:t>
            </a:r>
          </a:p>
          <a:p>
            <a:endParaRPr lang="en-US" dirty="0"/>
          </a:p>
        </p:txBody>
      </p:sp>
    </p:spTree>
    <p:extLst>
      <p:ext uri="{BB962C8B-B14F-4D97-AF65-F5344CB8AC3E}">
        <p14:creationId xmlns:p14="http://schemas.microsoft.com/office/powerpoint/2010/main" val="1452441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1EA3-F3A5-CE0E-2AE1-C34080B7BF9C}"/>
              </a:ext>
            </a:extLst>
          </p:cNvPr>
          <p:cNvSpPr>
            <a:spLocks noGrp="1"/>
          </p:cNvSpPr>
          <p:nvPr>
            <p:ph type="title"/>
          </p:nvPr>
        </p:nvSpPr>
        <p:spPr/>
        <p:txBody>
          <a:bodyPr/>
          <a:lstStyle/>
          <a:p>
            <a:r>
              <a:rPr lang="en-US" dirty="0"/>
              <a:t>Resources – Inventory Management System</a:t>
            </a:r>
          </a:p>
        </p:txBody>
      </p:sp>
      <p:sp>
        <p:nvSpPr>
          <p:cNvPr id="4" name="Rectangle 1">
            <a:extLst>
              <a:ext uri="{FF2B5EF4-FFF2-40B4-BE49-F238E27FC236}">
                <a16:creationId xmlns:a16="http://schemas.microsoft.com/office/drawing/2014/main" id="{ECB4521E-F6CE-C940-6762-9231403F91E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People</a:t>
            </a:r>
            <a:r>
              <a:rPr kumimoji="0" lang="en-US" altLang="en-US" sz="1800" b="0" i="0" u="none" strike="noStrike" cap="none" normalizeH="0" baseline="0">
                <a:ln>
                  <a:noFill/>
                </a:ln>
                <a:solidFill>
                  <a:schemeClr val="tx1"/>
                </a:solidFill>
                <a:effectLst/>
                <a:latin typeface="Arial" panose="020B0604020202020204" pitchFamily="34" charset="0"/>
              </a:rPr>
              <a:t> – Project team members from client community and ITS, including: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Sponsor (CFO / Head of Operations)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IT/Development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Database Administrator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Warehouse Staff (end users)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Procurement &amp; Finance Team representatives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Vendor / Software Provider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Time</a:t>
            </a:r>
            <a:r>
              <a:rPr kumimoji="0" lang="en-US" altLang="en-US" sz="1800" b="0" i="0" u="none" strike="noStrike" cap="none" normalizeH="0" baseline="0">
                <a:ln>
                  <a:noFill/>
                </a:ln>
                <a:solidFill>
                  <a:schemeClr val="tx1"/>
                </a:solidFill>
                <a:effectLst/>
                <a:latin typeface="Arial" panose="020B0604020202020204" pitchFamily="34" charset="0"/>
              </a:rPr>
              <a:t> – Implementation within </a:t>
            </a:r>
            <a:r>
              <a:rPr kumimoji="0" lang="en-US" altLang="en-US" sz="1800" b="1" i="0" u="none" strike="noStrike" cap="none" normalizeH="0" baseline="0">
                <a:ln>
                  <a:noFill/>
                </a:ln>
                <a:solidFill>
                  <a:schemeClr val="tx1"/>
                </a:solidFill>
                <a:effectLst/>
                <a:latin typeface="Arial" panose="020B0604020202020204" pitchFamily="34" charset="0"/>
              </a:rPr>
              <a:t>5 months</a:t>
            </a:r>
            <a:r>
              <a:rPr kumimoji="0" lang="en-US" altLang="en-US" sz="1800" b="0" i="0" u="none" strike="noStrike" cap="none" normalizeH="0" baseline="0">
                <a:ln>
                  <a:noFill/>
                </a:ln>
                <a:solidFill>
                  <a:schemeClr val="tx1"/>
                </a:solidFill>
                <a:effectLst/>
                <a:latin typeface="Arial" panose="020B0604020202020204" pitchFamily="34" charset="0"/>
              </a:rPr>
              <a:t> (Requirements – 3 weeks, Design – 3 weeks, Implementation – 8 weeks, Testing – 3 weeks, Training &amp; Go-Live – 4 weeks).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Budget</a:t>
            </a:r>
            <a:r>
              <a:rPr kumimoji="0" lang="en-US" altLang="en-US" sz="1800" b="0" i="0" u="none" strike="noStrike" cap="none" normalizeH="0" baseline="0">
                <a:ln>
                  <a:noFill/>
                </a:ln>
                <a:solidFill>
                  <a:schemeClr val="tx1"/>
                </a:solidFill>
                <a:effectLst/>
                <a:latin typeface="Arial" panose="020B0604020202020204" pitchFamily="34" charset="0"/>
              </a:rPr>
              <a:t> – Hardware, software, training, and services not to exceed </a:t>
            </a:r>
            <a:r>
              <a:rPr kumimoji="0" lang="en-US" altLang="en-US" sz="1800" b="1" i="0" u="none" strike="noStrike" cap="none" normalizeH="0" baseline="0">
                <a:ln>
                  <a:noFill/>
                </a:ln>
                <a:solidFill>
                  <a:schemeClr val="tx1"/>
                </a:solidFill>
                <a:effectLst/>
                <a:latin typeface="Arial" panose="020B0604020202020204" pitchFamily="34" charset="0"/>
              </a:rPr>
              <a:t>₹ 15,00,000</a:t>
            </a:r>
            <a:r>
              <a:rPr kumimoji="0" lang="en-US" altLang="en-US"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Other</a:t>
            </a:r>
            <a:r>
              <a:rPr kumimoji="0" lang="en-US" altLang="en-US" sz="1800" b="0" i="0" u="none" strike="noStrike" cap="none" normalizeH="0" baseline="0">
                <a:ln>
                  <a:noFill/>
                </a:ln>
                <a:solidFill>
                  <a:schemeClr val="tx1"/>
                </a:solidFill>
                <a:effectLst/>
                <a:latin typeface="Arial" panose="020B0604020202020204" pitchFamily="34" charset="0"/>
              </a:rPr>
              <a:t> – Third-party software evaluation, site visits, and research reports (e.g., Dataquest, Gartner) not to exceed </a:t>
            </a:r>
            <a:r>
              <a:rPr kumimoji="0" lang="en-US" altLang="en-US" sz="1800" b="1" i="0" u="none" strike="noStrike" cap="none" normalizeH="0" baseline="0">
                <a:ln>
                  <a:noFill/>
                </a:ln>
                <a:solidFill>
                  <a:schemeClr val="tx1"/>
                </a:solidFill>
                <a:effectLst/>
                <a:latin typeface="Arial" panose="020B0604020202020204" pitchFamily="34" charset="0"/>
              </a:rPr>
              <a:t>₹ 1,00,000</a:t>
            </a:r>
            <a:r>
              <a:rPr kumimoji="0" lang="en-US" altLang="en-US" sz="1800" b="0" i="0" u="none" strike="noStrike" cap="none" normalizeH="0" baseline="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394573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E77F-54B5-85F1-264C-E69398022D4E}"/>
              </a:ext>
            </a:extLst>
          </p:cNvPr>
          <p:cNvSpPr>
            <a:spLocks noGrp="1"/>
          </p:cNvSpPr>
          <p:nvPr>
            <p:ph type="title"/>
          </p:nvPr>
        </p:nvSpPr>
        <p:spPr/>
        <p:txBody>
          <a:bodyPr/>
          <a:lstStyle/>
          <a:p>
            <a:r>
              <a:rPr lang="en-US" dirty="0"/>
              <a:t>Risks and Dependencies:</a:t>
            </a:r>
          </a:p>
        </p:txBody>
      </p:sp>
      <p:sp>
        <p:nvSpPr>
          <p:cNvPr id="4" name="Rectangle 1">
            <a:extLst>
              <a:ext uri="{FF2B5EF4-FFF2-40B4-BE49-F238E27FC236}">
                <a16:creationId xmlns:a16="http://schemas.microsoft.com/office/drawing/2014/main" id="{FDF8CA4A-4981-1B8F-4549-78EE792D2D7A}"/>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Current solution in place for over 10 years and it is intuitive to current users.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Users may resist moving from manual or legacy systems to a digital platform.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Successful adoption depends on effective training, user engagement, and change management.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Cost justification in ease of use, quality of information, speed of accessibility, ease of support, and maintenance is difficult to quantify in a way management can see improvements in utilization of systems investment.</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Management may be skeptical about ROI since benefits are mostly efficiency-related and not always directly financial.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Project success depends on clearly defined KPIs (accuracy improvement, reduction in stock-outs, faster reporting) and measurable post-implementation benefits.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Data migration from manual/legacy records to the new system may cause errors or delays.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Requires careful planning, verification, and backup to avoid loss of critical inventory data.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Vendor dependency for system customization and ongoing support.</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Any delay or failure from vendor side may impact project timeline.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Strong vendor SLA (Service Level Agreement) and support contract needed.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Integration with procurement and finance systems.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If integration fails, data silos may remain.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Requires cross-team collaboration and thorough testing.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17464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1F91-AE95-0198-D991-F9D740F2AA35}"/>
              </a:ext>
            </a:extLst>
          </p:cNvPr>
          <p:cNvSpPr>
            <a:spLocks noGrp="1"/>
          </p:cNvSpPr>
          <p:nvPr>
            <p:ph type="title"/>
          </p:nvPr>
        </p:nvSpPr>
        <p:spPr/>
        <p:txBody>
          <a:bodyPr/>
          <a:lstStyle/>
          <a:p>
            <a:r>
              <a:rPr lang="en-US" dirty="0"/>
              <a:t>To Be Completed by Appropriate Manager</a:t>
            </a:r>
          </a:p>
        </p:txBody>
      </p:sp>
      <p:sp>
        <p:nvSpPr>
          <p:cNvPr id="3" name="Content Placeholder 2">
            <a:extLst>
              <a:ext uri="{FF2B5EF4-FFF2-40B4-BE49-F238E27FC236}">
                <a16:creationId xmlns:a16="http://schemas.microsoft.com/office/drawing/2014/main" id="{C20CE0D2-D3AD-A3AC-233E-0CD5D97C3EE2}"/>
              </a:ext>
            </a:extLst>
          </p:cNvPr>
          <p:cNvSpPr>
            <a:spLocks noGrp="1"/>
          </p:cNvSpPr>
          <p:nvPr>
            <p:ph idx="1"/>
          </p:nvPr>
        </p:nvSpPr>
        <p:spPr/>
        <p:txBody>
          <a:bodyPr/>
          <a:lstStyle/>
          <a:p>
            <a:r>
              <a:rPr lang="en-US" dirty="0"/>
              <a:t>Project sponsor    </a:t>
            </a:r>
            <a:r>
              <a:rPr lang="en-US" dirty="0" err="1"/>
              <a:t>xyz</a:t>
            </a:r>
            <a:endParaRPr lang="en-US" dirty="0"/>
          </a:p>
          <a:p>
            <a:r>
              <a:rPr lang="en-US" dirty="0"/>
              <a:t>Project manager    </a:t>
            </a:r>
            <a:r>
              <a:rPr lang="en-US" dirty="0" err="1"/>
              <a:t>xyz</a:t>
            </a:r>
            <a:endParaRPr lang="en-US" dirty="0"/>
          </a:p>
        </p:txBody>
      </p:sp>
    </p:spTree>
    <p:extLst>
      <p:ext uri="{BB962C8B-B14F-4D97-AF65-F5344CB8AC3E}">
        <p14:creationId xmlns:p14="http://schemas.microsoft.com/office/powerpoint/2010/main" val="2281285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8C64E-018B-B202-8873-70F05BE84948}"/>
              </a:ext>
            </a:extLst>
          </p:cNvPr>
          <p:cNvSpPr>
            <a:spLocks noGrp="1"/>
          </p:cNvSpPr>
          <p:nvPr>
            <p:ph type="title"/>
          </p:nvPr>
        </p:nvSpPr>
        <p:spPr/>
        <p:txBody>
          <a:bodyPr/>
          <a:lstStyle/>
          <a:p>
            <a:r>
              <a:rPr lang="en-US" dirty="0"/>
              <a:t>problem</a:t>
            </a:r>
          </a:p>
        </p:txBody>
      </p:sp>
      <p:sp>
        <p:nvSpPr>
          <p:cNvPr id="3" name="Content Placeholder 2">
            <a:extLst>
              <a:ext uri="{FF2B5EF4-FFF2-40B4-BE49-F238E27FC236}">
                <a16:creationId xmlns:a16="http://schemas.microsoft.com/office/drawing/2014/main" id="{66F44680-6AD0-9970-B958-5CB54A86E8E2}"/>
              </a:ext>
            </a:extLst>
          </p:cNvPr>
          <p:cNvSpPr>
            <a:spLocks noGrp="1"/>
          </p:cNvSpPr>
          <p:nvPr>
            <p:ph idx="1"/>
          </p:nvPr>
        </p:nvSpPr>
        <p:spPr/>
        <p:txBody>
          <a:bodyPr>
            <a:normAutofit fontScale="77500" lnSpcReduction="20000"/>
          </a:bodyPr>
          <a:lstStyle/>
          <a:p>
            <a:r>
              <a:rPr lang="en-US" dirty="0"/>
              <a:t>The electrical construction industry often faces challenges in managing inventory due to manual tracking, delays in procurement, stock shortages, and cost overruns. These inefficiencies directly affect project timelines, resource utilization, and overall profitability. To address these concerns, our project proposes the implementation of a structured </a:t>
            </a:r>
            <a:r>
              <a:rPr lang="en-US" b="1" dirty="0"/>
              <a:t>Inventory Management System</a:t>
            </a:r>
            <a:r>
              <a:rPr lang="en-US" dirty="0"/>
              <a:t> using the </a:t>
            </a:r>
            <a:r>
              <a:rPr lang="en-US" b="1" dirty="0"/>
              <a:t>Waterfall methodology</a:t>
            </a:r>
            <a:r>
              <a:rPr lang="en-US" dirty="0"/>
              <a:t>. The system will standardize procurement processes, provide real-time stock visibility, and minimize wastage by ensuring optimal inventory levels at each project stage.</a:t>
            </a:r>
          </a:p>
          <a:p>
            <a:r>
              <a:rPr lang="en-US" dirty="0"/>
              <a:t>Success will be measured through tangible outcomes such as a </a:t>
            </a:r>
            <a:r>
              <a:rPr lang="en-US" b="1" dirty="0"/>
              <a:t>30% reduction in material wastage</a:t>
            </a:r>
            <a:r>
              <a:rPr lang="en-US" dirty="0"/>
              <a:t>, </a:t>
            </a:r>
            <a:r>
              <a:rPr lang="en-US" b="1" dirty="0"/>
              <a:t>20% improvement in procurement cycle time</a:t>
            </a:r>
            <a:r>
              <a:rPr lang="en-US" dirty="0"/>
              <a:t>, and </a:t>
            </a:r>
            <a:r>
              <a:rPr lang="en-US" b="1" dirty="0"/>
              <a:t>higher accuracy in demand forecasting and stock utilization</a:t>
            </a:r>
            <a:r>
              <a:rPr lang="en-US" dirty="0"/>
              <a:t>. By adopting a phased and structured approach through the Waterfall model—covering requirements gathering, design, development, testing, and deployment—the project ensures clarity, traceability, and quality at every stage. Ultimately, this initiative will enhance operational efficiency, reduce costs, and support timely completion of electrical construction projects, aligning with stakeholder expectations and business objectives.</a:t>
            </a:r>
          </a:p>
          <a:p>
            <a:endParaRPr lang="en-US" dirty="0"/>
          </a:p>
        </p:txBody>
      </p:sp>
    </p:spTree>
    <p:extLst>
      <p:ext uri="{BB962C8B-B14F-4D97-AF65-F5344CB8AC3E}">
        <p14:creationId xmlns:p14="http://schemas.microsoft.com/office/powerpoint/2010/main" val="289563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E323C-0E41-C2E1-5266-95D5F7B0531A}"/>
              </a:ext>
            </a:extLst>
          </p:cNvPr>
          <p:cNvSpPr>
            <a:spLocks noGrp="1"/>
          </p:cNvSpPr>
          <p:nvPr>
            <p:ph idx="1"/>
          </p:nvPr>
        </p:nvSpPr>
        <p:spPr>
          <a:xfrm>
            <a:off x="838200" y="1099038"/>
            <a:ext cx="10515600" cy="5077925"/>
          </a:xfrm>
        </p:spPr>
        <p:txBody>
          <a:bodyPr>
            <a:normAutofit fontScale="77500" lnSpcReduction="20000"/>
          </a:bodyPr>
          <a:lstStyle/>
          <a:p>
            <a:r>
              <a:rPr lang="en-US" dirty="0"/>
              <a:t>Efficient inventory management has long been a critical challenge in the electrical construction sector. Historically, most companies relied on manual methods—such as spreadsheets, paper records, or siloed tracking systems—to manage procurement, stock levels, and material distribution. These practices have existed for decades, but as projects grew in size and complexity, the limitations of manual inventory tracking became more evident. Delays in identifying shortages, inaccurate demand forecasting, and lack of visibility across multiple construction sites have consistently led to project delays, increased costs, and strained vendor relationships.</a:t>
            </a:r>
          </a:p>
          <a:p>
            <a:r>
              <a:rPr lang="en-US" dirty="0"/>
              <a:t>Industry studies indicate that </a:t>
            </a:r>
            <a:r>
              <a:rPr lang="en-US" b="1" dirty="0"/>
              <a:t>construction projects lose up to 10–15% of their budget due to poor material management and wastage</a:t>
            </a:r>
            <a:r>
              <a:rPr lang="en-US" dirty="0"/>
              <a:t>. In electrical construction, where specialized materials and components are often required on tight schedules, these inefficiencies create significant risks for project completion.</a:t>
            </a:r>
          </a:p>
          <a:p>
            <a:r>
              <a:rPr lang="en-US" dirty="0"/>
              <a:t>Solving this problem is directly aligned with the organization’s business goals of </a:t>
            </a:r>
            <a:r>
              <a:rPr lang="en-US" b="1" dirty="0"/>
              <a:t>timely project delivery, cost efficiency, and improved resource utilization</a:t>
            </a:r>
            <a:r>
              <a:rPr lang="en-US" dirty="0"/>
              <a:t>. By implementing a structured </a:t>
            </a:r>
            <a:r>
              <a:rPr lang="en-US" b="1" dirty="0"/>
              <a:t>Inventory Management System</a:t>
            </a:r>
            <a:r>
              <a:rPr lang="en-US" dirty="0"/>
              <a:t>, the company can ensure real-time visibility of stock, reduce wastage, improve procurement planning, and ultimately deliver projects within budget and deadlines. This will not only increase profitability but also strengthen client trust and the organization’s competitive advantage in the market.</a:t>
            </a:r>
          </a:p>
          <a:p>
            <a:endParaRPr lang="en-US" dirty="0"/>
          </a:p>
        </p:txBody>
      </p:sp>
    </p:spTree>
    <p:extLst>
      <p:ext uri="{BB962C8B-B14F-4D97-AF65-F5344CB8AC3E}">
        <p14:creationId xmlns:p14="http://schemas.microsoft.com/office/powerpoint/2010/main" val="5326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94323-84DC-DFD5-F37A-A16756634188}"/>
              </a:ext>
            </a:extLst>
          </p:cNvPr>
          <p:cNvSpPr>
            <a:spLocks noGrp="1"/>
          </p:cNvSpPr>
          <p:nvPr>
            <p:ph idx="1"/>
          </p:nvPr>
        </p:nvSpPr>
        <p:spPr>
          <a:xfrm>
            <a:off x="838200" y="580292"/>
            <a:ext cx="10515600" cy="5596671"/>
          </a:xfrm>
        </p:spPr>
        <p:txBody>
          <a:bodyPr>
            <a:normAutofit fontScale="85000" lnSpcReduction="20000"/>
          </a:bodyPr>
          <a:lstStyle/>
          <a:p>
            <a:r>
              <a:rPr lang="en-US" b="1" dirty="0"/>
              <a:t>Opportunity</a:t>
            </a:r>
            <a:br>
              <a:rPr lang="en-US" dirty="0"/>
            </a:br>
            <a:r>
              <a:rPr lang="en-US" dirty="0"/>
              <a:t>In electrical construction projects, poor inventory tracking, lack of real-time material visibility, and delays in procurement lead to cost overruns, material wastage, and extended project timelines. Manual processes make it difficult to monitor stock levels, forecast demand, and ensure timely availability of critical components.</a:t>
            </a:r>
          </a:p>
          <a:p>
            <a:r>
              <a:rPr lang="en-US" b="1" dirty="0"/>
              <a:t>Why is it important to solve it?</a:t>
            </a:r>
            <a:br>
              <a:rPr lang="en-US" dirty="0"/>
            </a:br>
            <a:r>
              <a:rPr lang="en-US" dirty="0"/>
              <a:t>Inventory inefficiencies directly affect productivity, project delivery schedules, and profitability. A delay in materials can halt entire construction activities, while excess inventory increases holding costs and risks of material obsolescence. Streamlined inventory management is crucial for cost control, resource optimization, and timely delivery of electrical construction projects.</a:t>
            </a:r>
          </a:p>
          <a:p>
            <a:r>
              <a:rPr lang="en-US" b="1" dirty="0"/>
              <a:t>How will it help solve it?</a:t>
            </a:r>
            <a:br>
              <a:rPr lang="en-US" dirty="0"/>
            </a:br>
            <a:r>
              <a:rPr lang="en-US" dirty="0"/>
              <a:t>This project will implement a structured </a:t>
            </a:r>
            <a:r>
              <a:rPr lang="en-US" b="1" dirty="0"/>
              <a:t>Inventory Management System</a:t>
            </a:r>
            <a:r>
              <a:rPr lang="en-US" dirty="0"/>
              <a:t> using the </a:t>
            </a:r>
            <a:r>
              <a:rPr lang="en-US" b="1" dirty="0"/>
              <a:t>Waterfall methodology</a:t>
            </a:r>
            <a:r>
              <a:rPr lang="en-US" dirty="0"/>
              <a:t>, ensuring each project stage is carefully planned and executed. The solution will automate stock monitoring, improve procurement planning, and provide real-time visibility of materials across sites. Success will be measured through reduced wastage, optimized inventory costs, faster procurement cycles, and improved decision-making.</a:t>
            </a:r>
          </a:p>
          <a:p>
            <a:endParaRPr lang="en-US" dirty="0"/>
          </a:p>
        </p:txBody>
      </p:sp>
    </p:spTree>
    <p:extLst>
      <p:ext uri="{BB962C8B-B14F-4D97-AF65-F5344CB8AC3E}">
        <p14:creationId xmlns:p14="http://schemas.microsoft.com/office/powerpoint/2010/main" val="170080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CDECBB-9082-7BF1-8AD1-9FB4DA0A1F1B}"/>
              </a:ext>
            </a:extLst>
          </p:cNvPr>
          <p:cNvSpPr>
            <a:spLocks noGrp="1"/>
          </p:cNvSpPr>
          <p:nvPr>
            <p:ph idx="1"/>
          </p:nvPr>
        </p:nvSpPr>
        <p:spPr>
          <a:xfrm>
            <a:off x="838200" y="386862"/>
            <a:ext cx="10515600" cy="5790101"/>
          </a:xfrm>
        </p:spPr>
        <p:txBody>
          <a:bodyPr>
            <a:normAutofit fontScale="70000" lnSpcReduction="20000"/>
          </a:bodyPr>
          <a:lstStyle/>
          <a:p>
            <a:r>
              <a:rPr lang="en-US" b="1" dirty="0"/>
              <a:t>How will you solve the problem?</a:t>
            </a:r>
            <a:br>
              <a:rPr lang="en-US" dirty="0"/>
            </a:br>
            <a:r>
              <a:rPr lang="en-US" dirty="0"/>
              <a:t>The system will provide real-time tracking of materials, automated stock updates, and alerts for low inventory levels. It will integrate procurement workflows, supplier management, and reporting dashboards to ensure that critical components are always available when needed. Each phase of the Waterfall model—requirements gathering, system design, development, testing, and deployment—will be carefully executed to guarantee clarity, traceability, and quality.</a:t>
            </a:r>
          </a:p>
          <a:p>
            <a:r>
              <a:rPr lang="en-US" b="1" dirty="0"/>
              <a:t>Why will the solution be effective?</a:t>
            </a:r>
            <a:br>
              <a:rPr lang="en-US" dirty="0"/>
            </a:br>
            <a:r>
              <a:rPr lang="en-US" dirty="0"/>
              <a:t>By digitizing and automating the inventory process, the system will eliminate manual errors, reduce procurement delays, and improve material forecasting. This ensures construction activities are not interrupted due to shortages or excess stock. Real-time visibility across multiple project sites enhances decision-making and allows proactive procurement planning.</a:t>
            </a:r>
          </a:p>
          <a:p>
            <a:r>
              <a:rPr lang="en-US" b="1" dirty="0"/>
              <a:t>Why is this solution better than alternatives?</a:t>
            </a:r>
            <a:br>
              <a:rPr lang="en-US" dirty="0"/>
            </a:br>
            <a:r>
              <a:rPr lang="en-US" dirty="0"/>
              <a:t>Compared to manual tracking or ad-hoc spreadsheet-based methods, this system provides accuracy, scalability, and consistency. Unlike agile or unstructured approaches, the Waterfall model ensures that every requirement is fully captured upfront, which is critical in construction projects where timelines and budgets leave little room for scope changes.</a:t>
            </a:r>
          </a:p>
          <a:p>
            <a:r>
              <a:rPr lang="en-US" b="1" dirty="0"/>
              <a:t>What would it take to make it happen?</a:t>
            </a:r>
            <a:br>
              <a:rPr lang="en-US" dirty="0"/>
            </a:br>
            <a:r>
              <a:rPr lang="en-US" dirty="0"/>
              <a:t>The project requires stakeholder collaboration for requirement gathering, dedicated development resources, procurement of necessary hardware/software, and training for end-users. Investment in infrastructure and skilled personnel will be needed, along with rigorous testing before go-live. With proper governance and phased execution, the solution can be successfully implemented within the planned timeframe and budget.</a:t>
            </a:r>
          </a:p>
          <a:p>
            <a:endParaRPr lang="en-US" dirty="0"/>
          </a:p>
        </p:txBody>
      </p:sp>
    </p:spTree>
    <p:extLst>
      <p:ext uri="{BB962C8B-B14F-4D97-AF65-F5344CB8AC3E}">
        <p14:creationId xmlns:p14="http://schemas.microsoft.com/office/powerpoint/2010/main" val="3075093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03B59-7D68-F135-AA10-F0BA5D74AFE2}"/>
              </a:ext>
            </a:extLst>
          </p:cNvPr>
          <p:cNvSpPr>
            <a:spLocks noGrp="1"/>
          </p:cNvSpPr>
          <p:nvPr>
            <p:ph type="title"/>
          </p:nvPr>
        </p:nvSpPr>
        <p:spPr/>
        <p:txBody>
          <a:bodyPr/>
          <a:lstStyle/>
          <a:p>
            <a:r>
              <a:rPr lang="en-US" dirty="0"/>
              <a:t>Purpose Statement (Goals)</a:t>
            </a:r>
          </a:p>
        </p:txBody>
      </p:sp>
      <p:sp>
        <p:nvSpPr>
          <p:cNvPr id="3" name="Content Placeholder 2">
            <a:extLst>
              <a:ext uri="{FF2B5EF4-FFF2-40B4-BE49-F238E27FC236}">
                <a16:creationId xmlns:a16="http://schemas.microsoft.com/office/drawing/2014/main" id="{B42D644C-6D75-9C86-2D7E-AFAD105027FF}"/>
              </a:ext>
            </a:extLst>
          </p:cNvPr>
          <p:cNvSpPr>
            <a:spLocks noGrp="1"/>
          </p:cNvSpPr>
          <p:nvPr>
            <p:ph idx="1"/>
          </p:nvPr>
        </p:nvSpPr>
        <p:spPr/>
        <p:txBody>
          <a:bodyPr>
            <a:normAutofit lnSpcReduction="10000"/>
          </a:bodyPr>
          <a:lstStyle/>
          <a:p>
            <a:r>
              <a:rPr lang="en-US" dirty="0"/>
              <a:t>The purpose of this project is to </a:t>
            </a:r>
            <a:r>
              <a:rPr lang="en-US" b="1" dirty="0"/>
              <a:t>design, implement, and adopt a centralized Inventory Management System</a:t>
            </a:r>
            <a:r>
              <a:rPr lang="en-US" dirty="0"/>
              <a:t> that eliminates manual inefficiencies, reduces errors, and provides real-time visibility of stock across the organization.</a:t>
            </a:r>
          </a:p>
          <a:p>
            <a:pPr marL="0" indent="0">
              <a:buNone/>
            </a:pPr>
            <a:r>
              <a:rPr lang="en-US" dirty="0"/>
              <a:t>This system will do below mentioned modification :</a:t>
            </a:r>
          </a:p>
          <a:p>
            <a:r>
              <a:rPr lang="en-US" dirty="0"/>
              <a:t>Automate the tracking of stock-in and stock-out activities.</a:t>
            </a:r>
          </a:p>
          <a:p>
            <a:r>
              <a:rPr lang="en-US" dirty="0"/>
              <a:t>Provide accurate, real-time inventory data for decision-making.</a:t>
            </a:r>
          </a:p>
          <a:p>
            <a:r>
              <a:rPr lang="en-US" dirty="0"/>
              <a:t>Support procurement and finance teams with reliable reports.</a:t>
            </a:r>
          </a:p>
          <a:p>
            <a:r>
              <a:rPr lang="en-US" dirty="0"/>
              <a:t>Reduce stock-outs, overstocking, and wastage.</a:t>
            </a:r>
          </a:p>
          <a:p>
            <a:r>
              <a:rPr lang="en-US" dirty="0"/>
              <a:t>Improve overall operational efficiency and customer satisfaction.</a:t>
            </a:r>
          </a:p>
          <a:p>
            <a:endParaRPr lang="en-US" dirty="0"/>
          </a:p>
        </p:txBody>
      </p:sp>
    </p:spTree>
    <p:extLst>
      <p:ext uri="{BB962C8B-B14F-4D97-AF65-F5344CB8AC3E}">
        <p14:creationId xmlns:p14="http://schemas.microsoft.com/office/powerpoint/2010/main" val="770645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8FF4F-767F-5B18-1887-434767ED5CAB}"/>
              </a:ext>
            </a:extLst>
          </p:cNvPr>
          <p:cNvSpPr>
            <a:spLocks noGrp="1"/>
          </p:cNvSpPr>
          <p:nvPr>
            <p:ph type="title"/>
          </p:nvPr>
        </p:nvSpPr>
        <p:spPr/>
        <p:txBody>
          <a:bodyPr/>
          <a:lstStyle/>
          <a:p>
            <a:r>
              <a:rPr lang="en-US" dirty="0"/>
              <a:t>Project Objectives – Inventory Management System</a:t>
            </a:r>
          </a:p>
        </p:txBody>
      </p:sp>
      <p:sp>
        <p:nvSpPr>
          <p:cNvPr id="3" name="Content Placeholder 2">
            <a:extLst>
              <a:ext uri="{FF2B5EF4-FFF2-40B4-BE49-F238E27FC236}">
                <a16:creationId xmlns:a16="http://schemas.microsoft.com/office/drawing/2014/main" id="{EED0B773-7373-151E-B9BC-D8FC7E885B86}"/>
              </a:ext>
            </a:extLst>
          </p:cNvPr>
          <p:cNvSpPr>
            <a:spLocks noGrp="1"/>
          </p:cNvSpPr>
          <p:nvPr>
            <p:ph idx="1"/>
          </p:nvPr>
        </p:nvSpPr>
        <p:spPr/>
        <p:txBody>
          <a:bodyPr/>
          <a:lstStyle/>
          <a:p>
            <a:r>
              <a:rPr lang="en-US" b="1" dirty="0"/>
              <a:t>Solution selection according to design criteria, specifications, and requirements</a:t>
            </a:r>
            <a:endParaRPr lang="en-US" dirty="0"/>
          </a:p>
          <a:p>
            <a:r>
              <a:rPr lang="en-US" b="1" dirty="0"/>
              <a:t>Solution prototyping and testing</a:t>
            </a:r>
            <a:endParaRPr lang="en-US" dirty="0"/>
          </a:p>
          <a:p>
            <a:r>
              <a:rPr lang="en-US" b="1" dirty="0"/>
              <a:t>Implement an automated inventory management system</a:t>
            </a:r>
            <a:r>
              <a:rPr lang="en-US" dirty="0"/>
              <a:t> that supports barcode/QR code scanning and real-time stock updates</a:t>
            </a:r>
          </a:p>
          <a:p>
            <a:r>
              <a:rPr lang="en-US" b="1" dirty="0"/>
              <a:t>Integrate the system with procurement and finance functions</a:t>
            </a:r>
            <a:r>
              <a:rPr lang="en-US" dirty="0"/>
              <a:t> to ensure seamless data flow and reporting</a:t>
            </a:r>
          </a:p>
          <a:p>
            <a:r>
              <a:rPr lang="en-US" b="1" dirty="0"/>
              <a:t>Train warehouse staff and end users</a:t>
            </a:r>
            <a:r>
              <a:rPr lang="en-US" dirty="0"/>
              <a:t> to ensure 80%+ adoption rate within 2 months of rollout</a:t>
            </a:r>
          </a:p>
          <a:p>
            <a:endParaRPr lang="en-US" dirty="0"/>
          </a:p>
        </p:txBody>
      </p:sp>
    </p:spTree>
    <p:extLst>
      <p:ext uri="{BB962C8B-B14F-4D97-AF65-F5344CB8AC3E}">
        <p14:creationId xmlns:p14="http://schemas.microsoft.com/office/powerpoint/2010/main" val="3673788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5FC08-7A4B-0BBD-2D57-C41936625ECC}"/>
              </a:ext>
            </a:extLst>
          </p:cNvPr>
          <p:cNvSpPr>
            <a:spLocks noGrp="1"/>
          </p:cNvSpPr>
          <p:nvPr>
            <p:ph idx="1"/>
          </p:nvPr>
        </p:nvSpPr>
        <p:spPr/>
        <p:txBody>
          <a:bodyPr>
            <a:normAutofit fontScale="77500" lnSpcReduction="20000"/>
          </a:bodyPr>
          <a:lstStyle/>
          <a:p>
            <a:r>
              <a:rPr lang="en-US" b="1" dirty="0"/>
              <a:t>Project Deliverables</a:t>
            </a:r>
            <a:endParaRPr lang="en-US" dirty="0"/>
          </a:p>
          <a:p>
            <a:r>
              <a:rPr lang="en-US" dirty="0"/>
              <a:t>Requirements Specification Document (detailed functional and technical requirements).</a:t>
            </a:r>
          </a:p>
          <a:p>
            <a:r>
              <a:rPr lang="en-US" dirty="0"/>
              <a:t>System Design Document (architecture, database schema, and workflow diagrams).</a:t>
            </a:r>
          </a:p>
          <a:p>
            <a:r>
              <a:rPr lang="en-US" dirty="0"/>
              <a:t>Configured and developed </a:t>
            </a:r>
            <a:r>
              <a:rPr lang="en-US" b="1" dirty="0"/>
              <a:t>Inventory Management System</a:t>
            </a:r>
            <a:r>
              <a:rPr lang="en-US" dirty="0"/>
              <a:t> with modules for:</a:t>
            </a:r>
          </a:p>
          <a:p>
            <a:pPr lvl="1"/>
            <a:r>
              <a:rPr lang="en-US" dirty="0"/>
              <a:t>Real-time stock tracking</a:t>
            </a:r>
          </a:p>
          <a:p>
            <a:pPr lvl="1"/>
            <a:r>
              <a:rPr lang="en-US" dirty="0"/>
              <a:t>Procurement management</a:t>
            </a:r>
          </a:p>
          <a:p>
            <a:pPr lvl="1"/>
            <a:r>
              <a:rPr lang="en-US" dirty="0"/>
              <a:t>Supplier/vendor management</a:t>
            </a:r>
          </a:p>
          <a:p>
            <a:pPr lvl="1"/>
            <a:r>
              <a:rPr lang="en-US" dirty="0"/>
              <a:t>Alerts and reporting dashboards</a:t>
            </a:r>
          </a:p>
          <a:p>
            <a:r>
              <a:rPr lang="en-US" dirty="0"/>
              <a:t>Test Plan &amp; Test Reports (ensuring functionality, integration, and user acceptance).</a:t>
            </a:r>
          </a:p>
          <a:p>
            <a:r>
              <a:rPr lang="en-US" dirty="0"/>
              <a:t>Training Materials &amp; User Manuals for staff.</a:t>
            </a:r>
          </a:p>
          <a:p>
            <a:r>
              <a:rPr lang="en-US" dirty="0"/>
              <a:t>Fully deployed and operational Inventory Management System.</a:t>
            </a:r>
          </a:p>
          <a:p>
            <a:r>
              <a:rPr lang="en-US" dirty="0"/>
              <a:t>Post-deployment Support &amp; Maintenance Plan.</a:t>
            </a:r>
          </a:p>
          <a:p>
            <a:endParaRPr lang="en-US" dirty="0"/>
          </a:p>
        </p:txBody>
      </p:sp>
    </p:spTree>
    <p:extLst>
      <p:ext uri="{BB962C8B-B14F-4D97-AF65-F5344CB8AC3E}">
        <p14:creationId xmlns:p14="http://schemas.microsoft.com/office/powerpoint/2010/main" val="3835903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26744</TotalTime>
  <Words>2596</Words>
  <Application>Microsoft Office PowerPoint</Application>
  <PresentationFormat>Widescreen</PresentationFormat>
  <Paragraphs>171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Waterfall Live project </vt:lpstr>
      <vt:lpstr>PowerPoint Presentation</vt:lpstr>
      <vt:lpstr>problem</vt:lpstr>
      <vt:lpstr>PowerPoint Presentation</vt:lpstr>
      <vt:lpstr>PowerPoint Presentation</vt:lpstr>
      <vt:lpstr>PowerPoint Presentation</vt:lpstr>
      <vt:lpstr>Purpose Statement (Goals)</vt:lpstr>
      <vt:lpstr>Project Objectives – Inventory Management System</vt:lpstr>
      <vt:lpstr>PowerPoint Presentation</vt:lpstr>
      <vt:lpstr>Success Criteria – Inventory Management System </vt:lpstr>
      <vt:lpstr>Methods / Approach – Inventory Management System</vt:lpstr>
      <vt:lpstr>PowerPoint Presentation</vt:lpstr>
      <vt:lpstr>PowerPoint Presentation</vt:lpstr>
      <vt:lpstr>Required Resources for Inventory Management Project </vt:lpstr>
      <vt:lpstr>2. Technology / Tools</vt:lpstr>
      <vt:lpstr>BA approach</vt:lpstr>
      <vt:lpstr>3. Time</vt:lpstr>
      <vt:lpstr>4. Budget (Financial Resources)</vt:lpstr>
      <vt:lpstr>5. Other Resources</vt:lpstr>
      <vt:lpstr>Resources – Inventory Management System</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BSM080624W_08_Geethu Gopakumar</dc:creator>
  <cp:lastModifiedBy>BSM080624W_08_Geethu Gopakumar</cp:lastModifiedBy>
  <cp:revision>15</cp:revision>
  <dcterms:created xsi:type="dcterms:W3CDTF">2025-09-07T16:21:05Z</dcterms:created>
  <dcterms:modified xsi:type="dcterms:W3CDTF">2025-10-11T00:33:05Z</dcterms:modified>
</cp:coreProperties>
</file>