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4B14A8-4A65-46E3-9918-0C575F0C0EB9}" type="datetimeFigureOut">
              <a:rPr lang="en-US" smtClean="0"/>
              <a:t>7/9/2025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85AD3-18CC-44E4-B783-6ADCF4C2586A}" type="slidenum">
              <a:rPr lang="en-US" smtClean="0"/>
              <a:t>‹#›</a:t>
            </a:fld>
            <a:endParaRPr lang="en-US"/>
          </a:p>
        </p:txBody>
      </p:sp>
    </p:spTree>
    <p:extLst>
      <p:ext uri="{BB962C8B-B14F-4D97-AF65-F5344CB8AC3E}">
        <p14:creationId xmlns:p14="http://schemas.microsoft.com/office/powerpoint/2010/main" val="1467257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B14A8-4A65-46E3-9918-0C575F0C0EB9}" type="datetimeFigureOut">
              <a:rPr lang="en-US" smtClean="0"/>
              <a:t>7/9/2025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85AD3-18CC-44E4-B783-6ADCF4C2586A}" type="slidenum">
              <a:rPr lang="en-US" smtClean="0"/>
              <a:t>‹#›</a:t>
            </a:fld>
            <a:endParaRPr lang="en-US"/>
          </a:p>
        </p:txBody>
      </p:sp>
    </p:spTree>
    <p:extLst>
      <p:ext uri="{BB962C8B-B14F-4D97-AF65-F5344CB8AC3E}">
        <p14:creationId xmlns:p14="http://schemas.microsoft.com/office/powerpoint/2010/main" val="893693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B14A8-4A65-46E3-9918-0C575F0C0EB9}" type="datetimeFigureOut">
              <a:rPr lang="en-US" smtClean="0"/>
              <a:t>7/9/2025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85AD3-18CC-44E4-B783-6ADCF4C2586A}" type="slidenum">
              <a:rPr lang="en-US" smtClean="0"/>
              <a:t>‹#›</a:t>
            </a:fld>
            <a:endParaRPr lang="en-US"/>
          </a:p>
        </p:txBody>
      </p:sp>
    </p:spTree>
    <p:extLst>
      <p:ext uri="{BB962C8B-B14F-4D97-AF65-F5344CB8AC3E}">
        <p14:creationId xmlns:p14="http://schemas.microsoft.com/office/powerpoint/2010/main" val="633270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B14A8-4A65-46E3-9918-0C575F0C0EB9}" type="datetimeFigureOut">
              <a:rPr lang="en-US" smtClean="0"/>
              <a:t>7/9/2025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85AD3-18CC-44E4-B783-6ADCF4C2586A}" type="slidenum">
              <a:rPr lang="en-US" smtClean="0"/>
              <a:t>‹#›</a:t>
            </a:fld>
            <a:endParaRPr lang="en-US"/>
          </a:p>
        </p:txBody>
      </p:sp>
    </p:spTree>
    <p:extLst>
      <p:ext uri="{BB962C8B-B14F-4D97-AF65-F5344CB8AC3E}">
        <p14:creationId xmlns:p14="http://schemas.microsoft.com/office/powerpoint/2010/main" val="2607494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44B14A8-4A65-46E3-9918-0C575F0C0EB9}" type="datetimeFigureOut">
              <a:rPr lang="en-US" smtClean="0"/>
              <a:t>7/9/2025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85AD3-18CC-44E4-B783-6ADCF4C2586A}" type="slidenum">
              <a:rPr lang="en-US" smtClean="0"/>
              <a:t>‹#›</a:t>
            </a:fld>
            <a:endParaRPr lang="en-US"/>
          </a:p>
        </p:txBody>
      </p:sp>
    </p:spTree>
    <p:extLst>
      <p:ext uri="{BB962C8B-B14F-4D97-AF65-F5344CB8AC3E}">
        <p14:creationId xmlns:p14="http://schemas.microsoft.com/office/powerpoint/2010/main" val="4261200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4B14A8-4A65-46E3-9918-0C575F0C0EB9}" type="datetimeFigureOut">
              <a:rPr lang="en-US" smtClean="0"/>
              <a:t>7/9/2025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85AD3-18CC-44E4-B783-6ADCF4C2586A}" type="slidenum">
              <a:rPr lang="en-US" smtClean="0"/>
              <a:t>‹#›</a:t>
            </a:fld>
            <a:endParaRPr lang="en-US"/>
          </a:p>
        </p:txBody>
      </p:sp>
    </p:spTree>
    <p:extLst>
      <p:ext uri="{BB962C8B-B14F-4D97-AF65-F5344CB8AC3E}">
        <p14:creationId xmlns:p14="http://schemas.microsoft.com/office/powerpoint/2010/main" val="376800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4B14A8-4A65-46E3-9918-0C575F0C0EB9}" type="datetimeFigureOut">
              <a:rPr lang="en-US" smtClean="0"/>
              <a:t>7/9/2025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B85AD3-18CC-44E4-B783-6ADCF4C2586A}" type="slidenum">
              <a:rPr lang="en-US" smtClean="0"/>
              <a:t>‹#›</a:t>
            </a:fld>
            <a:endParaRPr lang="en-US"/>
          </a:p>
        </p:txBody>
      </p:sp>
    </p:spTree>
    <p:extLst>
      <p:ext uri="{BB962C8B-B14F-4D97-AF65-F5344CB8AC3E}">
        <p14:creationId xmlns:p14="http://schemas.microsoft.com/office/powerpoint/2010/main" val="1489854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4B14A8-4A65-46E3-9918-0C575F0C0EB9}" type="datetimeFigureOut">
              <a:rPr lang="en-US" smtClean="0"/>
              <a:t>7/9/2025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B85AD3-18CC-44E4-B783-6ADCF4C2586A}" type="slidenum">
              <a:rPr lang="en-US" smtClean="0"/>
              <a:t>‹#›</a:t>
            </a:fld>
            <a:endParaRPr lang="en-US"/>
          </a:p>
        </p:txBody>
      </p:sp>
    </p:spTree>
    <p:extLst>
      <p:ext uri="{BB962C8B-B14F-4D97-AF65-F5344CB8AC3E}">
        <p14:creationId xmlns:p14="http://schemas.microsoft.com/office/powerpoint/2010/main" val="4113990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4B14A8-4A65-46E3-9918-0C575F0C0EB9}" type="datetimeFigureOut">
              <a:rPr lang="en-US" smtClean="0"/>
              <a:t>7/9/2025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B85AD3-18CC-44E4-B783-6ADCF4C2586A}" type="slidenum">
              <a:rPr lang="en-US" smtClean="0"/>
              <a:t>‹#›</a:t>
            </a:fld>
            <a:endParaRPr lang="en-US"/>
          </a:p>
        </p:txBody>
      </p:sp>
    </p:spTree>
    <p:extLst>
      <p:ext uri="{BB962C8B-B14F-4D97-AF65-F5344CB8AC3E}">
        <p14:creationId xmlns:p14="http://schemas.microsoft.com/office/powerpoint/2010/main" val="3360317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44B14A8-4A65-46E3-9918-0C575F0C0EB9}" type="datetimeFigureOut">
              <a:rPr lang="en-US" smtClean="0"/>
              <a:t>7/9/2025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85AD3-18CC-44E4-B783-6ADCF4C2586A}" type="slidenum">
              <a:rPr lang="en-US" smtClean="0"/>
              <a:t>‹#›</a:t>
            </a:fld>
            <a:endParaRPr lang="en-US"/>
          </a:p>
        </p:txBody>
      </p:sp>
    </p:spTree>
    <p:extLst>
      <p:ext uri="{BB962C8B-B14F-4D97-AF65-F5344CB8AC3E}">
        <p14:creationId xmlns:p14="http://schemas.microsoft.com/office/powerpoint/2010/main" val="3379417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44B14A8-4A65-46E3-9918-0C575F0C0EB9}" type="datetimeFigureOut">
              <a:rPr lang="en-US" smtClean="0"/>
              <a:t>7/9/2025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85AD3-18CC-44E4-B783-6ADCF4C2586A}" type="slidenum">
              <a:rPr lang="en-US" smtClean="0"/>
              <a:t>‹#›</a:t>
            </a:fld>
            <a:endParaRPr lang="en-US"/>
          </a:p>
        </p:txBody>
      </p:sp>
    </p:spTree>
    <p:extLst>
      <p:ext uri="{BB962C8B-B14F-4D97-AF65-F5344CB8AC3E}">
        <p14:creationId xmlns:p14="http://schemas.microsoft.com/office/powerpoint/2010/main" val="963330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4B14A8-4A65-46E3-9918-0C575F0C0EB9}" type="datetimeFigureOut">
              <a:rPr lang="en-US" smtClean="0"/>
              <a:t>7/9/2025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B85AD3-18CC-44E4-B783-6ADCF4C2586A}" type="slidenum">
              <a:rPr lang="en-US" smtClean="0"/>
              <a:t>‹#›</a:t>
            </a:fld>
            <a:endParaRPr lang="en-US"/>
          </a:p>
        </p:txBody>
      </p:sp>
    </p:spTree>
    <p:extLst>
      <p:ext uri="{BB962C8B-B14F-4D97-AF65-F5344CB8AC3E}">
        <p14:creationId xmlns:p14="http://schemas.microsoft.com/office/powerpoint/2010/main" val="1905461397"/>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000"/>
            <a:ext cx="9144000" cy="2387600"/>
          </a:xfrm>
        </p:spPr>
        <p:txBody>
          <a:bodyPr/>
          <a:lstStyle/>
          <a:p>
            <a:r>
              <a:rPr lang="en-US" sz="4400" dirty="0" smtClean="0">
                <a:latin typeface="Arial" panose="020B0604020202020204" pitchFamily="34" charset="0"/>
                <a:cs typeface="Arial" panose="020B0604020202020204" pitchFamily="34" charset="0"/>
              </a:rPr>
              <a:t>iView</a:t>
            </a:r>
            <a:endParaRPr lang="en-US" sz="44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524000" y="2527381"/>
            <a:ext cx="9144000" cy="1655762"/>
          </a:xfrm>
        </p:spPr>
        <p:txBody>
          <a:bodyPr/>
          <a:lstStyle/>
          <a:p>
            <a:r>
              <a:rPr lang="en-US" sz="2800" dirty="0" smtClean="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Banking Application Enhancement</a:t>
            </a:r>
            <a:endParaRPr lang="en-US" sz="28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
        <p:nvSpPr>
          <p:cNvPr id="4" name="Rectangle 3"/>
          <p:cNvSpPr/>
          <p:nvPr/>
        </p:nvSpPr>
        <p:spPr>
          <a:xfrm>
            <a:off x="7682846" y="4072378"/>
            <a:ext cx="4402318" cy="197962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Prepared by :</a:t>
            </a:r>
            <a:r>
              <a:rPr lang="en-US" dirty="0" err="1"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Lolabhattu</a:t>
            </a:r>
            <a:r>
              <a:rPr lang="en-US"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Surya Likhitha</a:t>
            </a:r>
          </a:p>
          <a:p>
            <a:r>
              <a:rPr lang="en-US"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Date        </a:t>
            </a:r>
            <a:r>
              <a:rPr lang="en-US"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09/07/2025 </a:t>
            </a:r>
            <a:endParaRPr lang="en-US"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9989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Risks and Dependencies:</a:t>
            </a:r>
          </a:p>
        </p:txBody>
      </p:sp>
      <p:sp>
        <p:nvSpPr>
          <p:cNvPr id="3" name="Content Placeholder 2"/>
          <p:cNvSpPr>
            <a:spLocks noGrp="1"/>
          </p:cNvSpPr>
          <p:nvPr>
            <p:ph idx="1"/>
          </p:nvPr>
        </p:nvSpPr>
        <p:spPr/>
        <p:txBody>
          <a:bodyPr>
            <a:normAutofit/>
          </a:bodyPr>
          <a:lstStyle/>
          <a:p>
            <a:r>
              <a:rPr lang="en-US" sz="2400" dirty="0" smtClean="0">
                <a:latin typeface="Arial" panose="020B0604020202020204" pitchFamily="34" charset="0"/>
                <a:cs typeface="Arial" panose="020B0604020202020204" pitchFamily="34" charset="0"/>
              </a:rPr>
              <a:t>The </a:t>
            </a:r>
            <a:r>
              <a:rPr lang="en-US" sz="2400" dirty="0">
                <a:latin typeface="Arial" panose="020B0604020202020204" pitchFamily="34" charset="0"/>
                <a:cs typeface="Arial" panose="020B0604020202020204" pitchFamily="34" charset="0"/>
              </a:rPr>
              <a:t>existing version of iView has been in use for over 5 years and users are familiar with it. Introducing changes may require retraining</a:t>
            </a:r>
            <a:r>
              <a:rPr lang="en-US" sz="24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Integration </a:t>
            </a:r>
            <a:r>
              <a:rPr lang="en-US" sz="2400" dirty="0">
                <a:latin typeface="Arial" panose="020B0604020202020204" pitchFamily="34" charset="0"/>
                <a:cs typeface="Arial" panose="020B0604020202020204" pitchFamily="34" charset="0"/>
              </a:rPr>
              <a:t>with OTP/email systems must be stable and secure</a:t>
            </a:r>
            <a:r>
              <a:rPr lang="en-US" sz="24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Quantifying </a:t>
            </a:r>
            <a:r>
              <a:rPr lang="en-US" sz="2400" dirty="0">
                <a:latin typeface="Arial" panose="020B0604020202020204" pitchFamily="34" charset="0"/>
                <a:cs typeface="Arial" panose="020B0604020202020204" pitchFamily="34" charset="0"/>
              </a:rPr>
              <a:t>return on investment might be subjective since improvements are primarily operational.</a:t>
            </a:r>
          </a:p>
        </p:txBody>
      </p:sp>
    </p:spTree>
    <p:extLst>
      <p:ext uri="{BB962C8B-B14F-4D97-AF65-F5344CB8AC3E}">
        <p14:creationId xmlns:p14="http://schemas.microsoft.com/office/powerpoint/2010/main" val="1058209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1580"/>
            <a:ext cx="10515600" cy="1325563"/>
          </a:xfrm>
        </p:spPr>
        <p:txBody>
          <a:bodyPr/>
          <a:lstStyle/>
          <a:p>
            <a:r>
              <a:rPr lang="en-US" dirty="0" smtClean="0">
                <a:latin typeface="Arial" panose="020B0604020202020204" pitchFamily="34" charset="0"/>
                <a:cs typeface="Arial" panose="020B0604020202020204" pitchFamily="34" charset="0"/>
              </a:rPr>
              <a:t>Situation</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527143"/>
            <a:ext cx="10515600" cy="5594808"/>
          </a:xfrm>
        </p:spPr>
        <p:txBody>
          <a:bodyPr>
            <a:normAutofit/>
          </a:bodyPr>
          <a:lstStyle/>
          <a:p>
            <a:r>
              <a:rPr lang="en-US" sz="2400" dirty="0">
                <a:latin typeface="Arial" panose="020B0604020202020204" pitchFamily="34" charset="0"/>
                <a:cs typeface="Arial" panose="020B0604020202020204" pitchFamily="34" charset="0"/>
              </a:rPr>
              <a:t>The iView application is an internal tool used by bank employees to fetch customer account details by entering a Customer ID, Mobile Number, or PAN Number. It currently provides basic information such as customer name, account number, and current account balance. This system is widely used by front-desk executives and relationship managers to assist walk-in customers or during service calls.</a:t>
            </a:r>
          </a:p>
          <a:p>
            <a:pPr marL="0" indent="0">
              <a:buNone/>
            </a:pP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While iView has been stable and reliable over the years, it offers limited functionality, and employees must switch to other systems or raise manual service requests to perform additional actions like viewing detailed statements or updating contact information. This results in inefficiencies and delays in customer servicing.</a:t>
            </a:r>
          </a:p>
          <a:p>
            <a:pPr marL="0" indent="0">
              <a:buNone/>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2788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dirty="0" smtClean="0">
                <a:latin typeface="Arial" panose="020B0604020202020204" pitchFamily="34" charset="0"/>
                <a:cs typeface="Arial" panose="020B0604020202020204" pitchFamily="34" charset="0"/>
              </a:rPr>
              <a:t>Problem</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112363"/>
            <a:ext cx="10515600" cy="5745637"/>
          </a:xfrm>
        </p:spPr>
        <p:txBody>
          <a:bodyPr>
            <a:normAutofit lnSpcReduction="10000"/>
          </a:bodyPr>
          <a:lstStyle/>
          <a:p>
            <a:r>
              <a:rPr lang="en-US" sz="2400" dirty="0">
                <a:latin typeface="Arial" panose="020B0604020202020204" pitchFamily="34" charset="0"/>
                <a:cs typeface="Arial" panose="020B0604020202020204" pitchFamily="34" charset="0"/>
              </a:rPr>
              <a:t>The current limitations of iView result in several operational and customer experience challenges</a:t>
            </a:r>
            <a:r>
              <a:rPr lang="en-US" sz="24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b="1" dirty="0" smtClean="0">
                <a:latin typeface="Arial" panose="020B0604020202020204" pitchFamily="34" charset="0"/>
                <a:cs typeface="Arial" panose="020B0604020202020204" pitchFamily="34" charset="0"/>
              </a:rPr>
              <a:t>No </a:t>
            </a:r>
            <a:r>
              <a:rPr lang="en-US" sz="2400" b="1" dirty="0">
                <a:latin typeface="Arial" panose="020B0604020202020204" pitchFamily="34" charset="0"/>
                <a:cs typeface="Arial" panose="020B0604020202020204" pitchFamily="34" charset="0"/>
              </a:rPr>
              <a:t>Account Statement Access: </a:t>
            </a:r>
            <a:r>
              <a:rPr lang="en-US" sz="2400" dirty="0">
                <a:latin typeface="Arial" panose="020B0604020202020204" pitchFamily="34" charset="0"/>
                <a:cs typeface="Arial" panose="020B0604020202020204" pitchFamily="34" charset="0"/>
              </a:rPr>
              <a:t>Bank staff cannot retrieve or print/download customer transaction history. </a:t>
            </a:r>
            <a:endParaRPr lang="en-US" sz="2400" dirty="0" smtClean="0">
              <a:latin typeface="Arial" panose="020B0604020202020204" pitchFamily="34" charset="0"/>
              <a:cs typeface="Arial" panose="020B0604020202020204" pitchFamily="34" charset="0"/>
            </a:endParaRPr>
          </a:p>
          <a:p>
            <a:pPr marL="0" indent="0">
              <a:buNone/>
            </a:pPr>
            <a:endParaRPr lang="en-US"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b="1" dirty="0" smtClean="0">
                <a:latin typeface="Arial" panose="020B0604020202020204" pitchFamily="34" charset="0"/>
                <a:cs typeface="Arial" panose="020B0604020202020204" pitchFamily="34" charset="0"/>
              </a:rPr>
              <a:t>No </a:t>
            </a:r>
            <a:r>
              <a:rPr lang="en-US" sz="2400" b="1" dirty="0">
                <a:latin typeface="Arial" panose="020B0604020202020204" pitchFamily="34" charset="0"/>
                <a:cs typeface="Arial" panose="020B0604020202020204" pitchFamily="34" charset="0"/>
              </a:rPr>
              <a:t>Direct Contact Update Options: </a:t>
            </a:r>
            <a:r>
              <a:rPr lang="en-US" sz="2400" dirty="0">
                <a:latin typeface="Arial" panose="020B0604020202020204" pitchFamily="34" charset="0"/>
                <a:cs typeface="Arial" panose="020B0604020202020204" pitchFamily="34" charset="0"/>
              </a:rPr>
              <a:t>When customers want to change their mobile number, email ID, or address, the staff must initiate a separate manual process or use another system. </a:t>
            </a:r>
            <a:endParaRPr lang="en-US" sz="2400" dirty="0" smtClean="0">
              <a:latin typeface="Arial" panose="020B0604020202020204" pitchFamily="34" charset="0"/>
              <a:cs typeface="Arial" panose="020B0604020202020204" pitchFamily="34" charset="0"/>
            </a:endParaRPr>
          </a:p>
          <a:p>
            <a:pPr marL="0" indent="0">
              <a:buNone/>
            </a:pPr>
            <a:endParaRPr lang="en-US"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b="1" dirty="0" smtClean="0">
                <a:latin typeface="Arial" panose="020B0604020202020204" pitchFamily="34" charset="0"/>
                <a:cs typeface="Arial" panose="020B0604020202020204" pitchFamily="34" charset="0"/>
              </a:rPr>
              <a:t>Disjointed </a:t>
            </a:r>
            <a:r>
              <a:rPr lang="en-US" sz="2400" b="1" dirty="0">
                <a:latin typeface="Arial" panose="020B0604020202020204" pitchFamily="34" charset="0"/>
                <a:cs typeface="Arial" panose="020B0604020202020204" pitchFamily="34" charset="0"/>
              </a:rPr>
              <a:t>Customer Experience: </a:t>
            </a:r>
            <a:r>
              <a:rPr lang="en-US" sz="2400" dirty="0">
                <a:latin typeface="Arial" panose="020B0604020202020204" pitchFamily="34" charset="0"/>
                <a:cs typeface="Arial" panose="020B0604020202020204" pitchFamily="34" charset="0"/>
              </a:rPr>
              <a:t>Customers often expect immediate assistance in branches or on calls. </a:t>
            </a:r>
            <a:endParaRPr lang="en-US" sz="2400" dirty="0" smtClean="0">
              <a:latin typeface="Arial" panose="020B0604020202020204" pitchFamily="34" charset="0"/>
              <a:cs typeface="Arial" panose="020B0604020202020204" pitchFamily="34" charset="0"/>
            </a:endParaRPr>
          </a:p>
          <a:p>
            <a:pPr marL="0" indent="0">
              <a:buNone/>
            </a:pP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b="1" dirty="0" smtClean="0">
                <a:latin typeface="Arial" panose="020B0604020202020204" pitchFamily="34" charset="0"/>
                <a:cs typeface="Arial" panose="020B0604020202020204" pitchFamily="34" charset="0"/>
              </a:rPr>
              <a:t>Operational </a:t>
            </a:r>
            <a:r>
              <a:rPr lang="en-US" sz="2400" b="1" dirty="0">
                <a:latin typeface="Arial" panose="020B0604020202020204" pitchFamily="34" charset="0"/>
                <a:cs typeface="Arial" panose="020B0604020202020204" pitchFamily="34" charset="0"/>
              </a:rPr>
              <a:t>Bottlenecks: </a:t>
            </a:r>
            <a:r>
              <a:rPr lang="en-US" sz="2400" dirty="0">
                <a:latin typeface="Arial" panose="020B0604020202020204" pitchFamily="34" charset="0"/>
                <a:cs typeface="Arial" panose="020B0604020202020204" pitchFamily="34" charset="0"/>
              </a:rPr>
              <a:t>Employees spend more time per customer, reducing overall service throughput.</a:t>
            </a:r>
          </a:p>
          <a:p>
            <a:pPr marL="0" indent="0">
              <a:buNone/>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5191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2212" y="0"/>
            <a:ext cx="10515600" cy="1325563"/>
          </a:xfrm>
        </p:spPr>
        <p:txBody>
          <a:bodyPr/>
          <a:lstStyle/>
          <a:p>
            <a:r>
              <a:rPr lang="en-US" dirty="0" smtClean="0">
                <a:latin typeface="Arial" panose="020B0604020202020204" pitchFamily="34" charset="0"/>
                <a:cs typeface="Arial" panose="020B0604020202020204" pitchFamily="34" charset="0"/>
              </a:rPr>
              <a:t>Opportunity</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95927" y="1178351"/>
            <a:ext cx="11434712" cy="5679649"/>
          </a:xfrm>
        </p:spPr>
        <p:txBody>
          <a:bodyPr>
            <a:noAutofit/>
          </a:bodyPr>
          <a:lstStyle/>
          <a:p>
            <a:r>
              <a:rPr lang="en-US" sz="2400" dirty="0">
                <a:latin typeface="Arial" panose="020B0604020202020204" pitchFamily="34" charset="0"/>
                <a:cs typeface="Arial" panose="020B0604020202020204" pitchFamily="34" charset="0"/>
              </a:rPr>
              <a:t>Enhancing iView with additional features presents a strategic opportunity to</a:t>
            </a:r>
            <a:r>
              <a:rPr lang="en-US" sz="24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b="1" dirty="0" smtClean="0">
                <a:latin typeface="Arial" panose="020B0604020202020204" pitchFamily="34" charset="0"/>
                <a:cs typeface="Arial" panose="020B0604020202020204" pitchFamily="34" charset="0"/>
              </a:rPr>
              <a:t>Streamline </a:t>
            </a:r>
            <a:r>
              <a:rPr lang="en-US" sz="2400" b="1" dirty="0">
                <a:latin typeface="Arial" panose="020B0604020202020204" pitchFamily="34" charset="0"/>
                <a:cs typeface="Arial" panose="020B0604020202020204" pitchFamily="34" charset="0"/>
              </a:rPr>
              <a:t>Customer Service: </a:t>
            </a:r>
            <a:r>
              <a:rPr lang="en-US" sz="2400" dirty="0">
                <a:latin typeface="Arial" panose="020B0604020202020204" pitchFamily="34" charset="0"/>
                <a:cs typeface="Arial" panose="020B0604020202020204" pitchFamily="34" charset="0"/>
              </a:rPr>
              <a:t>By enabling employees to view account statements and update contact information instantly, customer interactions become faster and more efficient</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b="1" dirty="0" smtClean="0">
                <a:latin typeface="Arial" panose="020B0604020202020204" pitchFamily="34" charset="0"/>
                <a:cs typeface="Arial" panose="020B0604020202020204" pitchFamily="34" charset="0"/>
              </a:rPr>
              <a:t>Improve </a:t>
            </a:r>
            <a:r>
              <a:rPr lang="en-US" sz="2400" b="1" dirty="0">
                <a:latin typeface="Arial" panose="020B0604020202020204" pitchFamily="34" charset="0"/>
                <a:cs typeface="Arial" panose="020B0604020202020204" pitchFamily="34" charset="0"/>
              </a:rPr>
              <a:t>First Call Resolution: </a:t>
            </a:r>
            <a:r>
              <a:rPr lang="en-US" sz="2400" dirty="0">
                <a:latin typeface="Arial" panose="020B0604020202020204" pitchFamily="34" charset="0"/>
                <a:cs typeface="Arial" panose="020B0604020202020204" pitchFamily="34" charset="0"/>
              </a:rPr>
              <a:t>Empowering front-line staff with these features can significantly improve the number of issues resolved in the first interaction, reducing follow-ups</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b="1" dirty="0" smtClean="0">
                <a:latin typeface="Arial" panose="020B0604020202020204" pitchFamily="34" charset="0"/>
                <a:cs typeface="Arial" panose="020B0604020202020204" pitchFamily="34" charset="0"/>
              </a:rPr>
              <a:t>Ensure </a:t>
            </a:r>
            <a:r>
              <a:rPr lang="en-US" sz="2400" b="1" dirty="0">
                <a:latin typeface="Arial" panose="020B0604020202020204" pitchFamily="34" charset="0"/>
                <a:cs typeface="Arial" panose="020B0604020202020204" pitchFamily="34" charset="0"/>
              </a:rPr>
              <a:t>Compliance and Data Accuracy: </a:t>
            </a:r>
            <a:r>
              <a:rPr lang="en-US" sz="2400" dirty="0">
                <a:latin typeface="Arial" panose="020B0604020202020204" pitchFamily="34" charset="0"/>
                <a:cs typeface="Arial" panose="020B0604020202020204" pitchFamily="34" charset="0"/>
              </a:rPr>
              <a:t>Providing secure, auditable methods to update contact information helps maintain regulatory compliance and improves data integrity</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b="1" dirty="0" smtClean="0">
                <a:latin typeface="Arial" panose="020B0604020202020204" pitchFamily="34" charset="0"/>
                <a:cs typeface="Arial" panose="020B0604020202020204" pitchFamily="34" charset="0"/>
              </a:rPr>
              <a:t>Increase </a:t>
            </a:r>
            <a:r>
              <a:rPr lang="en-US" sz="2400" b="1" dirty="0">
                <a:latin typeface="Arial" panose="020B0604020202020204" pitchFamily="34" charset="0"/>
                <a:cs typeface="Arial" panose="020B0604020202020204" pitchFamily="34" charset="0"/>
              </a:rPr>
              <a:t>Employee Productivity: </a:t>
            </a:r>
            <a:r>
              <a:rPr lang="en-US" sz="2400" dirty="0">
                <a:latin typeface="Arial" panose="020B0604020202020204" pitchFamily="34" charset="0"/>
                <a:cs typeface="Arial" panose="020B0604020202020204" pitchFamily="34" charset="0"/>
              </a:rPr>
              <a:t>Eliminating the need to switch systems or raise service requests allows employees to serve more customers in less time</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5345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Purpose Statement (Goals</a:t>
            </a:r>
            <a:r>
              <a:rPr lang="en-US"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The purpose of this project is to enhance the iView application by adding features to</a:t>
            </a:r>
            <a:r>
              <a:rPr lang="en-US" sz="24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View </a:t>
            </a:r>
            <a:r>
              <a:rPr lang="en-US" sz="2400" dirty="0">
                <a:latin typeface="Arial" panose="020B0604020202020204" pitchFamily="34" charset="0"/>
                <a:cs typeface="Arial" panose="020B0604020202020204" pitchFamily="34" charset="0"/>
              </a:rPr>
              <a:t>detailed account statements for a custom date range</a:t>
            </a:r>
            <a:r>
              <a:rPr lang="en-US" sz="24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Update </a:t>
            </a:r>
            <a:r>
              <a:rPr lang="en-US" sz="2400" dirty="0">
                <a:latin typeface="Arial" panose="020B0604020202020204" pitchFamily="34" charset="0"/>
                <a:cs typeface="Arial" panose="020B0604020202020204" pitchFamily="34" charset="0"/>
              </a:rPr>
              <a:t>customer contact details like mobile number, email ID, and address with validation and OTP security.</a:t>
            </a:r>
          </a:p>
        </p:txBody>
      </p:sp>
    </p:spTree>
    <p:extLst>
      <p:ext uri="{BB962C8B-B14F-4D97-AF65-F5344CB8AC3E}">
        <p14:creationId xmlns:p14="http://schemas.microsoft.com/office/powerpoint/2010/main" val="3338743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Project Objectives:</a:t>
            </a:r>
          </a:p>
        </p:txBody>
      </p:sp>
      <p:sp>
        <p:nvSpPr>
          <p:cNvPr id="3" name="Content Placeholder 2"/>
          <p:cNvSpPr>
            <a:spLocks noGrp="1"/>
          </p:cNvSpPr>
          <p:nvPr>
            <p:ph idx="1"/>
          </p:nvPr>
        </p:nvSpPr>
        <p:spPr/>
        <p:txBody>
          <a:bodyPr>
            <a:normAutofit fontScale="92500" lnSpcReduction="10000"/>
          </a:bodyPr>
          <a:lstStyle/>
          <a:p>
            <a:r>
              <a:rPr lang="en-US" sz="2400" dirty="0" smtClean="0">
                <a:latin typeface="Arial" panose="020B0604020202020204" pitchFamily="34" charset="0"/>
                <a:cs typeface="Arial" panose="020B0604020202020204" pitchFamily="34" charset="0"/>
              </a:rPr>
              <a:t>Design </a:t>
            </a:r>
            <a:r>
              <a:rPr lang="en-US" sz="2400" dirty="0">
                <a:latin typeface="Arial" panose="020B0604020202020204" pitchFamily="34" charset="0"/>
                <a:cs typeface="Arial" panose="020B0604020202020204" pitchFamily="34" charset="0"/>
              </a:rPr>
              <a:t>and implement the “View Statement” module with export and filter features</a:t>
            </a:r>
            <a:r>
              <a:rPr lang="en-US" sz="24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Design </a:t>
            </a:r>
            <a:r>
              <a:rPr lang="en-US" sz="2400" dirty="0">
                <a:latin typeface="Arial" panose="020B0604020202020204" pitchFamily="34" charset="0"/>
                <a:cs typeface="Arial" panose="020B0604020202020204" pitchFamily="34" charset="0"/>
              </a:rPr>
              <a:t>and implement secure update modules for mobile number, email ID, and address</a:t>
            </a:r>
            <a:r>
              <a:rPr lang="en-US" sz="24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Ensure </a:t>
            </a:r>
            <a:r>
              <a:rPr lang="en-US" sz="2400" dirty="0">
                <a:latin typeface="Arial" panose="020B0604020202020204" pitchFamily="34" charset="0"/>
                <a:cs typeface="Arial" panose="020B0604020202020204" pitchFamily="34" charset="0"/>
              </a:rPr>
              <a:t>compliance with banking security and audit policies</a:t>
            </a:r>
            <a:r>
              <a:rPr lang="en-US" sz="24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Improve </a:t>
            </a:r>
            <a:r>
              <a:rPr lang="en-US" sz="2400" dirty="0">
                <a:latin typeface="Arial" panose="020B0604020202020204" pitchFamily="34" charset="0"/>
                <a:cs typeface="Arial" panose="020B0604020202020204" pitchFamily="34" charset="0"/>
              </a:rPr>
              <a:t>operational efficiency and reduce service request turnaround time</a:t>
            </a:r>
            <a:r>
              <a:rPr lang="en-US" sz="24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Enhance </a:t>
            </a:r>
            <a:r>
              <a:rPr lang="en-US" sz="2400" dirty="0">
                <a:latin typeface="Arial" panose="020B0604020202020204" pitchFamily="34" charset="0"/>
                <a:cs typeface="Arial" panose="020B0604020202020204" pitchFamily="34" charset="0"/>
              </a:rPr>
              <a:t>customer satisfaction by streamlining in-branch services</a:t>
            </a:r>
            <a:r>
              <a:rPr lang="en-US" sz="2400" dirty="0" smtClean="0">
                <a:latin typeface="Arial" panose="020B0604020202020204" pitchFamily="34" charset="0"/>
                <a:cs typeface="Arial" panose="020B0604020202020204" pitchFamily="34" charset="0"/>
              </a:rPr>
              <a:t>.</a:t>
            </a:r>
            <a:br>
              <a:rPr lang="en-US" sz="2400" dirty="0" smtClean="0">
                <a:latin typeface="Arial" panose="020B0604020202020204" pitchFamily="34" charset="0"/>
                <a:cs typeface="Arial" panose="020B0604020202020204" pitchFamily="34" charset="0"/>
              </a:rPr>
            </a:b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9993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Success Criteria:</a:t>
            </a:r>
          </a:p>
        </p:txBody>
      </p:sp>
      <p:sp>
        <p:nvSpPr>
          <p:cNvPr id="3" name="Content Placeholder 2"/>
          <p:cNvSpPr>
            <a:spLocks noGrp="1"/>
          </p:cNvSpPr>
          <p:nvPr>
            <p:ph idx="1"/>
          </p:nvPr>
        </p:nvSpPr>
        <p:spPr/>
        <p:txBody>
          <a:bodyPr>
            <a:normAutofit/>
          </a:bodyPr>
          <a:lstStyle/>
          <a:p>
            <a:r>
              <a:rPr lang="en-US" sz="2400" dirty="0" smtClean="0">
                <a:latin typeface="Arial" panose="020B0604020202020204" pitchFamily="34" charset="0"/>
                <a:cs typeface="Arial" panose="020B0604020202020204" pitchFamily="34" charset="0"/>
              </a:rPr>
              <a:t>Improve </a:t>
            </a:r>
            <a:r>
              <a:rPr lang="en-US" sz="2400" dirty="0">
                <a:latin typeface="Arial" panose="020B0604020202020204" pitchFamily="34" charset="0"/>
                <a:cs typeface="Arial" panose="020B0604020202020204" pitchFamily="34" charset="0"/>
              </a:rPr>
              <a:t>accessibility to customer information and transaction history in one interface</a:t>
            </a:r>
            <a:r>
              <a:rPr lang="en-US" sz="24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Reduce </a:t>
            </a:r>
            <a:r>
              <a:rPr lang="en-US" sz="2400" dirty="0">
                <a:latin typeface="Arial" panose="020B0604020202020204" pitchFamily="34" charset="0"/>
                <a:cs typeface="Arial" panose="020B0604020202020204" pitchFamily="34" charset="0"/>
              </a:rPr>
              <a:t>the time taken by bank staff to handle customer requests</a:t>
            </a:r>
            <a:r>
              <a:rPr lang="en-US" sz="24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Achieve </a:t>
            </a:r>
            <a:r>
              <a:rPr lang="en-US" sz="2400" dirty="0">
                <a:latin typeface="Arial" panose="020B0604020202020204" pitchFamily="34" charset="0"/>
                <a:cs typeface="Arial" panose="020B0604020202020204" pitchFamily="34" charset="0"/>
              </a:rPr>
              <a:t>at least 95% accuracy in statement generation and contact updates</a:t>
            </a:r>
            <a:r>
              <a:rPr lang="en-US" sz="2400" dirty="0" smtClean="0">
                <a:latin typeface="Arial" panose="020B0604020202020204" pitchFamily="34" charset="0"/>
                <a:cs typeface="Arial" panose="020B0604020202020204" pitchFamily="34" charset="0"/>
              </a:rPr>
              <a:t>.</a:t>
            </a:r>
          </a:p>
          <a:p>
            <a:pPr marL="0" indent="0">
              <a:buNone/>
            </a:pP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Ensure </a:t>
            </a:r>
            <a:r>
              <a:rPr lang="en-US" sz="2400" dirty="0">
                <a:latin typeface="Arial" panose="020B0604020202020204" pitchFamily="34" charset="0"/>
                <a:cs typeface="Arial" panose="020B0604020202020204" pitchFamily="34" charset="0"/>
              </a:rPr>
              <a:t>audit logging and OTP-based validation for contact detail updates.</a:t>
            </a:r>
          </a:p>
        </p:txBody>
      </p:sp>
    </p:spTree>
    <p:extLst>
      <p:ext uri="{BB962C8B-B14F-4D97-AF65-F5344CB8AC3E}">
        <p14:creationId xmlns:p14="http://schemas.microsoft.com/office/powerpoint/2010/main" val="3200544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Methods/Approach</a:t>
            </a:r>
            <a:r>
              <a:rPr lang="en-US"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lnSpcReduction="10000"/>
          </a:bodyPr>
          <a:lstStyle/>
          <a:p>
            <a:r>
              <a:rPr lang="en-US" sz="2400" dirty="0" smtClean="0">
                <a:latin typeface="Arial" panose="020B0604020202020204" pitchFamily="34" charset="0"/>
                <a:cs typeface="Arial" panose="020B0604020202020204" pitchFamily="34" charset="0"/>
              </a:rPr>
              <a:t>Conduct </a:t>
            </a:r>
            <a:r>
              <a:rPr lang="en-US" sz="2400" dirty="0">
                <a:latin typeface="Arial" panose="020B0604020202020204" pitchFamily="34" charset="0"/>
                <a:cs typeface="Arial" panose="020B0604020202020204" pitchFamily="34" charset="0"/>
              </a:rPr>
              <a:t>requirement gathering with operations and compliance teams</a:t>
            </a:r>
            <a:r>
              <a:rPr lang="en-US" sz="24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Prepare </a:t>
            </a:r>
            <a:r>
              <a:rPr lang="en-US" sz="2400" dirty="0">
                <a:latin typeface="Arial" panose="020B0604020202020204" pitchFamily="34" charset="0"/>
                <a:cs typeface="Arial" panose="020B0604020202020204" pitchFamily="34" charset="0"/>
              </a:rPr>
              <a:t>functional and technical specifications</a:t>
            </a:r>
            <a:r>
              <a:rPr lang="en-US" sz="24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Use </a:t>
            </a:r>
            <a:r>
              <a:rPr lang="en-US" sz="2400" dirty="0">
                <a:latin typeface="Arial" panose="020B0604020202020204" pitchFamily="34" charset="0"/>
                <a:cs typeface="Arial" panose="020B0604020202020204" pitchFamily="34" charset="0"/>
              </a:rPr>
              <a:t>Waterfall model: Design → Develop → Test → UAT → Train → Deploy</a:t>
            </a:r>
            <a:r>
              <a:rPr lang="en-US" sz="24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Train </a:t>
            </a:r>
            <a:r>
              <a:rPr lang="en-US" sz="2400" dirty="0">
                <a:latin typeface="Arial" panose="020B0604020202020204" pitchFamily="34" charset="0"/>
                <a:cs typeface="Arial" panose="020B0604020202020204" pitchFamily="34" charset="0"/>
              </a:rPr>
              <a:t>staff post-deployment and establish support process</a:t>
            </a:r>
            <a:r>
              <a:rPr lang="en-US" sz="24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Go </a:t>
            </a:r>
            <a:r>
              <a:rPr lang="en-US" sz="2400" dirty="0">
                <a:latin typeface="Arial" panose="020B0604020202020204" pitchFamily="34" charset="0"/>
                <a:cs typeface="Arial" panose="020B0604020202020204" pitchFamily="34" charset="0"/>
              </a:rPr>
              <a:t>live with the new enhanced version of iView.</a:t>
            </a:r>
          </a:p>
        </p:txBody>
      </p:sp>
    </p:spTree>
    <p:extLst>
      <p:ext uri="{BB962C8B-B14F-4D97-AF65-F5344CB8AC3E}">
        <p14:creationId xmlns:p14="http://schemas.microsoft.com/office/powerpoint/2010/main" val="1778453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5078" y="129455"/>
            <a:ext cx="10515600" cy="1325563"/>
          </a:xfrm>
        </p:spPr>
        <p:txBody>
          <a:bodyPr/>
          <a:lstStyle/>
          <a:p>
            <a:r>
              <a:rPr lang="en-US" dirty="0">
                <a:latin typeface="Arial" panose="020B0604020202020204" pitchFamily="34" charset="0"/>
                <a:cs typeface="Arial" panose="020B0604020202020204" pitchFamily="34" charset="0"/>
              </a:rPr>
              <a:t>Resources:</a:t>
            </a:r>
          </a:p>
        </p:txBody>
      </p:sp>
      <p:sp>
        <p:nvSpPr>
          <p:cNvPr id="3" name="Content Placeholder 2"/>
          <p:cNvSpPr>
            <a:spLocks noGrp="1"/>
          </p:cNvSpPr>
          <p:nvPr>
            <p:ph idx="1"/>
          </p:nvPr>
        </p:nvSpPr>
        <p:spPr>
          <a:xfrm>
            <a:off x="838200" y="1455018"/>
            <a:ext cx="10515600" cy="5219159"/>
          </a:xfrm>
        </p:spPr>
        <p:txBody>
          <a:bodyPr>
            <a:noAutofit/>
          </a:bodyPr>
          <a:lstStyle/>
          <a:p>
            <a:pPr>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People</a:t>
            </a:r>
            <a:r>
              <a:rPr lang="en-US" sz="2400" dirty="0">
                <a:latin typeface="Arial" panose="020B0604020202020204" pitchFamily="34" charset="0"/>
                <a:cs typeface="Arial" panose="020B0604020202020204" pitchFamily="34" charset="0"/>
              </a:rPr>
              <a:t>: Business Analyst, UI/UX Designer, 2 Developers, 1 Tester, Project Lead</a:t>
            </a:r>
            <a:r>
              <a:rPr lang="en-US" sz="2400" dirty="0" smtClean="0">
                <a:latin typeface="Arial" panose="020B0604020202020204" pitchFamily="34" charset="0"/>
                <a:cs typeface="Arial" panose="020B0604020202020204" pitchFamily="34" charset="0"/>
              </a:rPr>
              <a:t>.</a:t>
            </a:r>
          </a:p>
          <a:p>
            <a:pPr>
              <a:buFont typeface="Wingdings" panose="05000000000000000000" pitchFamily="2" charset="2"/>
              <a:buChar char="Ø"/>
            </a:pPr>
            <a:endParaRPr lang="en-US"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Time: 12 Weeks</a:t>
            </a:r>
          </a:p>
          <a:p>
            <a:pPr>
              <a:buFont typeface="Wingdings" panose="05000000000000000000" pitchFamily="2" charset="2"/>
              <a:buChar char="Ø"/>
            </a:pPr>
            <a:endParaRPr lang="en-US"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Budget </a:t>
            </a: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Development</a:t>
            </a:r>
            <a:r>
              <a:rPr lang="en-US" sz="2400"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4,00,000</a:t>
            </a: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Testing </a:t>
            </a:r>
            <a:r>
              <a:rPr lang="en-US" sz="2400" dirty="0">
                <a:latin typeface="Arial" panose="020B0604020202020204" pitchFamily="34" charset="0"/>
                <a:cs typeface="Arial" panose="020B0604020202020204" pitchFamily="34" charset="0"/>
              </a:rPr>
              <a:t>&amp; QA: ₹</a:t>
            </a:r>
            <a:r>
              <a:rPr lang="en-US" sz="2400" dirty="0" smtClean="0">
                <a:latin typeface="Arial" panose="020B0604020202020204" pitchFamily="34" charset="0"/>
                <a:cs typeface="Arial" panose="020B0604020202020204" pitchFamily="34" charset="0"/>
              </a:rPr>
              <a:t>1,00,000</a:t>
            </a: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Training </a:t>
            </a:r>
            <a:r>
              <a:rPr lang="en-US" sz="2400" dirty="0">
                <a:latin typeface="Arial" panose="020B0604020202020204" pitchFamily="34" charset="0"/>
                <a:cs typeface="Arial" panose="020B0604020202020204" pitchFamily="34" charset="0"/>
              </a:rPr>
              <a:t>&amp; Documentation: ₹</a:t>
            </a:r>
            <a:r>
              <a:rPr lang="en-US" sz="2400" dirty="0" smtClean="0">
                <a:latin typeface="Arial" panose="020B0604020202020204" pitchFamily="34" charset="0"/>
                <a:cs typeface="Arial" panose="020B0604020202020204" pitchFamily="34" charset="0"/>
              </a:rPr>
              <a:t>50,000</a:t>
            </a: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Other</a:t>
            </a:r>
            <a:r>
              <a:rPr lang="en-US" sz="2400" dirty="0">
                <a:latin typeface="Arial" panose="020B0604020202020204" pitchFamily="34" charset="0"/>
                <a:cs typeface="Arial" panose="020B0604020202020204" pitchFamily="34" charset="0"/>
              </a:rPr>
              <a:t>: Tools for OTP/email integration and security audit (₹50,000)</a:t>
            </a:r>
          </a:p>
        </p:txBody>
      </p:sp>
    </p:spTree>
    <p:extLst>
      <p:ext uri="{BB962C8B-B14F-4D97-AF65-F5344CB8AC3E}">
        <p14:creationId xmlns:p14="http://schemas.microsoft.com/office/powerpoint/2010/main" val="17700672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121</TotalTime>
  <Words>659</Words>
  <Application>Microsoft Office PowerPoint</Application>
  <PresentationFormat>Widescreen</PresentationFormat>
  <Paragraphs>75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Wingdings</vt:lpstr>
      <vt:lpstr>Office Theme</vt:lpstr>
      <vt:lpstr>iView</vt:lpstr>
      <vt:lpstr>Situation</vt:lpstr>
      <vt:lpstr>Problem</vt:lpstr>
      <vt:lpstr>Opportunity</vt:lpstr>
      <vt:lpstr>Purpose Statement (Goals)</vt:lpstr>
      <vt:lpstr>Project Objectives:</vt:lpstr>
      <vt:lpstr>Success Criteria:</vt:lpstr>
      <vt:lpstr>Methods/Approach:</vt:lpstr>
      <vt:lpstr>Resources:</vt:lpstr>
      <vt:lpstr>Risks and Dependencies: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iView</dc:title>
  <dc:creator>Likhitha</dc:creator>
  <cp:lastModifiedBy>Likhitha</cp:lastModifiedBy>
  <cp:revision>32</cp:revision>
  <dcterms:created xsi:type="dcterms:W3CDTF">2025-07-08T16:43:03Z</dcterms:created>
  <dcterms:modified xsi:type="dcterms:W3CDTF">2025-07-09T14:14:13Z</dcterms:modified>
</cp:coreProperties>
</file>