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FE6EB2-93EE-4CBD-946B-56DC73258D9A}" v="1" dt="2025-11-12T19:24:12.1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tik iyer" userId="2335b444826876e6" providerId="LiveId" clId="{E562914E-40FB-4556-AB07-B470DF2E058C}"/>
    <pc:docChg chg="custSel addSld delSld modSld">
      <pc:chgData name="kartik iyer" userId="2335b444826876e6" providerId="LiveId" clId="{E562914E-40FB-4556-AB07-B470DF2E058C}" dt="2025-11-12T19:26:21.160" v="33" actId="20577"/>
      <pc:docMkLst>
        <pc:docMk/>
      </pc:docMkLst>
      <pc:sldChg chg="modSp mod">
        <pc:chgData name="kartik iyer" userId="2335b444826876e6" providerId="LiveId" clId="{E562914E-40FB-4556-AB07-B470DF2E058C}" dt="2025-11-12T19:23:34.511" v="10" actId="20577"/>
        <pc:sldMkLst>
          <pc:docMk/>
          <pc:sldMk cId="836525209" sldId="256"/>
        </pc:sldMkLst>
        <pc:spChg chg="mod">
          <ac:chgData name="kartik iyer" userId="2335b444826876e6" providerId="LiveId" clId="{E562914E-40FB-4556-AB07-B470DF2E058C}" dt="2025-11-12T19:23:34.511" v="10" actId="20577"/>
          <ac:spMkLst>
            <pc:docMk/>
            <pc:sldMk cId="836525209" sldId="256"/>
            <ac:spMk id="3" creationId="{CD0794C3-5D6B-01A1-A58B-15F5437B1717}"/>
          </ac:spMkLst>
        </pc:spChg>
      </pc:sldChg>
      <pc:sldChg chg="modSp mod">
        <pc:chgData name="kartik iyer" userId="2335b444826876e6" providerId="LiveId" clId="{E562914E-40FB-4556-AB07-B470DF2E058C}" dt="2025-11-12T19:24:34.979" v="20" actId="20577"/>
        <pc:sldMkLst>
          <pc:docMk/>
          <pc:sldMk cId="1909514721" sldId="258"/>
        </pc:sldMkLst>
        <pc:spChg chg="mod">
          <ac:chgData name="kartik iyer" userId="2335b444826876e6" providerId="LiveId" clId="{E562914E-40FB-4556-AB07-B470DF2E058C}" dt="2025-11-12T19:24:34.979" v="20" actId="20577"/>
          <ac:spMkLst>
            <pc:docMk/>
            <pc:sldMk cId="1909514721" sldId="258"/>
            <ac:spMk id="2" creationId="{453E5F41-CDEB-AECE-E5FB-8CE0BFA629B2}"/>
          </ac:spMkLst>
        </pc:spChg>
        <pc:spChg chg="mod">
          <ac:chgData name="kartik iyer" userId="2335b444826876e6" providerId="LiveId" clId="{E562914E-40FB-4556-AB07-B470DF2E058C}" dt="2025-11-12T19:23:51.266" v="13" actId="27636"/>
          <ac:spMkLst>
            <pc:docMk/>
            <pc:sldMk cId="1909514721" sldId="258"/>
            <ac:spMk id="3" creationId="{B264BF5E-41F6-1BB5-BE69-45E7466C1942}"/>
          </ac:spMkLst>
        </pc:spChg>
      </pc:sldChg>
      <pc:sldChg chg="modSp mod">
        <pc:chgData name="kartik iyer" userId="2335b444826876e6" providerId="LiveId" clId="{E562914E-40FB-4556-AB07-B470DF2E058C}" dt="2025-11-12T19:25:30.485" v="29" actId="27636"/>
        <pc:sldMkLst>
          <pc:docMk/>
          <pc:sldMk cId="1853982067" sldId="261"/>
        </pc:sldMkLst>
        <pc:spChg chg="mod">
          <ac:chgData name="kartik iyer" userId="2335b444826876e6" providerId="LiveId" clId="{E562914E-40FB-4556-AB07-B470DF2E058C}" dt="2025-11-12T19:25:30.485" v="29" actId="27636"/>
          <ac:spMkLst>
            <pc:docMk/>
            <pc:sldMk cId="1853982067" sldId="261"/>
            <ac:spMk id="2" creationId="{918CDC8C-E1D3-A859-FA79-DD45DECBDEB6}"/>
          </ac:spMkLst>
        </pc:spChg>
      </pc:sldChg>
      <pc:sldChg chg="modSp mod">
        <pc:chgData name="kartik iyer" userId="2335b444826876e6" providerId="LiveId" clId="{E562914E-40FB-4556-AB07-B470DF2E058C}" dt="2025-11-12T19:26:02.505" v="31" actId="207"/>
        <pc:sldMkLst>
          <pc:docMk/>
          <pc:sldMk cId="353889024" sldId="262"/>
        </pc:sldMkLst>
        <pc:spChg chg="mod">
          <ac:chgData name="kartik iyer" userId="2335b444826876e6" providerId="LiveId" clId="{E562914E-40FB-4556-AB07-B470DF2E058C}" dt="2025-11-12T19:25:24.499" v="24" actId="20577"/>
          <ac:spMkLst>
            <pc:docMk/>
            <pc:sldMk cId="353889024" sldId="262"/>
            <ac:spMk id="2" creationId="{EAC92F26-A56B-84A4-9EFA-E29174682BB3}"/>
          </ac:spMkLst>
        </pc:spChg>
        <pc:spChg chg="mod">
          <ac:chgData name="kartik iyer" userId="2335b444826876e6" providerId="LiveId" clId="{E562914E-40FB-4556-AB07-B470DF2E058C}" dt="2025-11-12T19:26:02.505" v="31" actId="207"/>
          <ac:spMkLst>
            <pc:docMk/>
            <pc:sldMk cId="353889024" sldId="262"/>
            <ac:spMk id="3" creationId="{F5ED219F-081B-1C60-443C-BFA54F0CB1D3}"/>
          </ac:spMkLst>
        </pc:spChg>
      </pc:sldChg>
      <pc:sldChg chg="modSp mod">
        <pc:chgData name="kartik iyer" userId="2335b444826876e6" providerId="LiveId" clId="{E562914E-40FB-4556-AB07-B470DF2E058C}" dt="2025-11-12T19:26:12.603" v="32" actId="20577"/>
        <pc:sldMkLst>
          <pc:docMk/>
          <pc:sldMk cId="806676081" sldId="263"/>
        </pc:sldMkLst>
        <pc:spChg chg="mod">
          <ac:chgData name="kartik iyer" userId="2335b444826876e6" providerId="LiveId" clId="{E562914E-40FB-4556-AB07-B470DF2E058C}" dt="2025-11-12T19:26:12.603" v="32" actId="20577"/>
          <ac:spMkLst>
            <pc:docMk/>
            <pc:sldMk cId="806676081" sldId="263"/>
            <ac:spMk id="2" creationId="{D6601BE0-D30A-2669-FF53-DF970CAF6A90}"/>
          </ac:spMkLst>
        </pc:spChg>
      </pc:sldChg>
      <pc:sldChg chg="modSp mod">
        <pc:chgData name="kartik iyer" userId="2335b444826876e6" providerId="LiveId" clId="{E562914E-40FB-4556-AB07-B470DF2E058C}" dt="2025-11-12T19:26:21.160" v="33" actId="20577"/>
        <pc:sldMkLst>
          <pc:docMk/>
          <pc:sldMk cId="353086051" sldId="264"/>
        </pc:sldMkLst>
        <pc:spChg chg="mod">
          <ac:chgData name="kartik iyer" userId="2335b444826876e6" providerId="LiveId" clId="{E562914E-40FB-4556-AB07-B470DF2E058C}" dt="2025-11-12T19:26:21.160" v="33" actId="20577"/>
          <ac:spMkLst>
            <pc:docMk/>
            <pc:sldMk cId="353086051" sldId="264"/>
            <ac:spMk id="2" creationId="{A449531B-A639-2991-C48E-9FC1395A51A0}"/>
          </ac:spMkLst>
        </pc:spChg>
      </pc:sldChg>
      <pc:sldChg chg="new del">
        <pc:chgData name="kartik iyer" userId="2335b444826876e6" providerId="LiveId" clId="{E562914E-40FB-4556-AB07-B470DF2E058C}" dt="2025-11-12T19:24:56.632" v="21" actId="2696"/>
        <pc:sldMkLst>
          <pc:docMk/>
          <pc:sldMk cId="393663872" sldId="267"/>
        </pc:sldMkLst>
      </pc:sldChg>
      <pc:sldChg chg="new del">
        <pc:chgData name="kartik iyer" userId="2335b444826876e6" providerId="LiveId" clId="{E562914E-40FB-4556-AB07-B470DF2E058C}" dt="2025-11-12T19:25:07.685" v="23" actId="47"/>
        <pc:sldMkLst>
          <pc:docMk/>
          <pc:sldMk cId="1622546476" sldId="26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F7CE23-1DF6-4706-88D1-EBC60D9A8C11}" type="datetimeFigureOut">
              <a:rPr lang="en-IN" smtClean="0"/>
              <a:t>11-11-2025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42FCCA-D965-4FF1-81E1-66B1D9527D1B}" type="slidenum">
              <a:rPr lang="en-IN" smtClean="0"/>
              <a:t>‹#›</a:t>
            </a:fld>
            <a:endParaRPr lang="en-IN"/>
          </a:p>
        </p:txBody>
      </p:sp>
    </p:spTree>
    <p:extLst>
      <p:ext uri="{BB962C8B-B14F-4D97-AF65-F5344CB8AC3E}">
        <p14:creationId xmlns:p14="http://schemas.microsoft.com/office/powerpoint/2010/main" val="4187982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F7CE23-1DF6-4706-88D1-EBC60D9A8C11}" type="datetimeFigureOut">
              <a:rPr lang="en-IN" smtClean="0"/>
              <a:t>11-11-2025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42FCCA-D965-4FF1-81E1-66B1D9527D1B}" type="slidenum">
              <a:rPr lang="en-IN" smtClean="0"/>
              <a:t>‹#›</a:t>
            </a:fld>
            <a:endParaRPr lang="en-IN"/>
          </a:p>
        </p:txBody>
      </p:sp>
    </p:spTree>
    <p:extLst>
      <p:ext uri="{BB962C8B-B14F-4D97-AF65-F5344CB8AC3E}">
        <p14:creationId xmlns:p14="http://schemas.microsoft.com/office/powerpoint/2010/main" val="2653055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F7CE23-1DF6-4706-88D1-EBC60D9A8C11}" type="datetimeFigureOut">
              <a:rPr lang="en-IN" smtClean="0"/>
              <a:t>11-11-2025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42FCCA-D965-4FF1-81E1-66B1D9527D1B}"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714517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F7CE23-1DF6-4706-88D1-EBC60D9A8C11}" type="datetimeFigureOut">
              <a:rPr lang="en-IN" smtClean="0"/>
              <a:t>11-11-2025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42FCCA-D965-4FF1-81E1-66B1D9527D1B}" type="slidenum">
              <a:rPr lang="en-IN" smtClean="0"/>
              <a:t>‹#›</a:t>
            </a:fld>
            <a:endParaRPr lang="en-IN"/>
          </a:p>
        </p:txBody>
      </p:sp>
    </p:spTree>
    <p:extLst>
      <p:ext uri="{BB962C8B-B14F-4D97-AF65-F5344CB8AC3E}">
        <p14:creationId xmlns:p14="http://schemas.microsoft.com/office/powerpoint/2010/main" val="6600274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F7CE23-1DF6-4706-88D1-EBC60D9A8C11}" type="datetimeFigureOut">
              <a:rPr lang="en-IN" smtClean="0"/>
              <a:t>11-11-2025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42FCCA-D965-4FF1-81E1-66B1D9527D1B}"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857925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F7CE23-1DF6-4706-88D1-EBC60D9A8C11}" type="datetimeFigureOut">
              <a:rPr lang="en-IN" smtClean="0"/>
              <a:t>11-11-2025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42FCCA-D965-4FF1-81E1-66B1D9527D1B}" type="slidenum">
              <a:rPr lang="en-IN" smtClean="0"/>
              <a:t>‹#›</a:t>
            </a:fld>
            <a:endParaRPr lang="en-IN"/>
          </a:p>
        </p:txBody>
      </p:sp>
    </p:spTree>
    <p:extLst>
      <p:ext uri="{BB962C8B-B14F-4D97-AF65-F5344CB8AC3E}">
        <p14:creationId xmlns:p14="http://schemas.microsoft.com/office/powerpoint/2010/main" val="18971312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F7CE23-1DF6-4706-88D1-EBC60D9A8C11}" type="datetimeFigureOut">
              <a:rPr lang="en-IN" smtClean="0"/>
              <a:t>11-11-2025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42FCCA-D965-4FF1-81E1-66B1D9527D1B}" type="slidenum">
              <a:rPr lang="en-IN" smtClean="0"/>
              <a:t>‹#›</a:t>
            </a:fld>
            <a:endParaRPr lang="en-IN"/>
          </a:p>
        </p:txBody>
      </p:sp>
    </p:spTree>
    <p:extLst>
      <p:ext uri="{BB962C8B-B14F-4D97-AF65-F5344CB8AC3E}">
        <p14:creationId xmlns:p14="http://schemas.microsoft.com/office/powerpoint/2010/main" val="19428766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F7CE23-1DF6-4706-88D1-EBC60D9A8C11}" type="datetimeFigureOut">
              <a:rPr lang="en-IN" smtClean="0"/>
              <a:t>11-11-2025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42FCCA-D965-4FF1-81E1-66B1D9527D1B}" type="slidenum">
              <a:rPr lang="en-IN" smtClean="0"/>
              <a:t>‹#›</a:t>
            </a:fld>
            <a:endParaRPr lang="en-IN"/>
          </a:p>
        </p:txBody>
      </p:sp>
    </p:spTree>
    <p:extLst>
      <p:ext uri="{BB962C8B-B14F-4D97-AF65-F5344CB8AC3E}">
        <p14:creationId xmlns:p14="http://schemas.microsoft.com/office/powerpoint/2010/main" val="3011179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F7CE23-1DF6-4706-88D1-EBC60D9A8C11}" type="datetimeFigureOut">
              <a:rPr lang="en-IN" smtClean="0"/>
              <a:t>11-11-2025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42FCCA-D965-4FF1-81E1-66B1D9527D1B}" type="slidenum">
              <a:rPr lang="en-IN" smtClean="0"/>
              <a:t>‹#›</a:t>
            </a:fld>
            <a:endParaRPr lang="en-IN"/>
          </a:p>
        </p:txBody>
      </p:sp>
    </p:spTree>
    <p:extLst>
      <p:ext uri="{BB962C8B-B14F-4D97-AF65-F5344CB8AC3E}">
        <p14:creationId xmlns:p14="http://schemas.microsoft.com/office/powerpoint/2010/main" val="3192422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F7CE23-1DF6-4706-88D1-EBC60D9A8C11}" type="datetimeFigureOut">
              <a:rPr lang="en-IN" smtClean="0"/>
              <a:t>11-11-2025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242FCCA-D965-4FF1-81E1-66B1D9527D1B}" type="slidenum">
              <a:rPr lang="en-IN" smtClean="0"/>
              <a:t>‹#›</a:t>
            </a:fld>
            <a:endParaRPr lang="en-IN"/>
          </a:p>
        </p:txBody>
      </p:sp>
    </p:spTree>
    <p:extLst>
      <p:ext uri="{BB962C8B-B14F-4D97-AF65-F5344CB8AC3E}">
        <p14:creationId xmlns:p14="http://schemas.microsoft.com/office/powerpoint/2010/main" val="3015517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F7CE23-1DF6-4706-88D1-EBC60D9A8C11}" type="datetimeFigureOut">
              <a:rPr lang="en-IN" smtClean="0"/>
              <a:t>11-11-2025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242FCCA-D965-4FF1-81E1-66B1D9527D1B}" type="slidenum">
              <a:rPr lang="en-IN" smtClean="0"/>
              <a:t>‹#›</a:t>
            </a:fld>
            <a:endParaRPr lang="en-IN"/>
          </a:p>
        </p:txBody>
      </p:sp>
    </p:spTree>
    <p:extLst>
      <p:ext uri="{BB962C8B-B14F-4D97-AF65-F5344CB8AC3E}">
        <p14:creationId xmlns:p14="http://schemas.microsoft.com/office/powerpoint/2010/main" val="2062058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F7CE23-1DF6-4706-88D1-EBC60D9A8C11}" type="datetimeFigureOut">
              <a:rPr lang="en-IN" smtClean="0"/>
              <a:t>11-11-2025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242FCCA-D965-4FF1-81E1-66B1D9527D1B}" type="slidenum">
              <a:rPr lang="en-IN" smtClean="0"/>
              <a:t>‹#›</a:t>
            </a:fld>
            <a:endParaRPr lang="en-IN"/>
          </a:p>
        </p:txBody>
      </p:sp>
    </p:spTree>
    <p:extLst>
      <p:ext uri="{BB962C8B-B14F-4D97-AF65-F5344CB8AC3E}">
        <p14:creationId xmlns:p14="http://schemas.microsoft.com/office/powerpoint/2010/main" val="2946911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F7CE23-1DF6-4706-88D1-EBC60D9A8C11}" type="datetimeFigureOut">
              <a:rPr lang="en-IN" smtClean="0"/>
              <a:t>11-11-2025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242FCCA-D965-4FF1-81E1-66B1D9527D1B}" type="slidenum">
              <a:rPr lang="en-IN" smtClean="0"/>
              <a:t>‹#›</a:t>
            </a:fld>
            <a:endParaRPr lang="en-IN"/>
          </a:p>
        </p:txBody>
      </p:sp>
    </p:spTree>
    <p:extLst>
      <p:ext uri="{BB962C8B-B14F-4D97-AF65-F5344CB8AC3E}">
        <p14:creationId xmlns:p14="http://schemas.microsoft.com/office/powerpoint/2010/main" val="1465679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F7CE23-1DF6-4706-88D1-EBC60D9A8C11}" type="datetimeFigureOut">
              <a:rPr lang="en-IN" smtClean="0"/>
              <a:t>11-11-2025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242FCCA-D965-4FF1-81E1-66B1D9527D1B}" type="slidenum">
              <a:rPr lang="en-IN" smtClean="0"/>
              <a:t>‹#›</a:t>
            </a:fld>
            <a:endParaRPr lang="en-IN"/>
          </a:p>
        </p:txBody>
      </p:sp>
    </p:spTree>
    <p:extLst>
      <p:ext uri="{BB962C8B-B14F-4D97-AF65-F5344CB8AC3E}">
        <p14:creationId xmlns:p14="http://schemas.microsoft.com/office/powerpoint/2010/main" val="1642500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F7CE23-1DF6-4706-88D1-EBC60D9A8C11}" type="datetimeFigureOut">
              <a:rPr lang="en-IN" smtClean="0"/>
              <a:t>11-11-2025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242FCCA-D965-4FF1-81E1-66B1D9527D1B}" type="slidenum">
              <a:rPr lang="en-IN" smtClean="0"/>
              <a:t>‹#›</a:t>
            </a:fld>
            <a:endParaRPr lang="en-IN"/>
          </a:p>
        </p:txBody>
      </p:sp>
    </p:spTree>
    <p:extLst>
      <p:ext uri="{BB962C8B-B14F-4D97-AF65-F5344CB8AC3E}">
        <p14:creationId xmlns:p14="http://schemas.microsoft.com/office/powerpoint/2010/main" val="3926792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AF7CE23-1DF6-4706-88D1-EBC60D9A8C11}" type="datetimeFigureOut">
              <a:rPr lang="en-IN" smtClean="0"/>
              <a:t>11-11-2025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242FCCA-D965-4FF1-81E1-66B1D9527D1B}" type="slidenum">
              <a:rPr lang="en-IN" smtClean="0"/>
              <a:t>‹#›</a:t>
            </a:fld>
            <a:endParaRPr lang="en-IN"/>
          </a:p>
        </p:txBody>
      </p:sp>
    </p:spTree>
    <p:extLst>
      <p:ext uri="{BB962C8B-B14F-4D97-AF65-F5344CB8AC3E}">
        <p14:creationId xmlns:p14="http://schemas.microsoft.com/office/powerpoint/2010/main" val="3293946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AF7CE23-1DF6-4706-88D1-EBC60D9A8C11}" type="datetimeFigureOut">
              <a:rPr lang="en-IN" smtClean="0"/>
              <a:t>11-11-2025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242FCCA-D965-4FF1-81E1-66B1D9527D1B}" type="slidenum">
              <a:rPr lang="en-IN" smtClean="0"/>
              <a:t>‹#›</a:t>
            </a:fld>
            <a:endParaRPr lang="en-IN"/>
          </a:p>
        </p:txBody>
      </p:sp>
    </p:spTree>
    <p:extLst>
      <p:ext uri="{BB962C8B-B14F-4D97-AF65-F5344CB8AC3E}">
        <p14:creationId xmlns:p14="http://schemas.microsoft.com/office/powerpoint/2010/main" val="42588090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80B20-9A40-6944-85BB-0C83940EC28D}"/>
              </a:ext>
            </a:extLst>
          </p:cNvPr>
          <p:cNvSpPr>
            <a:spLocks noGrp="1"/>
          </p:cNvSpPr>
          <p:nvPr>
            <p:ph type="ctrTitle"/>
          </p:nvPr>
        </p:nvSpPr>
        <p:spPr>
          <a:xfrm>
            <a:off x="1524000" y="265471"/>
            <a:ext cx="9144000" cy="3588774"/>
          </a:xfrm>
        </p:spPr>
        <p:txBody>
          <a:bodyPr>
            <a:normAutofit/>
          </a:bodyPr>
          <a:lstStyle/>
          <a:p>
            <a:r>
              <a:rPr lang="en-US" dirty="0"/>
              <a:t>Deliverable Management System (DLMS)</a:t>
            </a:r>
            <a:endParaRPr lang="en-IN" dirty="0"/>
          </a:p>
        </p:txBody>
      </p:sp>
      <p:sp>
        <p:nvSpPr>
          <p:cNvPr id="3" name="Subtitle 2">
            <a:extLst>
              <a:ext uri="{FF2B5EF4-FFF2-40B4-BE49-F238E27FC236}">
                <a16:creationId xmlns:a16="http://schemas.microsoft.com/office/drawing/2014/main" id="{CD0794C3-5D6B-01A1-A58B-15F5437B1717}"/>
              </a:ext>
            </a:extLst>
          </p:cNvPr>
          <p:cNvSpPr>
            <a:spLocks noGrp="1"/>
          </p:cNvSpPr>
          <p:nvPr>
            <p:ph type="subTitle" idx="1"/>
          </p:nvPr>
        </p:nvSpPr>
        <p:spPr>
          <a:xfrm>
            <a:off x="1524000" y="2644877"/>
            <a:ext cx="9144000" cy="4336026"/>
          </a:xfrm>
        </p:spPr>
        <p:txBody>
          <a:bodyPr>
            <a:normAutofit/>
          </a:bodyPr>
          <a:lstStyle/>
          <a:p>
            <a:endParaRPr lang="en-US" dirty="0"/>
          </a:p>
          <a:p>
            <a:endParaRPr lang="en-US" dirty="0"/>
          </a:p>
          <a:p>
            <a:endParaRPr lang="en-US" dirty="0"/>
          </a:p>
          <a:p>
            <a:endParaRPr lang="en-US" dirty="0"/>
          </a:p>
          <a:p>
            <a:endParaRPr lang="en-US" dirty="0"/>
          </a:p>
          <a:p>
            <a:endParaRPr lang="en-US" dirty="0"/>
          </a:p>
          <a:p>
            <a:r>
              <a:rPr lang="en-US" dirty="0"/>
              <a:t>Prepared By- Priya Iyer</a:t>
            </a:r>
          </a:p>
          <a:p>
            <a:r>
              <a:rPr lang="en-US" dirty="0"/>
              <a:t>Date: 20.12.2018</a:t>
            </a:r>
            <a:endParaRPr lang="en-IN" dirty="0"/>
          </a:p>
        </p:txBody>
      </p:sp>
    </p:spTree>
    <p:extLst>
      <p:ext uri="{BB962C8B-B14F-4D97-AF65-F5344CB8AC3E}">
        <p14:creationId xmlns:p14="http://schemas.microsoft.com/office/powerpoint/2010/main" val="836525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5ECA3-F683-0E19-A5B0-EF6EE77037DF}"/>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8448DB12-776C-3DB2-098A-B29246D8DE42}"/>
              </a:ext>
            </a:extLst>
          </p:cNvPr>
          <p:cNvSpPr>
            <a:spLocks noGrp="1"/>
          </p:cNvSpPr>
          <p:nvPr>
            <p:ph idx="1"/>
          </p:nvPr>
        </p:nvSpPr>
        <p:spPr/>
        <p:txBody>
          <a:bodyPr/>
          <a:lstStyle/>
          <a:p>
            <a:pPr marL="0" indent="0">
              <a:buNone/>
            </a:pPr>
            <a:r>
              <a:rPr lang="en-US" dirty="0"/>
              <a:t>Project to be completed by: Mr. Harish  (Product Owner)</a:t>
            </a:r>
          </a:p>
          <a:p>
            <a:pPr marL="0" indent="0">
              <a:buNone/>
            </a:pPr>
            <a:r>
              <a:rPr lang="en-US" dirty="0"/>
              <a:t>Project sponsor: Kotak </a:t>
            </a:r>
            <a:r>
              <a:rPr lang="en-US" dirty="0" err="1"/>
              <a:t>mahnidra</a:t>
            </a:r>
            <a:r>
              <a:rPr lang="en-US" dirty="0"/>
              <a:t> Bank</a:t>
            </a:r>
          </a:p>
          <a:p>
            <a:pPr marL="0" indent="0">
              <a:buNone/>
            </a:pPr>
            <a:r>
              <a:rPr lang="en-US" dirty="0"/>
              <a:t>Project manager: </a:t>
            </a:r>
            <a:r>
              <a:rPr lang="en-US" dirty="0" err="1"/>
              <a:t>Mrs</a:t>
            </a:r>
            <a:r>
              <a:rPr lang="en-US" dirty="0"/>
              <a:t> Uma Maheshwar</a:t>
            </a:r>
          </a:p>
          <a:p>
            <a:pPr marL="0" indent="0">
              <a:buNone/>
            </a:pPr>
            <a:endParaRPr lang="en-US" dirty="0"/>
          </a:p>
          <a:p>
            <a:pPr marL="0" indent="0">
              <a:buNone/>
            </a:pPr>
            <a:endParaRPr lang="en-US" dirty="0"/>
          </a:p>
          <a:p>
            <a:pPr marL="0" indent="0" algn="ctr">
              <a:buNone/>
            </a:pPr>
            <a:r>
              <a:rPr lang="en-US" dirty="0"/>
              <a:t>THANKYOU </a:t>
            </a:r>
            <a:endParaRPr lang="en-IN" dirty="0"/>
          </a:p>
        </p:txBody>
      </p:sp>
    </p:spTree>
    <p:extLst>
      <p:ext uri="{BB962C8B-B14F-4D97-AF65-F5344CB8AC3E}">
        <p14:creationId xmlns:p14="http://schemas.microsoft.com/office/powerpoint/2010/main" val="1601615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E5F41-CDEB-AECE-E5FB-8CE0BFA629B2}"/>
              </a:ext>
            </a:extLst>
          </p:cNvPr>
          <p:cNvSpPr>
            <a:spLocks noGrp="1"/>
          </p:cNvSpPr>
          <p:nvPr>
            <p:ph type="title"/>
          </p:nvPr>
        </p:nvSpPr>
        <p:spPr>
          <a:xfrm>
            <a:off x="677334" y="609600"/>
            <a:ext cx="8596668" cy="934065"/>
          </a:xfrm>
        </p:spPr>
        <p:txBody>
          <a:bodyPr>
            <a:normAutofit fontScale="90000"/>
          </a:bodyPr>
          <a:lstStyle/>
          <a:p>
            <a:br>
              <a:rPr lang="en-US" sz="1400" dirty="0"/>
            </a:br>
            <a:br>
              <a:rPr lang="en-US" sz="1400" dirty="0"/>
            </a:br>
            <a:br>
              <a:rPr lang="en-US" sz="1400" dirty="0"/>
            </a:br>
            <a:r>
              <a:rPr lang="en-US" sz="3100" b="1" dirty="0">
                <a:latin typeface="Arial" panose="020B0604020202020204" pitchFamily="34" charset="0"/>
                <a:cs typeface="Arial" panose="020B0604020202020204" pitchFamily="34" charset="0"/>
              </a:rPr>
              <a:t>Situation:</a:t>
            </a:r>
            <a:br>
              <a:rPr lang="en-US" sz="1400" dirty="0"/>
            </a:br>
            <a:br>
              <a:rPr lang="en-US" sz="1400" dirty="0"/>
            </a:br>
            <a:endParaRPr lang="en-IN" sz="14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264BF5E-41F6-1BB5-BE69-45E7466C1942}"/>
              </a:ext>
            </a:extLst>
          </p:cNvPr>
          <p:cNvSpPr>
            <a:spLocks noGrp="1"/>
          </p:cNvSpPr>
          <p:nvPr>
            <p:ph idx="1"/>
          </p:nvPr>
        </p:nvSpPr>
        <p:spPr>
          <a:xfrm>
            <a:off x="757084" y="2172929"/>
            <a:ext cx="10596716" cy="4004034"/>
          </a:xfrm>
        </p:spPr>
        <p:txBody>
          <a:bodyPr>
            <a:normAutofit lnSpcReduction="10000"/>
          </a:bodyPr>
          <a:lstStyle/>
          <a:p>
            <a:pPr marL="0" indent="0">
              <a:buNone/>
            </a:pPr>
            <a:r>
              <a:rPr lang="en-US" sz="1400" dirty="0">
                <a:latin typeface="Arial" panose="020B0604020202020204" pitchFamily="34" charset="0"/>
                <a:cs typeface="Arial" panose="020B0604020202020204" pitchFamily="34" charset="0"/>
              </a:rPr>
              <a:t>Below is the process followed by the bank for the Account Opening Welcome Kit:-</a:t>
            </a:r>
          </a:p>
          <a:p>
            <a:pPr marL="0" indent="0">
              <a:buNone/>
            </a:pPr>
            <a:endParaRPr lang="en-US" sz="1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400" b="1" dirty="0">
                <a:latin typeface="Arial" panose="020B0604020202020204" pitchFamily="34" charset="0"/>
                <a:cs typeface="Arial" panose="020B0604020202020204" pitchFamily="34" charset="0"/>
              </a:rPr>
              <a:t>Handing over process</a:t>
            </a:r>
            <a:r>
              <a:rPr lang="en-US" sz="1400" dirty="0">
                <a:latin typeface="Arial" panose="020B0604020202020204" pitchFamily="34" charset="0"/>
                <a:cs typeface="Arial" panose="020B0604020202020204" pitchFamily="34" charset="0"/>
              </a:rPr>
              <a:t>: For every new to bank account opening customer, the Welcome Kit consisting of welcome letter, debit card, checkbook was been handed over to them immediately after the receipt of their physical documents.</a:t>
            </a:r>
          </a:p>
          <a:p>
            <a:pPr>
              <a:buFont typeface="Wingdings" panose="05000000000000000000" pitchFamily="2" charset="2"/>
              <a:buChar char="Ø"/>
            </a:pPr>
            <a:r>
              <a:rPr lang="en-US" sz="1400" b="1" dirty="0">
                <a:latin typeface="Arial" panose="020B0604020202020204" pitchFamily="34" charset="0"/>
                <a:cs typeface="Arial" panose="020B0604020202020204" pitchFamily="34" charset="0"/>
              </a:rPr>
              <a:t>Physical register process:</a:t>
            </a:r>
            <a:r>
              <a:rPr lang="en-US" sz="1400" dirty="0">
                <a:latin typeface="Arial" panose="020B0604020202020204" pitchFamily="34" charset="0"/>
                <a:cs typeface="Arial" panose="020B0604020202020204" pitchFamily="34" charset="0"/>
              </a:rPr>
              <a:t> The physical deliverable stock register will be maintained by the employee in the branch where the in and out of the welcome kit stock will be updated.</a:t>
            </a:r>
          </a:p>
          <a:p>
            <a:pPr>
              <a:buFont typeface="Wingdings" panose="05000000000000000000" pitchFamily="2" charset="2"/>
              <a:buChar char="Ø"/>
            </a:pPr>
            <a:r>
              <a:rPr lang="en-US" sz="1400" b="1" dirty="0">
                <a:latin typeface="Arial" panose="020B0604020202020204" pitchFamily="34" charset="0"/>
                <a:cs typeface="Arial" panose="020B0604020202020204" pitchFamily="34" charset="0"/>
              </a:rPr>
              <a:t>Updating the register: </a:t>
            </a:r>
            <a:r>
              <a:rPr lang="en-US" sz="1400" dirty="0">
                <a:latin typeface="Arial" panose="020B0604020202020204" pitchFamily="34" charset="0"/>
                <a:cs typeface="Arial" panose="020B0604020202020204" pitchFamily="34" charset="0"/>
              </a:rPr>
              <a:t>Once the welcome kit is received in the branch from the head branch office in a bulk the employee will update the register in the received column.</a:t>
            </a:r>
          </a:p>
          <a:p>
            <a:pPr>
              <a:buFont typeface="Wingdings" panose="05000000000000000000" pitchFamily="2" charset="2"/>
              <a:buChar char="Ø"/>
            </a:pPr>
            <a:r>
              <a:rPr lang="en-US" sz="1400" b="1" dirty="0">
                <a:latin typeface="Arial" panose="020B0604020202020204" pitchFamily="34" charset="0"/>
                <a:cs typeface="Arial" panose="020B0604020202020204" pitchFamily="34" charset="0"/>
              </a:rPr>
              <a:t>Welcome kit handling over:-</a:t>
            </a:r>
            <a:r>
              <a:rPr lang="en-US" sz="1400" dirty="0">
                <a:latin typeface="Arial" panose="020B0604020202020204" pitchFamily="34" charset="0"/>
                <a:cs typeface="Arial" panose="020B0604020202020204" pitchFamily="34" charset="0"/>
              </a:rPr>
              <a:t>If any customer comes for the purpose of account opening, after the basic documentation verification the employee will handover the welcome kit to the customer if found all ok.</a:t>
            </a:r>
          </a:p>
          <a:p>
            <a:pPr>
              <a:buFont typeface="Wingdings" panose="05000000000000000000" pitchFamily="2" charset="2"/>
              <a:buChar char="Ø"/>
            </a:pPr>
            <a:r>
              <a:rPr lang="en-US" sz="1400" b="1" dirty="0">
                <a:latin typeface="Arial" panose="020B0604020202020204" pitchFamily="34" charset="0"/>
                <a:cs typeface="Arial" panose="020B0604020202020204" pitchFamily="34" charset="0"/>
              </a:rPr>
              <a:t>EOD Process:- </a:t>
            </a:r>
            <a:r>
              <a:rPr lang="en-US" sz="1400" dirty="0">
                <a:latin typeface="Arial" panose="020B0604020202020204" pitchFamily="34" charset="0"/>
                <a:cs typeface="Arial" panose="020B0604020202020204" pitchFamily="34" charset="0"/>
              </a:rPr>
              <a:t>The employee will update the welcome kit register by reducing count of the stock </a:t>
            </a:r>
            <a:r>
              <a:rPr lang="en-US" sz="1400" dirty="0" err="1">
                <a:latin typeface="Arial" panose="020B0604020202020204" pitchFamily="34" charset="0"/>
                <a:cs typeface="Arial" panose="020B0604020202020204" pitchFamily="34" charset="0"/>
              </a:rPr>
              <a:t>manually.By</a:t>
            </a:r>
            <a:r>
              <a:rPr lang="en-US" sz="1400" dirty="0">
                <a:latin typeface="Arial" panose="020B0604020202020204" pitchFamily="34" charset="0"/>
                <a:cs typeface="Arial" panose="020B0604020202020204" pitchFamily="34" charset="0"/>
              </a:rPr>
              <a:t> the EOD the physical stock is been tallied with the register</a:t>
            </a:r>
          </a:p>
          <a:p>
            <a:pPr marL="0" indent="0">
              <a:buNone/>
            </a:pPr>
            <a:endParaRPr lang="en-US" sz="1400" dirty="0">
              <a:latin typeface="Arial" panose="020B0604020202020204" pitchFamily="34" charset="0"/>
              <a:cs typeface="Arial" panose="020B0604020202020204" pitchFamily="34" charset="0"/>
            </a:endParaRPr>
          </a:p>
          <a:p>
            <a:pPr marL="0" indent="0">
              <a:buNone/>
            </a:pPr>
            <a:r>
              <a:rPr lang="en-US" sz="1400" dirty="0">
                <a:latin typeface="Arial" panose="020B0604020202020204" pitchFamily="34" charset="0"/>
                <a:cs typeface="Arial" panose="020B0604020202020204" pitchFamily="34" charset="0"/>
              </a:rPr>
              <a:t>  </a:t>
            </a:r>
          </a:p>
          <a:p>
            <a:pPr marL="0" indent="0">
              <a:buNone/>
            </a:pPr>
            <a:endParaRPr lang="en-IN"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9514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E93DB-0524-3444-2FD0-623B978A060C}"/>
              </a:ext>
            </a:extLst>
          </p:cNvPr>
          <p:cNvSpPr>
            <a:spLocks noGrp="1"/>
          </p:cNvSpPr>
          <p:nvPr>
            <p:ph type="title"/>
          </p:nvPr>
        </p:nvSpPr>
        <p:spPr/>
        <p:txBody>
          <a:bodyPr>
            <a:normAutofit fontScale="90000"/>
          </a:bodyPr>
          <a:lstStyle/>
          <a:p>
            <a:br>
              <a:rPr lang="en-US" sz="2400" b="1" dirty="0">
                <a:latin typeface="Arial" panose="020B0604020202020204" pitchFamily="34" charset="0"/>
                <a:cs typeface="Arial" panose="020B0604020202020204" pitchFamily="34" charset="0"/>
              </a:rPr>
            </a:br>
            <a:br>
              <a:rPr lang="en-IN" sz="2400" b="1" dirty="0">
                <a:latin typeface="Arial" panose="020B0604020202020204" pitchFamily="34" charset="0"/>
                <a:cs typeface="Arial" panose="020B0604020202020204" pitchFamily="34" charset="0"/>
              </a:rPr>
            </a:br>
            <a:br>
              <a:rPr lang="en-IN" sz="2400" b="1" dirty="0">
                <a:latin typeface="Arial" panose="020B0604020202020204" pitchFamily="34" charset="0"/>
                <a:cs typeface="Arial" panose="020B0604020202020204" pitchFamily="34" charset="0"/>
              </a:rPr>
            </a:br>
            <a:r>
              <a:rPr lang="en-IN" sz="2700" b="1" dirty="0">
                <a:latin typeface="Arial" panose="020B0604020202020204" pitchFamily="34" charset="0"/>
                <a:cs typeface="Arial" panose="020B0604020202020204" pitchFamily="34" charset="0"/>
              </a:rPr>
              <a:t>Problem:</a:t>
            </a:r>
          </a:p>
        </p:txBody>
      </p:sp>
      <p:sp>
        <p:nvSpPr>
          <p:cNvPr id="3" name="Content Placeholder 2">
            <a:extLst>
              <a:ext uri="{FF2B5EF4-FFF2-40B4-BE49-F238E27FC236}">
                <a16:creationId xmlns:a16="http://schemas.microsoft.com/office/drawing/2014/main" id="{6629103F-356E-629D-F32A-297DE5F55D46}"/>
              </a:ext>
            </a:extLst>
          </p:cNvPr>
          <p:cNvSpPr>
            <a:spLocks noGrp="1"/>
          </p:cNvSpPr>
          <p:nvPr>
            <p:ph idx="1"/>
          </p:nvPr>
        </p:nvSpPr>
        <p:spPr/>
        <p:txBody>
          <a:bodyPr>
            <a:normAutofit/>
          </a:bodyPr>
          <a:lstStyle/>
          <a:p>
            <a:pPr marL="0" indent="0">
              <a:buNone/>
            </a:pPr>
            <a:r>
              <a:rPr lang="en-US" sz="1400" dirty="0">
                <a:latin typeface="Arial" panose="020B0604020202020204" pitchFamily="34" charset="0"/>
                <a:cs typeface="Arial" panose="020B0604020202020204" pitchFamily="34" charset="0"/>
              </a:rPr>
              <a:t>Below are the problem faced due to the manual </a:t>
            </a:r>
            <a:r>
              <a:rPr lang="en-US" sz="1400" dirty="0" err="1">
                <a:latin typeface="Arial" panose="020B0604020202020204" pitchFamily="34" charset="0"/>
                <a:cs typeface="Arial" panose="020B0604020202020204" pitchFamily="34" charset="0"/>
              </a:rPr>
              <a:t>updation</a:t>
            </a:r>
            <a:r>
              <a:rPr lang="en-US" sz="1400" dirty="0">
                <a:latin typeface="Arial" panose="020B0604020202020204" pitchFamily="34" charset="0"/>
                <a:cs typeface="Arial" panose="020B0604020202020204" pitchFamily="34" charset="0"/>
              </a:rPr>
              <a:t>:</a:t>
            </a:r>
          </a:p>
          <a:p>
            <a:pPr>
              <a:buFont typeface="Wingdings" panose="05000000000000000000" pitchFamily="2" charset="2"/>
              <a:buChar char="Ø"/>
            </a:pPr>
            <a:r>
              <a:rPr lang="en-US" sz="1400" b="1" dirty="0">
                <a:latin typeface="Arial" panose="020B0604020202020204" pitchFamily="34" charset="0"/>
                <a:cs typeface="Arial" panose="020B0604020202020204" pitchFamily="34" charset="0"/>
              </a:rPr>
              <a:t>Lapes or delay: </a:t>
            </a:r>
            <a:r>
              <a:rPr lang="en-US" sz="1400" dirty="0">
                <a:latin typeface="Arial" panose="020B0604020202020204" pitchFamily="34" charset="0"/>
                <a:cs typeface="Arial" panose="020B0604020202020204" pitchFamily="34" charset="0"/>
              </a:rPr>
              <a:t>the employee many a times forget to update the register on time, which leads to the mismatch of the stock</a:t>
            </a:r>
          </a:p>
          <a:p>
            <a:pPr>
              <a:buFont typeface="Wingdings" panose="05000000000000000000" pitchFamily="2" charset="2"/>
              <a:buChar char="Ø"/>
            </a:pPr>
            <a:r>
              <a:rPr lang="en-US" sz="1400" b="1" dirty="0">
                <a:latin typeface="Arial" panose="020B0604020202020204" pitchFamily="34" charset="0"/>
                <a:cs typeface="Arial" panose="020B0604020202020204" pitchFamily="34" charset="0"/>
              </a:rPr>
              <a:t> Incorrect records: </a:t>
            </a:r>
            <a:r>
              <a:rPr lang="en-US" sz="1400" dirty="0">
                <a:latin typeface="Arial" panose="020B0604020202020204" pitchFamily="34" charset="0"/>
                <a:cs typeface="Arial" panose="020B0604020202020204" pitchFamily="34" charset="0"/>
              </a:rPr>
              <a:t>If the concerned employee is not available, there are chances of incorrect details updated by the other employee.</a:t>
            </a:r>
          </a:p>
          <a:p>
            <a:pPr>
              <a:buFont typeface="Wingdings" panose="05000000000000000000" pitchFamily="2" charset="2"/>
              <a:buChar char="Ø"/>
            </a:pPr>
            <a:r>
              <a:rPr lang="en-US" sz="1400" b="1" dirty="0">
                <a:latin typeface="Arial" panose="020B0604020202020204" pitchFamily="34" charset="0"/>
                <a:cs typeface="Arial" panose="020B0604020202020204" pitchFamily="34" charset="0"/>
              </a:rPr>
              <a:t>Improper handling : </a:t>
            </a:r>
            <a:r>
              <a:rPr lang="en-US" sz="1400" dirty="0">
                <a:latin typeface="Arial" panose="020B0604020202020204" pitchFamily="34" charset="0"/>
                <a:cs typeface="Arial" panose="020B0604020202020204" pitchFamily="34" charset="0"/>
              </a:rPr>
              <a:t>If due to any reason the account is not activated the welcome kit needs to be brought back from the customer and update the stock which is not been properly updated.</a:t>
            </a:r>
          </a:p>
          <a:p>
            <a:pPr>
              <a:buFont typeface="Wingdings" panose="05000000000000000000" pitchFamily="2" charset="2"/>
              <a:buChar char="Ø"/>
            </a:pPr>
            <a:r>
              <a:rPr lang="en-US" sz="1400" b="1" dirty="0">
                <a:latin typeface="Arial" panose="020B0604020202020204" pitchFamily="34" charset="0"/>
                <a:cs typeface="Arial" panose="020B0604020202020204" pitchFamily="34" charset="0"/>
              </a:rPr>
              <a:t>Tracking of account opening: </a:t>
            </a:r>
            <a:r>
              <a:rPr lang="en-US" sz="1400" dirty="0">
                <a:latin typeface="Arial" panose="020B0604020202020204" pitchFamily="34" charset="0"/>
                <a:cs typeface="Arial" panose="020B0604020202020204" pitchFamily="34" charset="0"/>
              </a:rPr>
              <a:t>once the welcome kit is handed over to the customer and the account is activated the employee is not able to track if the account number is linked within the turn around time (TAT) and is the linked debited card is activated or not.</a:t>
            </a:r>
          </a:p>
          <a:p>
            <a:pPr>
              <a:buFont typeface="Wingdings" panose="05000000000000000000" pitchFamily="2" charset="2"/>
              <a:buChar char="Ø"/>
            </a:pPr>
            <a:r>
              <a:rPr lang="en-US" sz="1400" b="1" dirty="0">
                <a:latin typeface="Arial" panose="020B0604020202020204" pitchFamily="34" charset="0"/>
                <a:cs typeface="Arial" panose="020B0604020202020204" pitchFamily="34" charset="0"/>
              </a:rPr>
              <a:t>Delay in account opening: </a:t>
            </a:r>
            <a:r>
              <a:rPr lang="en-US" sz="1400" dirty="0">
                <a:latin typeface="Arial" panose="020B0604020202020204" pitchFamily="34" charset="0"/>
                <a:cs typeface="Arial" panose="020B0604020202020204" pitchFamily="34" charset="0"/>
              </a:rPr>
              <a:t>The customer faced a delay in their account opening process as there was no calling or information passed to them from the branch</a:t>
            </a:r>
          </a:p>
          <a:p>
            <a:pPr marL="0" indent="0">
              <a:buNone/>
            </a:pPr>
            <a:endParaRPr lang="en-US" sz="1400" b="1" dirty="0">
              <a:latin typeface="Arial" panose="020B0604020202020204" pitchFamily="34" charset="0"/>
              <a:cs typeface="Arial" panose="020B0604020202020204" pitchFamily="34" charset="0"/>
            </a:endParaRPr>
          </a:p>
          <a:p>
            <a:pPr marL="0" indent="0">
              <a:buNone/>
            </a:pP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6680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F818A-B76B-F01D-733C-E1ED70B65F59}"/>
              </a:ext>
            </a:extLst>
          </p:cNvPr>
          <p:cNvSpPr>
            <a:spLocks noGrp="1"/>
          </p:cNvSpPr>
          <p:nvPr>
            <p:ph type="title"/>
          </p:nvPr>
        </p:nvSpPr>
        <p:spPr/>
        <p:txBody>
          <a:bodyPr>
            <a:normAutofit/>
          </a:bodyPr>
          <a:lstStyle/>
          <a:p>
            <a:r>
              <a:rPr lang="en-US" sz="2800" b="1" dirty="0">
                <a:latin typeface="Arial" panose="020B0604020202020204" pitchFamily="34" charset="0"/>
                <a:cs typeface="Arial" panose="020B0604020202020204" pitchFamily="34" charset="0"/>
              </a:rPr>
              <a:t>Opportunity:</a:t>
            </a:r>
            <a:endParaRPr lang="en-IN" sz="28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0074ABC-7659-2E50-8ABE-B6ABD703E932}"/>
              </a:ext>
            </a:extLst>
          </p:cNvPr>
          <p:cNvSpPr>
            <a:spLocks noGrp="1"/>
          </p:cNvSpPr>
          <p:nvPr>
            <p:ph idx="1"/>
          </p:nvPr>
        </p:nvSpPr>
        <p:spPr>
          <a:xfrm>
            <a:off x="717755" y="1396181"/>
            <a:ext cx="10636045" cy="4780782"/>
          </a:xfrm>
        </p:spPr>
        <p:txBody>
          <a:bodyPr>
            <a:normAutofit/>
          </a:bodyPr>
          <a:lstStyle/>
          <a:p>
            <a:pPr>
              <a:buFont typeface="Wingdings" panose="05000000000000000000" pitchFamily="2" charset="2"/>
              <a:buChar char="Ø"/>
            </a:pPr>
            <a:r>
              <a:rPr lang="en-US" sz="1400" dirty="0">
                <a:latin typeface="Arial" panose="020B0604020202020204" pitchFamily="34" charset="0"/>
                <a:cs typeface="Arial" panose="020B0604020202020204" pitchFamily="34" charset="0"/>
              </a:rPr>
              <a:t>With the introduction of Deliverable Management System software it will be easy to track and update the records on time</a:t>
            </a:r>
          </a:p>
          <a:p>
            <a:pPr>
              <a:buFont typeface="Wingdings" panose="05000000000000000000" pitchFamily="2" charset="2"/>
              <a:buChar char="Ø"/>
            </a:pPr>
            <a:r>
              <a:rPr lang="en-US" sz="1400" dirty="0">
                <a:latin typeface="Arial" panose="020B0604020202020204" pitchFamily="34" charset="0"/>
                <a:cs typeface="Arial" panose="020B0604020202020204" pitchFamily="34" charset="0"/>
              </a:rPr>
              <a:t>The customers will get the proper tracking updates about their account opening</a:t>
            </a:r>
          </a:p>
          <a:p>
            <a:pPr>
              <a:buFont typeface="Wingdings" panose="05000000000000000000" pitchFamily="2" charset="2"/>
              <a:buChar char="Ø"/>
            </a:pPr>
            <a:r>
              <a:rPr lang="en-US" sz="1400" dirty="0">
                <a:latin typeface="Arial" panose="020B0604020202020204" pitchFamily="34" charset="0"/>
                <a:cs typeface="Arial" panose="020B0604020202020204" pitchFamily="34" charset="0"/>
              </a:rPr>
              <a:t>There will no be any miss for the employee as the system needs to be updated on real time as soon as the welcome kit received and also delivered to the customer as it has the feature of updating the customer’s consent of receiving the kit.</a:t>
            </a:r>
          </a:p>
          <a:p>
            <a:pPr>
              <a:buFont typeface="Wingdings" panose="05000000000000000000" pitchFamily="2" charset="2"/>
              <a:buChar char="Ø"/>
            </a:pPr>
            <a:r>
              <a:rPr lang="en-US" sz="1400" dirty="0">
                <a:latin typeface="Arial" panose="020B0604020202020204" pitchFamily="34" charset="0"/>
                <a:cs typeface="Arial" panose="020B0604020202020204" pitchFamily="34" charset="0"/>
              </a:rPr>
              <a:t>The customers will have smooth and quick onboarding experience.</a:t>
            </a:r>
          </a:p>
          <a:p>
            <a:pPr>
              <a:buFont typeface="Wingdings" panose="05000000000000000000" pitchFamily="2" charset="2"/>
              <a:buChar char="Ø"/>
            </a:pPr>
            <a:r>
              <a:rPr lang="en-US" sz="1400" dirty="0">
                <a:latin typeface="Arial" panose="020B0604020202020204" pitchFamily="34" charset="0"/>
                <a:cs typeface="Arial" panose="020B0604020202020204" pitchFamily="34" charset="0"/>
              </a:rPr>
              <a:t>The access will be provided to all the branch operational staff as in case of employee absent the other team member can easily update and track.</a:t>
            </a:r>
          </a:p>
          <a:p>
            <a:pPr>
              <a:buFont typeface="Wingdings" panose="05000000000000000000" pitchFamily="2" charset="2"/>
              <a:buChar char="Ø"/>
            </a:pPr>
            <a:endParaRPr lang="en-US" sz="1400" dirty="0">
              <a:latin typeface="Arial" panose="020B0604020202020204" pitchFamily="34" charset="0"/>
              <a:cs typeface="Arial" panose="020B0604020202020204" pitchFamily="34" charset="0"/>
            </a:endParaRPr>
          </a:p>
          <a:p>
            <a:pPr marL="0" indent="0">
              <a:buNone/>
            </a:pPr>
            <a:endParaRPr lang="en-IN"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7540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CDC8C-E1D3-A859-FA79-DD45DECBDEB6}"/>
              </a:ext>
            </a:extLst>
          </p:cNvPr>
          <p:cNvSpPr>
            <a:spLocks noGrp="1"/>
          </p:cNvSpPr>
          <p:nvPr>
            <p:ph type="title"/>
          </p:nvPr>
        </p:nvSpPr>
        <p:spPr/>
        <p:txBody>
          <a:bodyPr>
            <a:normAutofit/>
          </a:bodyPr>
          <a:lstStyle/>
          <a:p>
            <a:br>
              <a:rPr lang="en-US" sz="28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Goal of the project:</a:t>
            </a:r>
            <a:endParaRPr lang="en-IN" sz="28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657E179B-803B-C4A8-0330-9C9C894727B8}"/>
              </a:ext>
            </a:extLst>
          </p:cNvPr>
          <p:cNvSpPr>
            <a:spLocks noGrp="1"/>
          </p:cNvSpPr>
          <p:nvPr>
            <p:ph idx="1"/>
          </p:nvPr>
        </p:nvSpPr>
        <p:spPr/>
        <p:txBody>
          <a:bodyPr>
            <a:normAutofit/>
          </a:bodyPr>
          <a:lstStyle/>
          <a:p>
            <a:pPr marL="0" indent="0">
              <a:buNone/>
            </a:pPr>
            <a:r>
              <a:rPr lang="en-US" sz="1600" dirty="0">
                <a:latin typeface="Arial" panose="020B0604020202020204" pitchFamily="34" charset="0"/>
                <a:cs typeface="Arial" panose="020B0604020202020204" pitchFamily="34" charset="0"/>
              </a:rPr>
              <a:t>The purpose of the project is to make a error free welcome kit deliverable management process.</a:t>
            </a:r>
          </a:p>
          <a:p>
            <a:pPr marL="0" indent="0">
              <a:buNone/>
            </a:pPr>
            <a:r>
              <a:rPr lang="en-US" sz="1600" dirty="0">
                <a:latin typeface="Arial" panose="020B0604020202020204" pitchFamily="34" charset="0"/>
                <a:cs typeface="Arial" panose="020B0604020202020204" pitchFamily="34" charset="0"/>
              </a:rPr>
              <a:t>It also ensures proper tracking and smooth onboarding process for account opening customers. </a:t>
            </a:r>
            <a:endParaRPr lang="en-IN"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3982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92F26-A56B-84A4-9EFA-E29174682BB3}"/>
              </a:ext>
            </a:extLst>
          </p:cNvPr>
          <p:cNvSpPr>
            <a:spLocks noGrp="1"/>
          </p:cNvSpPr>
          <p:nvPr>
            <p:ph type="title"/>
          </p:nvPr>
        </p:nvSpPr>
        <p:spPr/>
        <p:txBody>
          <a:bodyPr>
            <a:normAutofit/>
          </a:bodyPr>
          <a:lstStyle/>
          <a:p>
            <a:br>
              <a:rPr lang="en-US" sz="28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Project Objective:</a:t>
            </a:r>
            <a:endParaRPr lang="en-IN" sz="28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5ED219F-081B-1C60-443C-BFA54F0CB1D3}"/>
              </a:ext>
            </a:extLst>
          </p:cNvPr>
          <p:cNvSpPr>
            <a:spLocks noGrp="1"/>
          </p:cNvSpPr>
          <p:nvPr>
            <p:ph idx="1"/>
          </p:nvPr>
        </p:nvSpPr>
        <p:spPr/>
        <p:txBody>
          <a:bodyPr>
            <a:normAutofit fontScale="92500" lnSpcReduction="10000"/>
          </a:bodyPr>
          <a:lstStyle/>
          <a:p>
            <a:r>
              <a:rPr lang="en-US" sz="1400" dirty="0">
                <a:latin typeface="Arial" panose="020B0604020202020204" pitchFamily="34" charset="0"/>
                <a:cs typeface="Arial" panose="020B0604020202020204" pitchFamily="34" charset="0"/>
              </a:rPr>
              <a:t>The objective of the project is to ensure that there is a proper and error free handling of the welcome kit.</a:t>
            </a:r>
          </a:p>
          <a:p>
            <a:r>
              <a:rPr lang="en-US" sz="1400" dirty="0">
                <a:latin typeface="Arial" panose="020B0604020202020204" pitchFamily="34" charset="0"/>
                <a:cs typeface="Arial" panose="020B0604020202020204" pitchFamily="34" charset="0"/>
              </a:rPr>
              <a:t>Reduction in manual work and dependency.</a:t>
            </a:r>
          </a:p>
          <a:p>
            <a:r>
              <a:rPr lang="en-US" sz="1400" dirty="0">
                <a:latin typeface="Arial" panose="020B0604020202020204" pitchFamily="34" charset="0"/>
                <a:cs typeface="Arial" panose="020B0604020202020204" pitchFamily="34" charset="0"/>
              </a:rPr>
              <a:t>Welcoming experience for the account opening customers.</a:t>
            </a:r>
          </a:p>
          <a:p>
            <a:r>
              <a:rPr lang="en-US" sz="1400" dirty="0">
                <a:latin typeface="Arial" panose="020B0604020202020204" pitchFamily="34" charset="0"/>
                <a:cs typeface="Arial" panose="020B0604020202020204" pitchFamily="34" charset="0"/>
              </a:rPr>
              <a:t>Easy access to all the branch operational staff.</a:t>
            </a: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pPr marL="0" indent="0">
              <a:buNone/>
            </a:pPr>
            <a:r>
              <a:rPr lang="en-IN" sz="3000" b="1" dirty="0">
                <a:solidFill>
                  <a:schemeClr val="accent2">
                    <a:lumMod val="60000"/>
                    <a:lumOff val="40000"/>
                  </a:schemeClr>
                </a:solidFill>
                <a:latin typeface="Arial" panose="020B0604020202020204" pitchFamily="34" charset="0"/>
                <a:cs typeface="Arial" panose="020B0604020202020204" pitchFamily="34" charset="0"/>
              </a:rPr>
              <a:t>Success Criteria:</a:t>
            </a:r>
          </a:p>
          <a:p>
            <a:pPr>
              <a:buFont typeface="Wingdings" panose="05000000000000000000" pitchFamily="2" charset="2"/>
              <a:buChar char="Ø"/>
            </a:pPr>
            <a:r>
              <a:rPr lang="en-IN" sz="1400" dirty="0">
                <a:latin typeface="Arial" panose="020B0604020202020204" pitchFamily="34" charset="0"/>
                <a:cs typeface="Arial" panose="020B0604020202020204" pitchFamily="34" charset="0"/>
              </a:rPr>
              <a:t>The mishandling of the welcome kit has been reduced which improved the audit rating</a:t>
            </a:r>
          </a:p>
          <a:p>
            <a:pPr>
              <a:buFont typeface="Wingdings" panose="05000000000000000000" pitchFamily="2" charset="2"/>
              <a:buChar char="Ø"/>
            </a:pPr>
            <a:r>
              <a:rPr lang="en-IN" sz="1400" dirty="0">
                <a:latin typeface="Arial" panose="020B0604020202020204" pitchFamily="34" charset="0"/>
                <a:cs typeface="Arial" panose="020B0604020202020204" pitchFamily="34" charset="0"/>
              </a:rPr>
              <a:t>The audit rating for the branch has increased by 98% in deliverable management area</a:t>
            </a:r>
          </a:p>
          <a:p>
            <a:pPr>
              <a:buFont typeface="Wingdings" panose="05000000000000000000" pitchFamily="2" charset="2"/>
              <a:buChar char="Ø"/>
            </a:pPr>
            <a:r>
              <a:rPr lang="en-IN" sz="1400" dirty="0">
                <a:latin typeface="Arial" panose="020B0604020202020204" pitchFamily="34" charset="0"/>
                <a:cs typeface="Arial" panose="020B0604020202020204" pitchFamily="34" charset="0"/>
              </a:rPr>
              <a:t>The onboarding process TAT for the account opening customers has been improved</a:t>
            </a:r>
          </a:p>
          <a:p>
            <a:pPr>
              <a:buFont typeface="Wingdings" panose="05000000000000000000" pitchFamily="2" charset="2"/>
              <a:buChar char="Ø"/>
            </a:pPr>
            <a:r>
              <a:rPr lang="en-IN" sz="1400" dirty="0">
                <a:latin typeface="Arial" panose="020B0604020202020204" pitchFamily="34" charset="0"/>
                <a:cs typeface="Arial" panose="020B0604020202020204" pitchFamily="34" charset="0"/>
              </a:rPr>
              <a:t>90% increase in the positive feedback received from the account opening customers.</a:t>
            </a:r>
          </a:p>
          <a:p>
            <a:pPr marL="0" indent="0">
              <a:buNone/>
            </a:pPr>
            <a:endParaRPr lang="en-IN" sz="14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IN" sz="1400" dirty="0">
              <a:latin typeface="Arial" panose="020B0604020202020204" pitchFamily="34" charset="0"/>
              <a:cs typeface="Arial" panose="020B0604020202020204" pitchFamily="34" charset="0"/>
            </a:endParaRPr>
          </a:p>
          <a:p>
            <a:pPr marL="0" indent="0">
              <a:buNone/>
            </a:pPr>
            <a:endParaRPr lang="en-IN"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889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01BE0-D30A-2669-FF53-DF970CAF6A90}"/>
              </a:ext>
            </a:extLst>
          </p:cNvPr>
          <p:cNvSpPr>
            <a:spLocks noGrp="1"/>
          </p:cNvSpPr>
          <p:nvPr>
            <p:ph type="title"/>
          </p:nvPr>
        </p:nvSpPr>
        <p:spPr/>
        <p:txBody>
          <a:bodyPr>
            <a:normAutofit/>
          </a:bodyPr>
          <a:lstStyle/>
          <a:p>
            <a:br>
              <a:rPr lang="en-US" sz="28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Approach:</a:t>
            </a:r>
            <a:endParaRPr lang="en-IN" sz="28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DE666FA-778A-1611-371F-943361AD77C3}"/>
              </a:ext>
            </a:extLst>
          </p:cNvPr>
          <p:cNvSpPr>
            <a:spLocks noGrp="1"/>
          </p:cNvSpPr>
          <p:nvPr>
            <p:ph idx="1"/>
          </p:nvPr>
        </p:nvSpPr>
        <p:spPr>
          <a:xfrm>
            <a:off x="677334" y="2160589"/>
            <a:ext cx="8596668" cy="5321759"/>
          </a:xfrm>
        </p:spPr>
        <p:txBody>
          <a:bodyPr>
            <a:noAutofit/>
          </a:bodyPr>
          <a:lstStyle/>
          <a:p>
            <a:pPr marL="0" indent="0">
              <a:buNone/>
            </a:pPr>
            <a:r>
              <a:rPr lang="en-US" sz="1400" dirty="0">
                <a:latin typeface="Arial" panose="020B0604020202020204" pitchFamily="34" charset="0"/>
                <a:cs typeface="Arial" panose="020B0604020202020204" pitchFamily="34" charset="0"/>
              </a:rPr>
              <a:t>We follow a traditional, sequential approach for the Deliverable Management System. The entire system will be delivered at the end of the project. We have chosen the Waterfall model for the project divided into stages.</a:t>
            </a:r>
          </a:p>
          <a:p>
            <a:pPr>
              <a:buFont typeface="Wingdings" panose="05000000000000000000" pitchFamily="2" charset="2"/>
              <a:buChar char="Ø"/>
            </a:pPr>
            <a:r>
              <a:rPr lang="en-US" sz="1400" b="1" dirty="0">
                <a:latin typeface="Arial" panose="020B0604020202020204" pitchFamily="34" charset="0"/>
                <a:cs typeface="Arial" panose="020B0604020202020204" pitchFamily="34" charset="0"/>
              </a:rPr>
              <a:t>Requirement Gathering: </a:t>
            </a:r>
            <a:r>
              <a:rPr lang="en-US" sz="1400" dirty="0">
                <a:latin typeface="Arial" panose="020B0604020202020204" pitchFamily="34" charset="0"/>
                <a:cs typeface="Arial" panose="020B0604020202020204" pitchFamily="34" charset="0"/>
              </a:rPr>
              <a:t>gathered the requirements through active observation, conducting JAD 						   session and applying the other elicitation technique. Prepared the Business 					    Requirement Documents BRD n this session.</a:t>
            </a:r>
          </a:p>
          <a:p>
            <a:pPr>
              <a:buFont typeface="Wingdings" panose="05000000000000000000" pitchFamily="2" charset="2"/>
              <a:buChar char="Ø"/>
            </a:pPr>
            <a:r>
              <a:rPr lang="en-US" sz="1400" b="1" dirty="0">
                <a:latin typeface="Arial" panose="020B0604020202020204" pitchFamily="34" charset="0"/>
                <a:cs typeface="Arial" panose="020B0604020202020204" pitchFamily="34" charset="0"/>
              </a:rPr>
              <a:t>Requirement Analysis: </a:t>
            </a:r>
            <a:r>
              <a:rPr lang="en-US" sz="1400" dirty="0">
                <a:latin typeface="Arial" panose="020B0604020202020204" pitchFamily="34" charset="0"/>
                <a:cs typeface="Arial" panose="020B0604020202020204" pitchFamily="34" charset="0"/>
              </a:rPr>
              <a:t>bifurcated the requirements into functional and non functions requirement. 						Approached the development team to check the feasibility of the project in 						order to inform the same to the </a:t>
            </a:r>
            <a:r>
              <a:rPr lang="en-US" sz="1400" dirty="0" err="1">
                <a:latin typeface="Arial" panose="020B0604020202020204" pitchFamily="34" charset="0"/>
                <a:cs typeface="Arial" panose="020B0604020202020204" pitchFamily="34" charset="0"/>
              </a:rPr>
              <a:t>stakeholder.prepare</a:t>
            </a:r>
            <a:r>
              <a:rPr lang="en-US" sz="1400" dirty="0">
                <a:latin typeface="Arial" panose="020B0604020202020204" pitchFamily="34" charset="0"/>
                <a:cs typeface="Arial" panose="020B0604020202020204" pitchFamily="34" charset="0"/>
              </a:rPr>
              <a:t> a Functional Requirement 					Specifications (FRS) and Requirement Traceability Matrix (RTM)</a:t>
            </a:r>
            <a:r>
              <a:rPr lang="en-US" sz="1400" b="1" dirty="0">
                <a:latin typeface="Arial" panose="020B0604020202020204" pitchFamily="34" charset="0"/>
                <a:cs typeface="Arial" panose="020B0604020202020204" pitchFamily="34" charset="0"/>
              </a:rPr>
              <a:t>      </a:t>
            </a:r>
          </a:p>
          <a:p>
            <a:pPr>
              <a:buFont typeface="Wingdings" panose="05000000000000000000" pitchFamily="2" charset="2"/>
              <a:buChar char="Ø"/>
            </a:pPr>
            <a:r>
              <a:rPr lang="en-IN" sz="1400" b="1" dirty="0">
                <a:latin typeface="Arial" panose="020B0604020202020204" pitchFamily="34" charset="0"/>
                <a:cs typeface="Arial" panose="020B0604020202020204" pitchFamily="34" charset="0"/>
              </a:rPr>
              <a:t>Design Phase: </a:t>
            </a:r>
            <a:r>
              <a:rPr lang="en-IN" sz="1400" dirty="0">
                <a:latin typeface="Arial" panose="020B0604020202020204" pitchFamily="34" charset="0"/>
                <a:cs typeface="Arial" panose="020B0604020202020204" pitchFamily="34" charset="0"/>
              </a:rPr>
              <a:t>provided a detailed insights about the requirement to the design team</a:t>
            </a:r>
            <a:r>
              <a:rPr lang="en-IN" sz="1400" b="1" dirty="0">
                <a:latin typeface="Arial" panose="020B0604020202020204" pitchFamily="34" charset="0"/>
                <a:cs typeface="Arial" panose="020B0604020202020204" pitchFamily="34" charset="0"/>
              </a:rPr>
              <a:t>. </a:t>
            </a:r>
          </a:p>
          <a:p>
            <a:pPr marL="0" indent="0">
              <a:buNone/>
            </a:pPr>
            <a:r>
              <a:rPr lang="en-IN" sz="1400" b="1" dirty="0">
                <a:latin typeface="Arial" panose="020B0604020202020204" pitchFamily="34" charset="0"/>
                <a:cs typeface="Arial" panose="020B0604020202020204" pitchFamily="34" charset="0"/>
              </a:rPr>
              <a:t>	            </a:t>
            </a:r>
            <a:r>
              <a:rPr lang="en-IN" sz="1400" dirty="0">
                <a:latin typeface="Arial" panose="020B0604020202020204" pitchFamily="34" charset="0"/>
                <a:cs typeface="Arial" panose="020B0604020202020204" pitchFamily="34" charset="0"/>
              </a:rPr>
              <a:t> 	     prepared a design diagram and UML diagram.</a:t>
            </a:r>
          </a:p>
          <a:p>
            <a:pPr>
              <a:buFont typeface="Wingdings" panose="05000000000000000000" pitchFamily="2" charset="2"/>
              <a:buChar char="Ø"/>
            </a:pPr>
            <a:r>
              <a:rPr lang="en-IN" sz="1400" b="1" dirty="0">
                <a:latin typeface="Arial" panose="020B0604020202020204" pitchFamily="34" charset="0"/>
                <a:cs typeface="Arial" panose="020B0604020202020204" pitchFamily="34" charset="0"/>
              </a:rPr>
              <a:t>Development Phase: </a:t>
            </a:r>
            <a:r>
              <a:rPr lang="en-IN" sz="1400" dirty="0">
                <a:latin typeface="Arial" panose="020B0604020202020204" pitchFamily="34" charset="0"/>
                <a:cs typeface="Arial" panose="020B0604020202020204" pitchFamily="34" charset="0"/>
              </a:rPr>
              <a:t>provided all the details to the development team for smooth development 					      process.</a:t>
            </a:r>
          </a:p>
          <a:p>
            <a:pPr>
              <a:buFont typeface="Wingdings" panose="05000000000000000000" pitchFamily="2" charset="2"/>
              <a:buChar char="Ø"/>
            </a:pPr>
            <a:r>
              <a:rPr lang="en-IN" sz="1400" b="1" dirty="0">
                <a:latin typeface="Arial" panose="020B0604020202020204" pitchFamily="34" charset="0"/>
                <a:cs typeface="Arial" panose="020B0604020202020204" pitchFamily="34" charset="0"/>
              </a:rPr>
              <a:t>Testing Phase: </a:t>
            </a:r>
            <a:r>
              <a:rPr lang="en-IN" sz="1400" dirty="0">
                <a:latin typeface="Arial" panose="020B0604020202020204" pitchFamily="34" charset="0"/>
                <a:cs typeface="Arial" panose="020B0604020202020204" pitchFamily="34" charset="0"/>
              </a:rPr>
              <a:t>Facilitated UAT testing and identified the blockers or bugs if any.</a:t>
            </a:r>
          </a:p>
          <a:p>
            <a:pPr>
              <a:buFont typeface="Wingdings" panose="05000000000000000000" pitchFamily="2" charset="2"/>
              <a:buChar char="Ø"/>
            </a:pPr>
            <a:r>
              <a:rPr lang="en-IN" sz="1400" b="1" dirty="0">
                <a:latin typeface="Arial" panose="020B0604020202020204" pitchFamily="34" charset="0"/>
                <a:cs typeface="Arial" panose="020B0604020202020204" pitchFamily="34" charset="0"/>
              </a:rPr>
              <a:t>Deployment Phase: </a:t>
            </a:r>
            <a:r>
              <a:rPr lang="en-IN" sz="1400" dirty="0">
                <a:latin typeface="Arial" panose="020B0604020202020204" pitchFamily="34" charset="0"/>
                <a:cs typeface="Arial" panose="020B0604020202020204" pitchFamily="34" charset="0"/>
              </a:rPr>
              <a:t>Made sure that all the bugs were removed and ensured smooth deployment of 					    the application.</a:t>
            </a:r>
            <a:endParaRPr lang="en-IN"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6676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9531B-A639-2991-C48E-9FC1395A51A0}"/>
              </a:ext>
            </a:extLst>
          </p:cNvPr>
          <p:cNvSpPr>
            <a:spLocks noGrp="1"/>
          </p:cNvSpPr>
          <p:nvPr>
            <p:ph type="title"/>
          </p:nvPr>
        </p:nvSpPr>
        <p:spPr/>
        <p:txBody>
          <a:bodyPr>
            <a:normAutofit/>
          </a:bodyPr>
          <a:lstStyle/>
          <a:p>
            <a:br>
              <a:rPr lang="en-US" sz="2800">
                <a:latin typeface="Arial" panose="020B0604020202020204" pitchFamily="34" charset="0"/>
                <a:cs typeface="Arial" panose="020B0604020202020204" pitchFamily="34" charset="0"/>
              </a:rPr>
            </a:br>
            <a:r>
              <a:rPr lang="en-US" sz="2800">
                <a:latin typeface="Arial" panose="020B0604020202020204" pitchFamily="34" charset="0"/>
                <a:cs typeface="Arial" panose="020B0604020202020204" pitchFamily="34" charset="0"/>
              </a:rPr>
              <a:t>Resources</a:t>
            </a:r>
            <a:r>
              <a:rPr lang="en-US" sz="2800" dirty="0">
                <a:latin typeface="Arial" panose="020B0604020202020204" pitchFamily="34" charset="0"/>
                <a:cs typeface="Arial" panose="020B0604020202020204" pitchFamily="34" charset="0"/>
              </a:rPr>
              <a:t>: </a:t>
            </a:r>
            <a:endParaRPr lang="en-IN" sz="28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6F2ECE0E-156E-C226-55F0-3E6459883694}"/>
              </a:ext>
            </a:extLst>
          </p:cNvPr>
          <p:cNvSpPr>
            <a:spLocks noGrp="1"/>
          </p:cNvSpPr>
          <p:nvPr>
            <p:ph idx="1"/>
          </p:nvPr>
        </p:nvSpPr>
        <p:spPr/>
        <p:txBody>
          <a:bodyPr>
            <a:noAutofit/>
          </a:bodyPr>
          <a:lstStyle/>
          <a:p>
            <a:pPr marL="342900" indent="-342900">
              <a:buFont typeface="+mj-lt"/>
              <a:buAutoNum type="arabicPeriod"/>
            </a:pPr>
            <a:r>
              <a:rPr lang="en-US" sz="1400" b="1" dirty="0">
                <a:latin typeface="Arial" panose="020B0604020202020204" pitchFamily="34" charset="0"/>
                <a:cs typeface="Arial" panose="020B0604020202020204" pitchFamily="34" charset="0"/>
              </a:rPr>
              <a:t>People (Human resource):-</a:t>
            </a:r>
          </a:p>
          <a:p>
            <a:pPr>
              <a:buFont typeface="Wingdings" panose="05000000000000000000" pitchFamily="2" charset="2"/>
              <a:buChar char="Ø"/>
            </a:pPr>
            <a:r>
              <a:rPr lang="en-US" sz="1400" dirty="0">
                <a:latin typeface="Arial" panose="020B0604020202020204" pitchFamily="34" charset="0"/>
                <a:cs typeface="Arial" panose="020B0604020202020204" pitchFamily="34" charset="0"/>
              </a:rPr>
              <a:t>Project Manager (1) – For project execution, timeline management and client coordination</a:t>
            </a:r>
          </a:p>
          <a:p>
            <a:pPr>
              <a:buFont typeface="Wingdings" panose="05000000000000000000" pitchFamily="2" charset="2"/>
              <a:buChar char="Ø"/>
            </a:pPr>
            <a:r>
              <a:rPr lang="en-US" sz="1400" dirty="0">
                <a:latin typeface="Arial" panose="020B0604020202020204" pitchFamily="34" charset="0"/>
                <a:cs typeface="Arial" panose="020B0604020202020204" pitchFamily="34" charset="0"/>
              </a:rPr>
              <a:t>Database Admin (4) – to design and manage the database and store the data successfully</a:t>
            </a:r>
          </a:p>
          <a:p>
            <a:pPr>
              <a:buFont typeface="Wingdings" panose="05000000000000000000" pitchFamily="2" charset="2"/>
              <a:buChar char="Ø"/>
            </a:pPr>
            <a:r>
              <a:rPr lang="en-US" sz="1400" dirty="0">
                <a:latin typeface="Arial" panose="020B0604020202020204" pitchFamily="34" charset="0"/>
                <a:cs typeface="Arial" panose="020B0604020202020204" pitchFamily="34" charset="0"/>
              </a:rPr>
              <a:t>System Admin (3) – to manage and setup the server</a:t>
            </a:r>
          </a:p>
          <a:p>
            <a:pPr>
              <a:buFont typeface="Wingdings" panose="05000000000000000000" pitchFamily="2" charset="2"/>
              <a:buChar char="Ø"/>
            </a:pPr>
            <a:r>
              <a:rPr lang="en-US" sz="1400" dirty="0">
                <a:latin typeface="Arial" panose="020B0604020202020204" pitchFamily="34" charset="0"/>
                <a:cs typeface="Arial" panose="020B0604020202020204" pitchFamily="34" charset="0"/>
              </a:rPr>
              <a:t>Testing team (3) – conduct unit testing, system testing and UAT </a:t>
            </a:r>
          </a:p>
          <a:p>
            <a:pPr>
              <a:buFont typeface="Wingdings" panose="05000000000000000000" pitchFamily="2" charset="2"/>
              <a:buChar char="Ø"/>
            </a:pPr>
            <a:r>
              <a:rPr lang="en-US" sz="1400" dirty="0">
                <a:latin typeface="Arial" panose="020B0604020202020204" pitchFamily="34" charset="0"/>
                <a:cs typeface="Arial" panose="020B0604020202020204" pitchFamily="34" charset="0"/>
              </a:rPr>
              <a:t>Business Analyst (1)- gathering requirements, documentation, conduct UAT,  supporting in deployment</a:t>
            </a:r>
          </a:p>
          <a:p>
            <a:pPr marL="0" indent="0">
              <a:buNone/>
            </a:pPr>
            <a:endParaRPr lang="en-US" sz="1400" dirty="0">
              <a:latin typeface="Arial" panose="020B0604020202020204" pitchFamily="34" charset="0"/>
              <a:cs typeface="Arial" panose="020B0604020202020204" pitchFamily="34" charset="0"/>
            </a:endParaRPr>
          </a:p>
          <a:p>
            <a:pPr marL="0" indent="0">
              <a:buNone/>
            </a:pPr>
            <a:r>
              <a:rPr lang="en-IN" sz="1400" b="1" dirty="0">
                <a:latin typeface="Arial" panose="020B0604020202020204" pitchFamily="34" charset="0"/>
                <a:cs typeface="Arial" panose="020B0604020202020204" pitchFamily="34" charset="0"/>
              </a:rPr>
              <a:t>2</a:t>
            </a:r>
            <a:r>
              <a:rPr lang="en-IN" sz="1400" dirty="0">
                <a:latin typeface="Arial" panose="020B0604020202020204" pitchFamily="34" charset="0"/>
                <a:cs typeface="Arial" panose="020B0604020202020204" pitchFamily="34" charset="0"/>
              </a:rPr>
              <a:t>. </a:t>
            </a:r>
            <a:r>
              <a:rPr lang="en-IN" sz="1400" b="1" dirty="0">
                <a:latin typeface="Arial" panose="020B0604020202020204" pitchFamily="34" charset="0"/>
                <a:cs typeface="Arial" panose="020B0604020202020204" pitchFamily="34" charset="0"/>
              </a:rPr>
              <a:t>Timeline:-</a:t>
            </a:r>
          </a:p>
          <a:p>
            <a:pPr marL="0" indent="0">
              <a:buNone/>
            </a:pPr>
            <a:r>
              <a:rPr lang="en-IN" sz="1400" dirty="0">
                <a:latin typeface="Arial" panose="020B0604020202020204" pitchFamily="34" charset="0"/>
                <a:cs typeface="Arial" panose="020B0604020202020204" pitchFamily="34" charset="0"/>
              </a:rPr>
              <a:t>Estimated project duration 8-9 months</a:t>
            </a:r>
          </a:p>
          <a:p>
            <a:pPr>
              <a:buFont typeface="Wingdings" panose="05000000000000000000" pitchFamily="2" charset="2"/>
              <a:buChar char="Ø"/>
            </a:pPr>
            <a:r>
              <a:rPr lang="en-IN" sz="1400" dirty="0">
                <a:latin typeface="Arial" panose="020B0604020202020204" pitchFamily="34" charset="0"/>
                <a:cs typeface="Arial" panose="020B0604020202020204" pitchFamily="34" charset="0"/>
              </a:rPr>
              <a:t>Requirement gathering and analysis: 1.5 month</a:t>
            </a:r>
          </a:p>
          <a:p>
            <a:pPr>
              <a:buFont typeface="Wingdings" panose="05000000000000000000" pitchFamily="2" charset="2"/>
              <a:buChar char="Ø"/>
            </a:pPr>
            <a:r>
              <a:rPr lang="en-IN" sz="1400" dirty="0">
                <a:latin typeface="Arial" panose="020B0604020202020204" pitchFamily="34" charset="0"/>
                <a:cs typeface="Arial" panose="020B0604020202020204" pitchFamily="34" charset="0"/>
              </a:rPr>
              <a:t>System design- 1 month</a:t>
            </a:r>
          </a:p>
          <a:p>
            <a:pPr>
              <a:buFont typeface="Wingdings" panose="05000000000000000000" pitchFamily="2" charset="2"/>
              <a:buChar char="Ø"/>
            </a:pPr>
            <a:r>
              <a:rPr lang="en-IN" sz="1400" dirty="0">
                <a:latin typeface="Arial" panose="020B0604020202020204" pitchFamily="34" charset="0"/>
                <a:cs typeface="Arial" panose="020B0604020202020204" pitchFamily="34" charset="0"/>
              </a:rPr>
              <a:t>Development- 4 months</a:t>
            </a:r>
          </a:p>
          <a:p>
            <a:pPr>
              <a:buFont typeface="Wingdings" panose="05000000000000000000" pitchFamily="2" charset="2"/>
              <a:buChar char="Ø"/>
            </a:pPr>
            <a:r>
              <a:rPr lang="en-IN" sz="1400" dirty="0">
                <a:latin typeface="Arial" panose="020B0604020202020204" pitchFamily="34" charset="0"/>
                <a:cs typeface="Arial" panose="020B0604020202020204" pitchFamily="34" charset="0"/>
              </a:rPr>
              <a:t>Testing-  1-1.5 months</a:t>
            </a:r>
          </a:p>
          <a:p>
            <a:pPr>
              <a:buFont typeface="Wingdings" panose="05000000000000000000" pitchFamily="2" charset="2"/>
              <a:buChar char="Ø"/>
            </a:pPr>
            <a:r>
              <a:rPr lang="en-IN" sz="1400" dirty="0">
                <a:latin typeface="Arial" panose="020B0604020202020204" pitchFamily="34" charset="0"/>
                <a:cs typeface="Arial" panose="020B0604020202020204" pitchFamily="34" charset="0"/>
              </a:rPr>
              <a:t>Deployment- .05month</a:t>
            </a:r>
          </a:p>
          <a:p>
            <a:pPr>
              <a:buFont typeface="Wingdings" panose="05000000000000000000" pitchFamily="2" charset="2"/>
              <a:buChar char="Ø"/>
            </a:pPr>
            <a:r>
              <a:rPr lang="en-IN" sz="1400" dirty="0">
                <a:latin typeface="Arial" panose="020B0604020202020204" pitchFamily="34" charset="0"/>
                <a:cs typeface="Arial" panose="020B0604020202020204" pitchFamily="34" charset="0"/>
              </a:rPr>
              <a:t>Support and stabilization -1-2 months</a:t>
            </a:r>
          </a:p>
          <a:p>
            <a:pPr marL="0" indent="0">
              <a:buNone/>
            </a:pPr>
            <a:endParaRPr lang="en-IN"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086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A4721-B15A-46F6-CE96-139CA365CDB6}"/>
              </a:ext>
            </a:extLst>
          </p:cNvPr>
          <p:cNvSpPr>
            <a:spLocks noGrp="1"/>
          </p:cNvSpPr>
          <p:nvPr>
            <p:ph type="title"/>
          </p:nvPr>
        </p:nvSpPr>
        <p:spPr>
          <a:xfrm flipV="1">
            <a:off x="677334" y="563881"/>
            <a:ext cx="8596668" cy="45719"/>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E88D853A-425D-E47C-50CA-D3915C4D23E0}"/>
              </a:ext>
            </a:extLst>
          </p:cNvPr>
          <p:cNvSpPr>
            <a:spLocks noGrp="1"/>
          </p:cNvSpPr>
          <p:nvPr>
            <p:ph idx="1"/>
          </p:nvPr>
        </p:nvSpPr>
        <p:spPr>
          <a:xfrm>
            <a:off x="677334" y="1288027"/>
            <a:ext cx="8596668" cy="4753336"/>
          </a:xfrm>
        </p:spPr>
        <p:txBody>
          <a:bodyPr>
            <a:normAutofit/>
          </a:bodyPr>
          <a:lstStyle/>
          <a:p>
            <a:pPr marL="0" indent="0">
              <a:buNone/>
            </a:pPr>
            <a:r>
              <a:rPr lang="en-US" sz="1400" b="1" dirty="0">
                <a:latin typeface="Arial" panose="020B0604020202020204" pitchFamily="34" charset="0"/>
                <a:cs typeface="Arial" panose="020B0604020202020204" pitchFamily="34" charset="0"/>
              </a:rPr>
              <a:t>3. Budget:  </a:t>
            </a:r>
          </a:p>
          <a:p>
            <a:pPr marL="0" indent="0">
              <a:buNone/>
            </a:pPr>
            <a:r>
              <a:rPr lang="en-US" sz="1400" dirty="0">
                <a:latin typeface="Arial" panose="020B0604020202020204" pitchFamily="34" charset="0"/>
                <a:cs typeface="Arial" panose="020B0604020202020204" pitchFamily="34" charset="0"/>
              </a:rPr>
              <a:t>The total budget including the hardware, software, training and other services not exceeding to 80laks</a:t>
            </a:r>
          </a:p>
          <a:p>
            <a:pPr marL="0" indent="0">
              <a:buNone/>
            </a:pPr>
            <a:endParaRPr lang="en-US" sz="1400" dirty="0">
              <a:latin typeface="Arial" panose="020B0604020202020204" pitchFamily="34" charset="0"/>
              <a:cs typeface="Arial" panose="020B0604020202020204" pitchFamily="34" charset="0"/>
            </a:endParaRPr>
          </a:p>
          <a:p>
            <a:pPr marL="0" indent="0">
              <a:buNone/>
            </a:pPr>
            <a:r>
              <a:rPr lang="en-US" sz="1400" b="1" dirty="0">
                <a:latin typeface="Arial" panose="020B0604020202020204" pitchFamily="34" charset="0"/>
                <a:cs typeface="Arial" panose="020B0604020202020204" pitchFamily="34" charset="0"/>
              </a:rPr>
              <a:t>4. Risk and Dependencies: </a:t>
            </a:r>
          </a:p>
          <a:p>
            <a:pPr>
              <a:buFont typeface="Wingdings" panose="05000000000000000000" pitchFamily="2" charset="2"/>
              <a:buChar char="Ø"/>
            </a:pPr>
            <a:r>
              <a:rPr lang="en-US" sz="1400" dirty="0">
                <a:latin typeface="Arial" panose="020B0604020202020204" pitchFamily="34" charset="0"/>
                <a:cs typeface="Arial" panose="020B0604020202020204" pitchFamily="34" charset="0"/>
              </a:rPr>
              <a:t>Risk of not managing the welcome kit due to which the correct stock will not be updated</a:t>
            </a:r>
          </a:p>
          <a:p>
            <a:pPr>
              <a:buFont typeface="Wingdings" panose="05000000000000000000" pitchFamily="2" charset="2"/>
              <a:buChar char="Ø"/>
            </a:pPr>
            <a:r>
              <a:rPr lang="en-US" sz="1400" dirty="0">
                <a:latin typeface="Arial" panose="020B0604020202020204" pitchFamily="34" charset="0"/>
                <a:cs typeface="Arial" panose="020B0604020202020204" pitchFamily="34" charset="0"/>
              </a:rPr>
              <a:t>The training of the staff in new application</a:t>
            </a:r>
          </a:p>
          <a:p>
            <a:pPr>
              <a:buFont typeface="Wingdings" panose="05000000000000000000" pitchFamily="2" charset="2"/>
              <a:buChar char="Ø"/>
            </a:pPr>
            <a:endParaRPr lang="en-US" sz="14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14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14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14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14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14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1400" dirty="0">
              <a:latin typeface="Arial" panose="020B0604020202020204" pitchFamily="34" charset="0"/>
              <a:cs typeface="Arial" panose="020B0604020202020204" pitchFamily="34" charset="0"/>
            </a:endParaRPr>
          </a:p>
          <a:p>
            <a:pPr marL="0" indent="0">
              <a:buNone/>
            </a:pPr>
            <a:endParaRPr lang="en-US" sz="14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1400" dirty="0">
              <a:latin typeface="Arial" panose="020B0604020202020204" pitchFamily="34" charset="0"/>
              <a:cs typeface="Arial" panose="020B0604020202020204" pitchFamily="34" charset="0"/>
            </a:endParaRPr>
          </a:p>
          <a:p>
            <a:pPr marL="0" indent="0">
              <a:buNone/>
            </a:pPr>
            <a:endParaRPr lang="en-IN"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236089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929</TotalTime>
  <Words>1085</Words>
  <Application>Microsoft Office PowerPoint</Application>
  <PresentationFormat>Widescreen</PresentationFormat>
  <Paragraphs>94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Trebuchet MS</vt:lpstr>
      <vt:lpstr>Wingdings</vt:lpstr>
      <vt:lpstr>Wingdings 3</vt:lpstr>
      <vt:lpstr>Facet</vt:lpstr>
      <vt:lpstr>Deliverable Management System (DLMS)</vt:lpstr>
      <vt:lpstr>   Situation:  </vt:lpstr>
      <vt:lpstr>   Problem:</vt:lpstr>
      <vt:lpstr>Opportunity:</vt:lpstr>
      <vt:lpstr> Goal of the project:</vt:lpstr>
      <vt:lpstr> Project Objective:</vt:lpstr>
      <vt:lpstr> Approach:</vt:lpstr>
      <vt:lpstr> Resources: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kartik iyer</dc:creator>
  <cp:lastModifiedBy>kartik iyer</cp:lastModifiedBy>
  <cp:revision>1</cp:revision>
  <dcterms:created xsi:type="dcterms:W3CDTF">2025-11-12T03:56:35Z</dcterms:created>
  <dcterms:modified xsi:type="dcterms:W3CDTF">2025-11-12T19:26:21Z</dcterms:modified>
</cp:coreProperties>
</file>