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</p:sldMasterIdLst>
  <p:notesMasterIdLst>
    <p:notesMasterId r:id="rId17"/>
  </p:notesMasterIdLst>
  <p:sldIdLst>
    <p:sldId id="257" r:id="rId2"/>
    <p:sldId id="258" r:id="rId3"/>
    <p:sldId id="267" r:id="rId4"/>
    <p:sldId id="268" r:id="rId5"/>
    <p:sldId id="272" r:id="rId6"/>
    <p:sldId id="263" r:id="rId7"/>
    <p:sldId id="260" r:id="rId8"/>
    <p:sldId id="275" r:id="rId9"/>
    <p:sldId id="271" r:id="rId10"/>
    <p:sldId id="283" r:id="rId11"/>
    <p:sldId id="284" r:id="rId12"/>
    <p:sldId id="285" r:id="rId13"/>
    <p:sldId id="286" r:id="rId14"/>
    <p:sldId id="287" r:id="rId15"/>
    <p:sldId id="28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2A57E6-1CA0-44EA-A1FF-C0B249DFBD80}" v="86" dt="2025-08-05T18:47:03.730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AF436-EF38-4B18-8FC5-84C3ABBA825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00009-B1E2-4CAA-84B9-8CF52E5D6A5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9157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7FF0BA-08F8-4953-9B8E-7F35F57D060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0439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057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209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303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3875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7298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9626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8807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464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242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138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081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387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632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0765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172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685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1BA23-FACC-48CE-8955-21BDCF4F4F7B}" type="datetimeFigureOut">
              <a:rPr lang="en-IN" smtClean="0"/>
              <a:t>05-08-2025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35E5741-1819-40AE-8AFE-55A6AD7F3DD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921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  <p:sldLayoutId id="2147484012" r:id="rId12"/>
    <p:sldLayoutId id="2147484013" r:id="rId13"/>
    <p:sldLayoutId id="2147484014" r:id="rId14"/>
    <p:sldLayoutId id="2147484015" r:id="rId15"/>
    <p:sldLayoutId id="21474840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E41CE-8DBE-6FCA-3BF8-CAF976C046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Project Title: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Integrated Drug Safety &amp; Compliance Dashboard (IDSCD)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3B730E-B6E1-1100-EC64-05C636E56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201922"/>
            <a:ext cx="9025844" cy="1209764"/>
          </a:xfrm>
        </p:spPr>
        <p:txBody>
          <a:bodyPr>
            <a:no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Prepared By: Isha Joshi                                Methodology used: Agile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Presentation Date: 10/08/2025</a:t>
            </a:r>
          </a:p>
        </p:txBody>
      </p:sp>
    </p:spTree>
    <p:extLst>
      <p:ext uri="{BB962C8B-B14F-4D97-AF65-F5344CB8AC3E}">
        <p14:creationId xmlns:p14="http://schemas.microsoft.com/office/powerpoint/2010/main" val="2201066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0E713-E9F0-99B0-ECE5-8A97257CB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6F999-AA23-613E-B027-746CC83F1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6953845" cy="758376"/>
          </a:xfrm>
        </p:spPr>
        <p:txBody>
          <a:bodyPr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Resources: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D1BFB3F-87A3-2671-D69F-A09B3F1F29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132693" y="2092737"/>
            <a:ext cx="8372021" cy="2672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1. People</a:t>
            </a: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PV Analysts, IT Developers, Compliance Stakeholders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Roles: Elicitation, Design Review, Sprint Testing, Deployment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2. Time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2 Months (4 Agile Sprints of 2 weeks each)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41931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11D6B-A506-7A56-CAB4-DB9CF19BB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3. Budget </a:t>
            </a:r>
          </a:p>
          <a:p>
            <a:pPr marL="0" indent="0">
              <a:buNone/>
            </a:pP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0237AD5-5A23-3C57-5D57-FC44E50EDC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635237"/>
              </p:ext>
            </p:extLst>
          </p:nvPr>
        </p:nvGraphicFramePr>
        <p:xfrm>
          <a:off x="2589213" y="2979420"/>
          <a:ext cx="8915400" cy="21945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40730">
                  <a:extLst>
                    <a:ext uri="{9D8B030D-6E8A-4147-A177-3AD203B41FA5}">
                      <a16:colId xmlns:a16="http://schemas.microsoft.com/office/drawing/2014/main" val="1954862821"/>
                    </a:ext>
                  </a:extLst>
                </a:gridCol>
                <a:gridCol w="5974670">
                  <a:extLst>
                    <a:ext uri="{9D8B030D-6E8A-4147-A177-3AD203B41FA5}">
                      <a16:colId xmlns:a16="http://schemas.microsoft.com/office/drawing/2014/main" val="9070806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Allocation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47393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Software Licenses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₹3,450.00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681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₹2,500.00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5648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4090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₹500.00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8986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₹7,450.00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0298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099335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3D19E-4282-9049-26AC-704D6C2A3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4. Other Resources</a:t>
            </a:r>
          </a:p>
          <a:p>
            <a:pPr marL="0" indent="0">
              <a:buNone/>
            </a:pP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BA7006-BB29-1A8D-5C5E-9D3EBCBA9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5270" y="2826409"/>
            <a:ext cx="7610702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evaluations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Reference dashboards (Dataquest, regulatory templates)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Site visits for requirement mapping</a:t>
            </a:r>
          </a:p>
        </p:txBody>
      </p:sp>
    </p:spTree>
    <p:extLst>
      <p:ext uri="{BB962C8B-B14F-4D97-AF65-F5344CB8AC3E}">
        <p14:creationId xmlns:p14="http://schemas.microsoft.com/office/powerpoint/2010/main" val="320724887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6748E-F2EA-2FFF-4B91-5E583CD4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Risks &amp; Dependencies: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0C3B6B0-40A0-F707-C356-514606D7C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093865"/>
              </p:ext>
            </p:extLst>
          </p:nvPr>
        </p:nvGraphicFramePr>
        <p:xfrm>
          <a:off x="2425927" y="3094809"/>
          <a:ext cx="8915400" cy="14630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457700">
                  <a:extLst>
                    <a:ext uri="{9D8B030D-6E8A-4147-A177-3AD203B41FA5}">
                      <a16:colId xmlns:a16="http://schemas.microsoft.com/office/drawing/2014/main" val="2975888197"/>
                    </a:ext>
                  </a:extLst>
                </a:gridCol>
                <a:gridCol w="4457700">
                  <a:extLst>
                    <a:ext uri="{9D8B030D-6E8A-4147-A177-3AD203B41FA5}">
                      <a16:colId xmlns:a16="http://schemas.microsoft.com/office/drawing/2014/main" val="39232730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096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Legacy tools intuitive to users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Resistance to adoption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4559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ROI not clearly quantifiable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Hesitation in budget sign-off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97754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Dependency on IT support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Possible timeline slippage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7078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990111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E7398-0E93-EE43-BA7D-064F54DFA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Authorization: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E24C1-9ADF-462A-40D1-73E85493B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2126" y="2111829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Name: __________________________ 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Designation: ____________________    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Signature: ______________________</a:t>
            </a:r>
          </a:p>
          <a:p>
            <a:pPr marL="0" indent="0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Name: __________________________ 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Designation: ____________________ </a:t>
            </a: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Signature: ______________________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3567573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3C6C-85E0-B070-1205-EA60B8755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Conclusion: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E767BB25-C9CE-F1E4-5A85-2214F9CCAA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126142" y="1432576"/>
            <a:ext cx="10706629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Integrated Drug Safety &amp; Compliance Dashboard (IDSCD) addresses critical gaps in pharmacovigilance workflows and regulatory oversight by centralizing safety tracking, alerts, and documentation.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By applying Agile methodology, the project enables iterative development, stakeholder collaboration and adaptive dashboard enhancements ensuring real-time responsiveness to compliance needs.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modular design empowers teams with role-based access, automated metrics and streamlined reporting tools, leading to improved decision-making and audit readiness.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IDSCD delivers tangible benefits including reduced manual effort, faster safety signal detection and improved stakeholder satisfaction.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 its practical alignment to healthcare operations and PV standards, the solution is ready for scalable deployment across enterprise teams. 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IDSCD is not just a dashboard but a catalyst for safer, smarter and faster pharmacovigilance.</a:t>
            </a:r>
          </a:p>
        </p:txBody>
      </p:sp>
    </p:spTree>
    <p:extLst>
      <p:ext uri="{BB962C8B-B14F-4D97-AF65-F5344CB8AC3E}">
        <p14:creationId xmlns:p14="http://schemas.microsoft.com/office/powerpoint/2010/main" val="61900053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80458-2911-74BE-D040-7C1330464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9639" y="443475"/>
            <a:ext cx="8911687" cy="128089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Problem Statement – Why IDSCD Was Needed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20B3F3-A546-8D89-35CA-396965A59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5499" y="1951382"/>
            <a:ext cx="8409072" cy="469978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     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Current Situation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Pharmacovigilance activities tracked using email chains and spreadsheet logs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Fragmented dashboards for compliance, case tracking and audits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Limited collaboration between pharmacovigilance and IT stakeholders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Inconsistent regulatory reporting timelines due to lack of automation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Problem</a:t>
            </a:r>
          </a:p>
          <a:p>
            <a:pPr marL="0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Manual case tracking leads to delays in adverse event reporting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 centralized view of compliance metrics or safety alerts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Reconciliation across teams is slow and error-prone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Visibility into ROI and risk mitigation is lacking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338919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6B767-0220-1AF6-A551-E2EA0455D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6344246" cy="777970"/>
          </a:xfrm>
        </p:spPr>
        <p:txBody>
          <a:bodyPr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Opportunity: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F84E1FE-D27B-C1F7-308F-E09A66186C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414588" y="2413339"/>
            <a:ext cx="7741222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Build a unified dashboard to monitor drug safety and compliance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real-time access to KPIs like signal detection, regulatory timelines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audit-readiness with centralized documentation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 reconciliation and reporting processes</a:t>
            </a:r>
          </a:p>
        </p:txBody>
      </p:sp>
    </p:spTree>
    <p:extLst>
      <p:ext uri="{BB962C8B-B14F-4D97-AF65-F5344CB8AC3E}">
        <p14:creationId xmlns:p14="http://schemas.microsoft.com/office/powerpoint/2010/main" val="37721771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0C331-639B-96D8-59DE-5C374E263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565" y="502190"/>
            <a:ext cx="6035092" cy="656050"/>
          </a:xfrm>
        </p:spPr>
        <p:txBody>
          <a:bodyPr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Purpose Statement (Goals): </a:t>
            </a:r>
            <a:r>
              <a:rPr lang="en-IN" b="1" dirty="0">
                <a:highlight>
                  <a:srgbClr val="FF00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41F1AB-1164-74EC-4239-840F8D5DF1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578429" y="3105834"/>
            <a:ext cx="9677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Purpose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To design and deploy a dynamic dashboard that streamlines pharmacovigilance workflows, supports regulatory reporting and enhances safety governance across teams.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8546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DE2B-5CFC-1BE2-CB01-28D72DA5B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8930"/>
          </a:xfrm>
        </p:spPr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31CBAA9-5C25-8286-24C9-AF88A067A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942" y="2234311"/>
            <a:ext cx="7598229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Sprint-wise dashboard design with stakeholder feedback loops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Wireframe creation for compliance, audit and alerts modules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legacy PV systems using APIs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Role-based access and login module for secure data tracking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visualization for case metrics and safety signals</a:t>
            </a:r>
          </a:p>
        </p:txBody>
      </p:sp>
    </p:spTree>
    <p:extLst>
      <p:ext uri="{BB962C8B-B14F-4D97-AF65-F5344CB8AC3E}">
        <p14:creationId xmlns:p14="http://schemas.microsoft.com/office/powerpoint/2010/main" val="158398891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BBF72-4409-082D-DD03-EB495C559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5985018" cy="808475"/>
          </a:xfrm>
        </p:spPr>
        <p:txBody>
          <a:bodyPr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Success Criteria: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EB399-41AF-65E8-2D93-560A334A7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3365"/>
            <a:ext cx="9371011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3AF7CD2-C222-042D-2B49-6F181D0A4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1458" y="4284647"/>
            <a:ext cx="94596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dirty="0"/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AFA422-C634-14B9-9FF7-419B5DD178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393" y="2719250"/>
            <a:ext cx="781400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reporting time by 40%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Enable real-time monitoring of safety KPIs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audit traceability with centralized workflow logs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Achieve stakeholder satisfaction with dashboard usability</a:t>
            </a:r>
          </a:p>
        </p:txBody>
      </p:sp>
    </p:spTree>
    <p:extLst>
      <p:ext uri="{BB962C8B-B14F-4D97-AF65-F5344CB8AC3E}">
        <p14:creationId xmlns:p14="http://schemas.microsoft.com/office/powerpoint/2010/main" val="349322261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8F49-E8BF-2A62-D781-A83DBA989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4909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Features of the IDSCD Dashboard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EFED42D-330E-0E03-1412-732FDE6696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241524"/>
              </p:ext>
            </p:extLst>
          </p:nvPr>
        </p:nvGraphicFramePr>
        <p:xfrm>
          <a:off x="1946956" y="2041525"/>
          <a:ext cx="8915400" cy="25603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679473">
                  <a:extLst>
                    <a:ext uri="{9D8B030D-6E8A-4147-A177-3AD203B41FA5}">
                      <a16:colId xmlns:a16="http://schemas.microsoft.com/office/drawing/2014/main" val="2543420145"/>
                    </a:ext>
                  </a:extLst>
                </a:gridCol>
                <a:gridCol w="6235927">
                  <a:extLst>
                    <a:ext uri="{9D8B030D-6E8A-4147-A177-3AD203B41FA5}">
                      <a16:colId xmlns:a16="http://schemas.microsoft.com/office/drawing/2014/main" val="40445787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  <a:endParaRPr lang="en-IN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00599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PV Case Tracker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Auto-updates from intake and review teams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3757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Compliance Alerts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Flag overdue activities and regulatory gaps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1989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Audit Dashboard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Stores inspection history and readiness status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773896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Role-based Access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Admin, reviewer, auditor and IT logins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38446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Metrics Visualizer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Tracks active signals, timelines and ROI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5355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Document Vault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Stores SOPs, </a:t>
                      </a:r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MoMs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regulatory comms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101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22971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BF24-DFBC-53BF-ABB5-171013BD1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6953845" cy="758376"/>
          </a:xfrm>
        </p:spPr>
        <p:txBody>
          <a:bodyPr>
            <a:norm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Methods/Approach: 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B5B7A7D-AC39-D8DF-CF57-E07ED0FECC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943802"/>
              </p:ext>
            </p:extLst>
          </p:nvPr>
        </p:nvGraphicFramePr>
        <p:xfrm>
          <a:off x="2327956" y="2703377"/>
          <a:ext cx="8915400" cy="18288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07873">
                  <a:extLst>
                    <a:ext uri="{9D8B030D-6E8A-4147-A177-3AD203B41FA5}">
                      <a16:colId xmlns:a16="http://schemas.microsoft.com/office/drawing/2014/main" val="2390923966"/>
                    </a:ext>
                  </a:extLst>
                </a:gridCol>
                <a:gridCol w="7607527">
                  <a:extLst>
                    <a:ext uri="{9D8B030D-6E8A-4147-A177-3AD203B41FA5}">
                      <a16:colId xmlns:a16="http://schemas.microsoft.com/office/drawing/2014/main" val="24401440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Sprint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Action Taken</a:t>
                      </a:r>
                      <a:endParaRPr lang="en-IN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52455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Sprint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Requirement Elicitation &amp; User Stories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555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Sprint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Wireframe Development &amp; Peer Review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13796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Sprint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Dashboard Prototype &amp; Backend Integration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863286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Sprint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UAT, Bug Fixes &amp; Stakeholder Sign-Off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2237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0149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BABED-B92C-9026-2C57-5E47F7BB0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6604"/>
          </a:xfrm>
        </p:spPr>
        <p:txBody>
          <a:bodyPr/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Sample Data Structure (Mock):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6ABC6DF-91D4-BF70-ADC3-C738370921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2083634"/>
              </p:ext>
            </p:extLst>
          </p:nvPr>
        </p:nvGraphicFramePr>
        <p:xfrm>
          <a:off x="1996735" y="2450171"/>
          <a:ext cx="8915400" cy="14630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3097088473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664907089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3376031538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4240825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7528088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Name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 Count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Severity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6911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Serious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9875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777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Serious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03-Aug-2025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831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93752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1432</TotalTime>
  <Words>650</Words>
  <Application>Microsoft Office PowerPoint</Application>
  <PresentationFormat>Widescreen</PresentationFormat>
  <Paragraphs>155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Courier New</vt:lpstr>
      <vt:lpstr>Wingdings 3</vt:lpstr>
      <vt:lpstr>Wisp</vt:lpstr>
      <vt:lpstr>Project Title:Integrated Drug Safety &amp; Compliance Dashboard (IDSCD)</vt:lpstr>
      <vt:lpstr>Problem Statement – Why IDSCD Was Needed:</vt:lpstr>
      <vt:lpstr>Opportunity:</vt:lpstr>
      <vt:lpstr>Purpose Statement (Goals):  </vt:lpstr>
      <vt:lpstr>Project Objectives:</vt:lpstr>
      <vt:lpstr>Success Criteria:</vt:lpstr>
      <vt:lpstr>Features of the IDSCD Dashboard:</vt:lpstr>
      <vt:lpstr>Methods/Approach: </vt:lpstr>
      <vt:lpstr>Sample Data Structure (Mock):</vt:lpstr>
      <vt:lpstr>Resources:</vt:lpstr>
      <vt:lpstr>PowerPoint Presentation</vt:lpstr>
      <vt:lpstr>PowerPoint Presentation</vt:lpstr>
      <vt:lpstr>Risks &amp; Dependencies:</vt:lpstr>
      <vt:lpstr>Authorization: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ISHA JOSHI</dc:creator>
  <cp:lastModifiedBy>ISHA JOSHI</cp:lastModifiedBy>
  <cp:revision>2</cp:revision>
  <dcterms:created xsi:type="dcterms:W3CDTF">2025-08-05T11:14:56Z</dcterms:created>
  <dcterms:modified xsi:type="dcterms:W3CDTF">2025-08-06T11:06:59Z</dcterms:modified>
</cp:coreProperties>
</file>