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7" y="3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SARASWAT CREDIT CARD APPLICATION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Mile </a:t>
            </a:r>
            <a:r>
              <a:rPr lang="en-US" dirty="0" err="1">
                <a:solidFill>
                  <a:srgbClr val="FFFF00"/>
                </a:solidFill>
              </a:rPr>
              <a:t>yahan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dono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jahan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90827" y="6310648"/>
            <a:ext cx="3979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Presented by : Mr. Mahesh Bhusari</a:t>
            </a:r>
          </a:p>
        </p:txBody>
      </p:sp>
    </p:spTree>
    <p:extLst>
      <p:ext uri="{BB962C8B-B14F-4D97-AF65-F5344CB8AC3E}">
        <p14:creationId xmlns:p14="http://schemas.microsoft.com/office/powerpoint/2010/main" val="165172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Risk and dependencies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282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The application may not user friendly.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Network or Server issue.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Entering wrong password may block the access to the application.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Supporting document may not reliable for further action.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Delay in resolving queries.</a:t>
            </a:r>
          </a:p>
        </p:txBody>
      </p:sp>
    </p:spTree>
    <p:extLst>
      <p:ext uri="{BB962C8B-B14F-4D97-AF65-F5344CB8AC3E}">
        <p14:creationId xmlns:p14="http://schemas.microsoft.com/office/powerpoint/2010/main" val="52225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Project sponsorship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2021983"/>
            <a:ext cx="10148533" cy="22280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The Project is powered by…</a:t>
            </a:r>
          </a:p>
          <a:p>
            <a:pPr>
              <a:spcBef>
                <a:spcPts val="3000"/>
              </a:spcBef>
            </a:pPr>
            <a:endParaRPr lang="en-US" sz="2000" dirty="0"/>
          </a:p>
          <a:p>
            <a:pPr>
              <a:spcBef>
                <a:spcPts val="3000"/>
              </a:spcBef>
            </a:pPr>
            <a:r>
              <a:rPr lang="en-US" sz="2000" dirty="0"/>
              <a:t>Project Sponsor – </a:t>
            </a:r>
            <a:r>
              <a:rPr lang="en-US" sz="2000" dirty="0" err="1"/>
              <a:t>Saraswat</a:t>
            </a:r>
            <a:r>
              <a:rPr lang="en-US" sz="2000" dirty="0"/>
              <a:t> </a:t>
            </a:r>
            <a:r>
              <a:rPr lang="en-US" sz="2000" dirty="0" err="1"/>
              <a:t>Infotech</a:t>
            </a:r>
            <a:r>
              <a:rPr lang="en-US" sz="2000" dirty="0"/>
              <a:t> Private Limited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926707" y="5844863"/>
            <a:ext cx="4896099" cy="671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Project Manager : Mr. Mahesh Bhusari</a:t>
            </a:r>
          </a:p>
        </p:txBody>
      </p:sp>
    </p:spTree>
    <p:extLst>
      <p:ext uri="{BB962C8B-B14F-4D97-AF65-F5344CB8AC3E}">
        <p14:creationId xmlns:p14="http://schemas.microsoft.com/office/powerpoint/2010/main" val="986854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6005" y="5694419"/>
            <a:ext cx="4119071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Thank you…!!!</a:t>
            </a:r>
          </a:p>
        </p:txBody>
      </p:sp>
    </p:spTree>
    <p:extLst>
      <p:ext uri="{BB962C8B-B14F-4D97-AF65-F5344CB8AC3E}">
        <p14:creationId xmlns:p14="http://schemas.microsoft.com/office/powerpoint/2010/main" val="4045104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5169"/>
          </a:xfrm>
        </p:spPr>
        <p:txBody>
          <a:bodyPr/>
          <a:lstStyle/>
          <a:p>
            <a:r>
              <a:rPr lang="en-US" b="1" u="sng" dirty="0">
                <a:latin typeface="Algerian" panose="04020705040A02060702" pitchFamily="82" charset="0"/>
              </a:rPr>
              <a:t>Opportunity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04444" y="1416486"/>
            <a:ext cx="11215331" cy="52805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India is rapidly growing economy and emerging as a powerhouse in Mobile Banking Adoption.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It’s strength is solid Banking Sector Base.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At present there are 12 Public Sector Banks &amp; 21 Private Sector Banks in India.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78% of the total population connected with Banks (have the account with Bank)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Out of which only 31% population have Banking Applications installed in their Mobiles. 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Credit Card use in India has witnessed a formidable rise in recent times.</a:t>
            </a:r>
          </a:p>
          <a:p>
            <a:pPr marL="571500" indent="-5715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Users increases from 29 million in 2017 to 100 million in 2024.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669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PURPOSE STATEMENT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926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3000"/>
              </a:spcBef>
            </a:pPr>
            <a:r>
              <a:rPr lang="en-US" sz="2000" dirty="0"/>
              <a:t>The purpose of this project is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support for Credit Card related queries to the customers.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solve the initial problems/difficulties of customers while using Credit Card.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Assign the queries to respective service provider executive.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prompt and correct solutions to customer.</a:t>
            </a:r>
          </a:p>
        </p:txBody>
      </p:sp>
    </p:spTree>
    <p:extLst>
      <p:ext uri="{BB962C8B-B14F-4D97-AF65-F5344CB8AC3E}">
        <p14:creationId xmlns:p14="http://schemas.microsoft.com/office/powerpoint/2010/main" val="1479392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PROJECT OBJECTIVE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49456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To provide basic services like Account Summary, Previous Payment details, View Statement, Transaction Details etc.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set and generate pin of Credit Card.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set spending limit.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block the existing card.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apply for new Card.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Customer should be able to view offers on Card.</a:t>
            </a:r>
          </a:p>
        </p:txBody>
      </p:sp>
    </p:spTree>
    <p:extLst>
      <p:ext uri="{BB962C8B-B14F-4D97-AF65-F5344CB8AC3E}">
        <p14:creationId xmlns:p14="http://schemas.microsoft.com/office/powerpoint/2010/main" val="1621504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96CFE-EA5B-B9BB-ED9E-389649CC3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situation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C853D-052E-787A-933F-736472C65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dirty="0"/>
              <a:t>Customer Needs – Credits cards cater to customer needs</a:t>
            </a:r>
          </a:p>
          <a:p>
            <a:pPr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dirty="0"/>
              <a:t>Business Objectives – Credits cards issuers aim to increase revenue, customer acquisition and retention.</a:t>
            </a:r>
          </a:p>
          <a:p>
            <a:pPr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dirty="0"/>
              <a:t>Regulatory Compliance – Credit card issuers must comply with </a:t>
            </a:r>
            <a:r>
              <a:rPr lang="en-US" dirty="0" err="1"/>
              <a:t>with</a:t>
            </a:r>
            <a:r>
              <a:rPr lang="en-US" dirty="0"/>
              <a:t> regulations such as data security and consumer protection laws.</a:t>
            </a:r>
          </a:p>
          <a:p>
            <a:pPr marL="0" indent="0">
              <a:spcBef>
                <a:spcPts val="3000"/>
              </a:spcBef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6824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SUCCESS CRITERIA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494567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Basic difficulties of Customer should be solved quickly.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Access to the application is 24 * 7 for all users (initial login is mandatory).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Quick response to the queries by Customer Support.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Provide immediate, specific and precise solutions.  </a:t>
            </a:r>
          </a:p>
        </p:txBody>
      </p:sp>
    </p:spTree>
    <p:extLst>
      <p:ext uri="{BB962C8B-B14F-4D97-AF65-F5344CB8AC3E}">
        <p14:creationId xmlns:p14="http://schemas.microsoft.com/office/powerpoint/2010/main" val="157874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METHODS/APPROACH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26178" y="1429364"/>
            <a:ext cx="11243237" cy="54286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</a:pPr>
            <a:r>
              <a:rPr lang="en-US" sz="2000" u="sng" dirty="0"/>
              <a:t>WATERFALL MODEL :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Requirement Gathering – Arrange meeting with stakeholders and PM by using Interview technique.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Requirement Analysis – By sorting the requirements, by arranging them </a:t>
            </a:r>
            <a:r>
              <a:rPr lang="en-US" sz="2000" dirty="0" err="1"/>
              <a:t>prioritywise</a:t>
            </a:r>
            <a:r>
              <a:rPr lang="en-US" sz="2000" dirty="0"/>
              <a:t>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Design – Design the application by User Stories, Activity diagrams.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Developing – Development team will develop the codes based on User stories and Activity diagrams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Testing – Testing team will test the codes and in case of any queries send back to development team for rework till completion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UAT – After successful testing UAT will be arranged with Stakeholders, PM, Client and End users.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/>
              <a:t>Deployment – After successful UAT the application will be deployed or launched for use.</a:t>
            </a:r>
          </a:p>
        </p:txBody>
      </p:sp>
    </p:spTree>
    <p:extLst>
      <p:ext uri="{BB962C8B-B14F-4D97-AF65-F5344CB8AC3E}">
        <p14:creationId xmlns:p14="http://schemas.microsoft.com/office/powerpoint/2010/main" val="3321506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Gap analysis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82C98E-C38C-3907-1D83-93A63EB1E8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4488144"/>
              </p:ext>
            </p:extLst>
          </p:nvPr>
        </p:nvGraphicFramePr>
        <p:xfrm>
          <a:off x="701040" y="1558343"/>
          <a:ext cx="10220961" cy="4802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5686">
                  <a:extLst>
                    <a:ext uri="{9D8B030D-6E8A-4147-A177-3AD203B41FA5}">
                      <a16:colId xmlns:a16="http://schemas.microsoft.com/office/drawing/2014/main" val="1347683493"/>
                    </a:ext>
                  </a:extLst>
                </a:gridCol>
                <a:gridCol w="4785275">
                  <a:extLst>
                    <a:ext uri="{9D8B030D-6E8A-4147-A177-3AD203B41FA5}">
                      <a16:colId xmlns:a16="http://schemas.microsoft.com/office/drawing/2014/main" val="3381630584"/>
                    </a:ext>
                  </a:extLst>
                </a:gridCol>
              </a:tblGrid>
              <a:tr h="837406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  <a:latin typeface="+mj-lt"/>
                        </a:rPr>
                        <a:t>AS-IS existing process</a:t>
                      </a:r>
                      <a:endParaRPr lang="en-IN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effectLst/>
                          <a:latin typeface="+mj-lt"/>
                        </a:rPr>
                        <a:t>TO-BE future Process</a:t>
                      </a:r>
                      <a:endParaRPr lang="en-IN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300719"/>
                  </a:ext>
                </a:extLst>
              </a:tr>
              <a:tr h="1001881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</a:rPr>
                        <a:t>The customer need to visit Branch</a:t>
                      </a:r>
                      <a:r>
                        <a:rPr lang="en-IN" sz="2000" b="0" baseline="0" dirty="0">
                          <a:effectLst/>
                          <a:latin typeface="+mj-lt"/>
                        </a:rPr>
                        <a:t> / D</a:t>
                      </a:r>
                      <a:r>
                        <a:rPr lang="en-IN" sz="2000" b="0" dirty="0">
                          <a:effectLst/>
                          <a:latin typeface="+mj-lt"/>
                        </a:rPr>
                        <a:t>epartment for resolving query.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 customer will raise the query to help desk though application.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023089"/>
                  </a:ext>
                </a:extLst>
              </a:tr>
              <a:tr h="78801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</a:rPr>
                        <a:t>Time consuming.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Time saving.</a:t>
                      </a: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225442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</a:rPr>
                        <a:t>Slow process.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Faster service.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371453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Need</a:t>
                      </a:r>
                      <a:r>
                        <a:rPr lang="en-IN" sz="2000" b="0" baseline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submit hard copies of supporting documents.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Need</a:t>
                      </a:r>
                      <a:r>
                        <a:rPr lang="en-IN" sz="20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to submit soft copies of supporting documents.</a:t>
                      </a:r>
                    </a:p>
                    <a:p>
                      <a:pPr algn="l">
                        <a:spcAft>
                          <a:spcPts val="1000"/>
                        </a:spcAft>
                      </a:pPr>
                      <a:endParaRPr lang="en-IN" sz="20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298"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Follow</a:t>
                      </a:r>
                      <a:r>
                        <a:rPr lang="en-IN" sz="2000" b="0" baseline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up required after submission.</a:t>
                      </a:r>
                      <a:endParaRPr lang="en-IN" sz="20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000"/>
                        </a:spcAft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Immediate, specific and precise solution.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387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9412"/>
          </a:xfrm>
        </p:spPr>
        <p:txBody>
          <a:bodyPr/>
          <a:lstStyle/>
          <a:p>
            <a:r>
              <a:rPr lang="en-US" u="sng" dirty="0">
                <a:latin typeface="Algerian" panose="04020705040A02060702" pitchFamily="82" charset="0"/>
              </a:rPr>
              <a:t>resources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18205" y="1429364"/>
            <a:ext cx="10148533" cy="39282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PEOPLE</a:t>
            </a:r>
            <a:r>
              <a:rPr lang="en-US" sz="2000" dirty="0"/>
              <a:t> – Project team will be consist of 8 members (Project Manager, BA,     Sr. Developer, 2 Asst. Developers, 2 Testers, Database System Analyst)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Duration</a:t>
            </a:r>
            <a:r>
              <a:rPr lang="en-US" sz="2000" dirty="0"/>
              <a:t> – Project needs to be completed in 4 months </a:t>
            </a:r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Budget</a:t>
            </a:r>
            <a:r>
              <a:rPr lang="en-US" sz="2000" dirty="0"/>
              <a:t> – The budget of the project is Rs.20.00 </a:t>
            </a:r>
            <a:r>
              <a:rPr lang="en-US" sz="2000" dirty="0" err="1"/>
              <a:t>lacs</a:t>
            </a:r>
            <a:r>
              <a:rPr lang="en-US" sz="2000" dirty="0"/>
              <a:t> (including Hardware, Software, Training and services).</a:t>
            </a:r>
            <a:endParaRPr lang="en-US" sz="2000" u="sng" dirty="0"/>
          </a:p>
          <a:p>
            <a:pPr marL="342900" indent="-3429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en-US" sz="2000" u="sng" dirty="0"/>
              <a:t>Other</a:t>
            </a:r>
            <a:r>
              <a:rPr lang="en-US" sz="2000" dirty="0"/>
              <a:t> – Database Management System required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8373623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352</TotalTime>
  <Words>659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Algerian</vt:lpstr>
      <vt:lpstr>Century Gothic</vt:lpstr>
      <vt:lpstr>Wingdings</vt:lpstr>
      <vt:lpstr>Wingdings 3</vt:lpstr>
      <vt:lpstr>Ion</vt:lpstr>
      <vt:lpstr>SARASWAT CREDIT CARD APPLICATION</vt:lpstr>
      <vt:lpstr>Opportunity</vt:lpstr>
      <vt:lpstr>PURPOSE STATEMENT</vt:lpstr>
      <vt:lpstr>PROJECT OBJECTIVE</vt:lpstr>
      <vt:lpstr>situation</vt:lpstr>
      <vt:lpstr>SUCCESS CRITERIA</vt:lpstr>
      <vt:lpstr>METHODS/APPROACH</vt:lpstr>
      <vt:lpstr>Gap analysis</vt:lpstr>
      <vt:lpstr>resources</vt:lpstr>
      <vt:lpstr>Risk and dependencies</vt:lpstr>
      <vt:lpstr>Project sponsorship</vt:lpstr>
      <vt:lpstr>Thank you…!!!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anagha bhusari</cp:lastModifiedBy>
  <cp:revision>29</cp:revision>
  <dcterms:created xsi:type="dcterms:W3CDTF">2024-05-29T01:29:03Z</dcterms:created>
  <dcterms:modified xsi:type="dcterms:W3CDTF">2025-08-07T14:43:29Z</dcterms:modified>
</cp:coreProperties>
</file>