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4"/>
  </p:notesMasterIdLst>
  <p:handoutMasterIdLst>
    <p:handoutMasterId r:id="rId25"/>
  </p:handoutMasterIdLst>
  <p:sldIdLst>
    <p:sldId id="314" r:id="rId5"/>
    <p:sldId id="315" r:id="rId6"/>
    <p:sldId id="316" r:id="rId7"/>
    <p:sldId id="317" r:id="rId8"/>
    <p:sldId id="319" r:id="rId9"/>
    <p:sldId id="320" r:id="rId10"/>
    <p:sldId id="321" r:id="rId11"/>
    <p:sldId id="322" r:id="rId12"/>
    <p:sldId id="326" r:id="rId13"/>
    <p:sldId id="327" r:id="rId14"/>
    <p:sldId id="328" r:id="rId15"/>
    <p:sldId id="324" r:id="rId16"/>
    <p:sldId id="329" r:id="rId17"/>
    <p:sldId id="330" r:id="rId18"/>
    <p:sldId id="331" r:id="rId19"/>
    <p:sldId id="332" r:id="rId20"/>
    <p:sldId id="333" r:id="rId21"/>
    <p:sldId id="334" r:id="rId22"/>
    <p:sldId id="30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9EDDB-3063-8789-127E-2D60A6348E52}" v="1323" dt="2025-05-27T15:16:11.8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5" autoAdjust="0"/>
    <p:restoredTop sz="95388" autoAdjust="0"/>
  </p:normalViewPr>
  <p:slideViewPr>
    <p:cSldViewPr snapToGrid="0">
      <p:cViewPr varScale="1">
        <p:scale>
          <a:sx n="87" d="100"/>
          <a:sy n="87" d="100"/>
        </p:scale>
        <p:origin x="758" y="48"/>
      </p:cViewPr>
      <p:guideLst>
        <p:guide orient="horz" pos="3360"/>
        <p:guide pos="3840"/>
      </p:guideLst>
    </p:cSldViewPr>
  </p:slideViewPr>
  <p:outlineViewPr>
    <p:cViewPr>
      <p:scale>
        <a:sx n="33" d="100"/>
        <a:sy n="33" d="100"/>
      </p:scale>
      <p:origin x="0" y="-12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7/5/2025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7/5/2025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37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6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6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5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33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72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26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29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6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3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74996-9779-1D0F-B5C6-7FE85FFF1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773681"/>
            <a:ext cx="5674360" cy="3200400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6B97173-A601-1D66-1651-4FE0D76A0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54" t="1728"/>
          <a:stretch/>
        </p:blipFill>
        <p:spPr>
          <a:xfrm>
            <a:off x="-1" y="0"/>
            <a:ext cx="8264995" cy="5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E5D17C7-3503-7305-8191-20863B738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824" b="26760"/>
          <a:stretch/>
        </p:blipFill>
        <p:spPr>
          <a:xfrm>
            <a:off x="9229725" y="1835240"/>
            <a:ext cx="2962275" cy="50227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6E1AE6-3E01-1CBD-CAEC-11056D00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3413" y="1835240"/>
            <a:ext cx="7000875" cy="4279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E28F03-2149-7C50-779B-6A2D8D78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903" r="75060" b="10347"/>
          <a:stretch/>
        </p:blipFill>
        <p:spPr>
          <a:xfrm rot="16200000">
            <a:off x="149650" y="-149653"/>
            <a:ext cx="1672375" cy="197167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A4CAE4E-4252-8471-C50B-1DD5AFBFE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10363202" cy="16034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493CE42-5465-91AC-A1F4-A4821AE37A9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3299013" cy="391491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0"/>
            </a:lvl1pPr>
            <a:lvl2pPr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spcBef>
                <a:spcPts val="0"/>
              </a:spcBef>
              <a:spcAft>
                <a:spcPts val="1200"/>
              </a:spcAft>
              <a:defRPr sz="1600" b="0"/>
            </a:lvl3pPr>
            <a:lvl4pPr>
              <a:spcBef>
                <a:spcPts val="0"/>
              </a:spcBef>
              <a:spcAft>
                <a:spcPts val="1200"/>
              </a:spcAft>
              <a:defRPr sz="1400" b="0"/>
            </a:lvl4pPr>
            <a:lvl5pPr>
              <a:spcBef>
                <a:spcPts val="0"/>
              </a:spcBef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56A00B1-F3E3-B7FF-58F4-61DE3EF07C07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4602163" y="2017713"/>
            <a:ext cx="6675437" cy="393223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1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3A42171-0D82-07BF-4667-498861CC2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83" t="34408" r="46636" b="1"/>
          <a:stretch/>
        </p:blipFill>
        <p:spPr>
          <a:xfrm flipH="1" flipV="1">
            <a:off x="10506072" y="3984078"/>
            <a:ext cx="1685928" cy="28739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3C71A0D-EE6D-54C4-71DE-04BE28558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718" t="47145" r="39389" b="8754"/>
          <a:stretch/>
        </p:blipFill>
        <p:spPr>
          <a:xfrm rot="5400000" flipV="1">
            <a:off x="9781526" y="-311511"/>
            <a:ext cx="2098964" cy="272198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F82FA92-501B-5A05-E15F-2FB9BCEBE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1990" y="434225"/>
            <a:ext cx="9524998" cy="149962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463EEE0-BE31-122C-586C-8BA8D90371E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6257366" cy="391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 b="0"/>
            </a:lvl1pPr>
            <a:lvl2pPr marL="228600">
              <a:spcBef>
                <a:spcPts val="0"/>
              </a:spcBef>
              <a:spcAft>
                <a:spcPts val="1200"/>
              </a:spcAft>
              <a:defRPr sz="2000" b="0"/>
            </a:lvl2pPr>
            <a:lvl3pPr marL="685800">
              <a:spcBef>
                <a:spcPts val="0"/>
              </a:spcBef>
              <a:spcAft>
                <a:spcPts val="1200"/>
              </a:spcAft>
              <a:defRPr sz="1800" b="0"/>
            </a:lvl3pPr>
            <a:lvl4pPr marL="914400">
              <a:spcBef>
                <a:spcPts val="0"/>
              </a:spcBef>
              <a:spcAft>
                <a:spcPts val="1200"/>
              </a:spcAft>
              <a:defRPr sz="1600" b="0"/>
            </a:lvl4pPr>
            <a:lvl5pPr marL="1143000">
              <a:spcBef>
                <a:spcPts val="0"/>
              </a:spcBef>
              <a:spcAft>
                <a:spcPts val="1200"/>
              </a:spcAft>
              <a:defRPr sz="16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52C157D5-2C68-BA6A-033B-A4CC016CA6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7475" y="2018119"/>
            <a:ext cx="2449514" cy="393191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1"/>
            </a:lvl1pPr>
            <a:lvl2pPr marL="411480">
              <a:spcBef>
                <a:spcPts val="0"/>
              </a:spcBef>
              <a:spcAft>
                <a:spcPts val="1200"/>
              </a:spcAft>
              <a:defRPr sz="1800" b="1"/>
            </a:lvl2pPr>
            <a:lvl3pPr marL="502920">
              <a:spcBef>
                <a:spcPts val="0"/>
              </a:spcBef>
              <a:spcAft>
                <a:spcPts val="1200"/>
              </a:spcAft>
              <a:defRPr sz="1600" b="1"/>
            </a:lvl3pPr>
            <a:lvl4pPr marL="594360">
              <a:spcBef>
                <a:spcPts val="0"/>
              </a:spcBef>
              <a:spcAft>
                <a:spcPts val="1200"/>
              </a:spcAft>
              <a:defRPr sz="1400" b="1"/>
            </a:lvl4pPr>
            <a:lvl5pPr marL="685800">
              <a:spcBef>
                <a:spcPts val="0"/>
              </a:spcBef>
              <a:spcAft>
                <a:spcPts val="1200"/>
              </a:spcAft>
              <a:defRPr sz="1400" b="1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42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5CC9A46-E0E7-B31D-3E27-6F4303A45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83" t="18052" r="46636"/>
          <a:stretch/>
        </p:blipFill>
        <p:spPr>
          <a:xfrm rot="16200000" flipH="1" flipV="1">
            <a:off x="9553763" y="-952310"/>
            <a:ext cx="1685928" cy="359054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67669DC-4C7F-9B50-FCC0-F2AF5B2A9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545" y="584477"/>
            <a:ext cx="10354052" cy="120976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BEF581C2-7562-2E21-E6DD-20AEFC43AAB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23545" y="2009775"/>
            <a:ext cx="10354052" cy="393192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A3E8B6-2BD8-19E0-7F51-7A25EF836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515" y="374090"/>
            <a:ext cx="5057104" cy="362498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F96043-F6A4-F581-7DB8-96138F0E40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1514" y="4172989"/>
            <a:ext cx="5057103" cy="251936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2pPr>
            <a:lvl3pPr marL="12001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3pPr>
            <a:lvl4pPr marL="16573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</a:defRPr>
            </a:lvl4pPr>
            <a:lvl5pPr marL="200025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805DE67-EFB0-F6F3-6C08-2FE90284C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51" r="18577"/>
          <a:stretch/>
        </p:blipFill>
        <p:spPr>
          <a:xfrm flipH="1">
            <a:off x="0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4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DFB311A-EAAD-7656-C753-E8C739948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533" t="18691" r="1" b="-131"/>
          <a:stretch/>
        </p:blipFill>
        <p:spPr>
          <a:xfrm rot="5400000">
            <a:off x="7851419" y="-1244552"/>
            <a:ext cx="3096029" cy="5585137"/>
          </a:xfrm>
          <a:custGeom>
            <a:avLst/>
            <a:gdLst>
              <a:gd name="connsiteX0" fmla="*/ 0 w 1756624"/>
              <a:gd name="connsiteY0" fmla="*/ 0 h 6858000"/>
              <a:gd name="connsiteX1" fmla="*/ 1756624 w 1756624"/>
              <a:gd name="connsiteY1" fmla="*/ 0 h 6858000"/>
              <a:gd name="connsiteX2" fmla="*/ 1756624 w 1756624"/>
              <a:gd name="connsiteY2" fmla="*/ 6858000 h 6858000"/>
              <a:gd name="connsiteX3" fmla="*/ 0 w 175662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624" h="6858000">
                <a:moveTo>
                  <a:pt x="0" y="0"/>
                </a:moveTo>
                <a:lnTo>
                  <a:pt x="1756624" y="0"/>
                </a:lnTo>
                <a:lnTo>
                  <a:pt x="17566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612F0DE-D367-10BB-1F71-60AA6527C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51" r="18577"/>
          <a:stretch/>
        </p:blipFill>
        <p:spPr>
          <a:xfrm>
            <a:off x="7010400" y="0"/>
            <a:ext cx="5181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4F5799-FC34-2F2D-D11E-9B472CAF0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15533"/>
            <a:ext cx="5181600" cy="237686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75025C-084B-CD7A-F546-0E13BA13CF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2844800"/>
            <a:ext cx="5181600" cy="31289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5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5DE041D-A3BF-94FF-029C-719D4DADA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300" t="13815"/>
          <a:stretch/>
        </p:blipFill>
        <p:spPr>
          <a:xfrm>
            <a:off x="0" y="-1"/>
            <a:ext cx="4239206" cy="37761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E605D-0584-F71C-A97D-B672F13E3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0640"/>
            <a:ext cx="5181600" cy="3368819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9AF635C-89E6-F6EF-FA6A-417A9A84BF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5840" y="-10159"/>
            <a:ext cx="6116320" cy="6868160"/>
          </a:xfrm>
          <a:custGeom>
            <a:avLst/>
            <a:gdLst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2052320 w 6116320"/>
              <a:gd name="connsiteY3" fmla="*/ 6880225 h 6880225"/>
              <a:gd name="connsiteX4" fmla="*/ 0 w 6116320"/>
              <a:gd name="connsiteY4" fmla="*/ 0 h 68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6320" h="6880225">
                <a:moveTo>
                  <a:pt x="0" y="0"/>
                </a:moveTo>
                <a:lnTo>
                  <a:pt x="6116320" y="0"/>
                </a:lnTo>
                <a:lnTo>
                  <a:pt x="6116320" y="6880225"/>
                </a:lnTo>
                <a:lnTo>
                  <a:pt x="2052320" y="6880225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73678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B74EE53-DB22-C27E-074F-A7129585F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158" t="-5374" b="78533"/>
          <a:stretch/>
        </p:blipFill>
        <p:spPr>
          <a:xfrm rot="10800000">
            <a:off x="6324600" y="0"/>
            <a:ext cx="5867400" cy="1647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8AEF0C-FA4B-8C23-0132-5529EC244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0" y="1310639"/>
            <a:ext cx="4805997" cy="268962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DD4867-9B0B-647C-1F78-5E50BF30F0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016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05384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0538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F4D65D-965A-5E86-4D91-C72D1D03A8B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6163" y="4172990"/>
            <a:ext cx="4805997" cy="238973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36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4C9F686-E069-3B60-9625-01EE6A41D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239"/>
          <a:stretch/>
        </p:blipFill>
        <p:spPr>
          <a:xfrm flipH="1">
            <a:off x="9135414" y="0"/>
            <a:ext cx="3056586" cy="6858000"/>
          </a:xfrm>
          <a:custGeom>
            <a:avLst/>
            <a:gdLst>
              <a:gd name="connsiteX0" fmla="*/ 4284372 w 4284372"/>
              <a:gd name="connsiteY0" fmla="*/ 0 h 6858000"/>
              <a:gd name="connsiteX1" fmla="*/ 0 w 4284372"/>
              <a:gd name="connsiteY1" fmla="*/ 0 h 6858000"/>
              <a:gd name="connsiteX2" fmla="*/ 0 w 4284372"/>
              <a:gd name="connsiteY2" fmla="*/ 6858000 h 6858000"/>
              <a:gd name="connsiteX3" fmla="*/ 4284372 w 42843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4372" h="6858000">
                <a:moveTo>
                  <a:pt x="4284372" y="0"/>
                </a:moveTo>
                <a:lnTo>
                  <a:pt x="0" y="0"/>
                </a:lnTo>
                <a:lnTo>
                  <a:pt x="0" y="6858000"/>
                </a:lnTo>
                <a:lnTo>
                  <a:pt x="4284372" y="685800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D7227F9-50F9-820B-69B7-924C02120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330"/>
          <a:stretch/>
        </p:blipFill>
        <p:spPr>
          <a:xfrm>
            <a:off x="7810500" y="3025140"/>
            <a:ext cx="4381500" cy="3832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D1E69-316E-A8E1-7ADA-040A0E4907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7273637" cy="164655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1069CA0-E0AB-99C6-10DB-13AAC019DD7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11363"/>
            <a:ext cx="7273638" cy="415575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1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left Imag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589277D-BC14-E7E0-5822-5575F563E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039100" y="228600"/>
            <a:ext cx="4381500" cy="392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B1BDE-C8F3-ACC0-740B-CBD81287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75285"/>
            <a:ext cx="4896678" cy="362498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28597A3-47D0-F393-55D9-07FFD951F3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586 w 6096586"/>
              <a:gd name="connsiteY0" fmla="*/ 0 h 6858000"/>
              <a:gd name="connsiteX1" fmla="*/ 4054426 w 6096586"/>
              <a:gd name="connsiteY1" fmla="*/ 0 h 6858000"/>
              <a:gd name="connsiteX2" fmla="*/ 6096586 w 6096586"/>
              <a:gd name="connsiteY2" fmla="*/ 6858000 h 6858000"/>
              <a:gd name="connsiteX3" fmla="*/ 586 w 6096586"/>
              <a:gd name="connsiteY3" fmla="*/ 6858000 h 6858000"/>
              <a:gd name="connsiteX4" fmla="*/ 586 w 6096586"/>
              <a:gd name="connsiteY4" fmla="*/ 3669792 h 6858000"/>
              <a:gd name="connsiteX5" fmla="*/ 586 w 6096586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053840" y="0"/>
                </a:lnTo>
                <a:lnTo>
                  <a:pt x="6096000" y="6858000"/>
                </a:lnTo>
                <a:lnTo>
                  <a:pt x="950976" y="6858000"/>
                </a:lnTo>
                <a:lnTo>
                  <a:pt x="0" y="3669792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4BF260CE-C6E3-AE7A-DB8E-A72A1CF5B5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4172990"/>
            <a:ext cx="4896677" cy="230972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911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6E20435-B9A5-359D-133D-5D3EED409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55" t="41988" r="53993" b="33420"/>
          <a:stretch/>
        </p:blipFill>
        <p:spPr>
          <a:xfrm rot="10800000">
            <a:off x="9198864" y="-5"/>
            <a:ext cx="2993136" cy="151790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B99CAE4-AA9B-52BA-7DE8-8245CE705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445" t="24819" r="46503"/>
          <a:stretch/>
        </p:blipFill>
        <p:spPr>
          <a:xfrm rot="16200000">
            <a:off x="961221" y="4525179"/>
            <a:ext cx="1371600" cy="329404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8DFE681-710B-6FE5-B8E0-3BC9DB9F1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10363201" cy="162960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FE383D3-6A16-1891-FF52-470B26B9404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499270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74B5EB04-CA6E-7417-56DF-A55B21E94B7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84891" y="2022250"/>
            <a:ext cx="499270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9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83FA55-EF1D-66CF-8FD5-29086D71E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1" t="40714" r="61027" b="44471"/>
          <a:stretch/>
        </p:blipFill>
        <p:spPr>
          <a:xfrm rot="10800000" flipV="1">
            <a:off x="-26830" y="5950040"/>
            <a:ext cx="2513521" cy="9144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42CEFED-8DE0-0155-A5B6-A44051A6D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883" t="18052" r="46636"/>
          <a:stretch/>
        </p:blipFill>
        <p:spPr>
          <a:xfrm rot="16200000" flipH="1" flipV="1">
            <a:off x="9553763" y="-952310"/>
            <a:ext cx="1685928" cy="359054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7FC493E-284F-ADBA-D92D-883CAB13A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125"/>
            <a:ext cx="10439401" cy="161701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B8B2035-4AA9-D25E-9F15-3ED36F734D1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331012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1"/>
            </a:lvl1pPr>
            <a:lvl2pPr>
              <a:spcBef>
                <a:spcPts val="0"/>
              </a:spcBef>
              <a:spcAft>
                <a:spcPts val="1200"/>
              </a:spcAft>
              <a:defRPr sz="1800" b="1"/>
            </a:lvl2pPr>
            <a:lvl3pPr>
              <a:spcBef>
                <a:spcPts val="0"/>
              </a:spcBef>
              <a:spcAft>
                <a:spcPts val="1200"/>
              </a:spcAft>
              <a:defRPr sz="1600" b="1"/>
            </a:lvl3pPr>
            <a:lvl4pPr>
              <a:spcBef>
                <a:spcPts val="0"/>
              </a:spcBef>
              <a:spcAft>
                <a:spcPts val="1200"/>
              </a:spcAft>
              <a:defRPr sz="1400" b="1"/>
            </a:lvl4pPr>
            <a:lvl5pPr>
              <a:spcBef>
                <a:spcPts val="0"/>
              </a:spcBef>
              <a:spcAft>
                <a:spcPts val="1200"/>
              </a:spcAft>
              <a:defRPr sz="1400" b="1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6A694422-6B3E-3D80-AC41-FD1CED52ACA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02310" y="2018120"/>
            <a:ext cx="675148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1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right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8DBD2A1-633E-7A22-751B-5CEFCA93F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703" t="485" b="67543"/>
          <a:stretch/>
        </p:blipFill>
        <p:spPr>
          <a:xfrm rot="5400000">
            <a:off x="-115162" y="115164"/>
            <a:ext cx="1895058" cy="166473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E7BF4D0-D641-9859-157D-B9094EF3D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385" y="446313"/>
            <a:ext cx="5179615" cy="144874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115AE488-757F-4C5A-7733-85C1D1EA98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5181600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0"/>
            </a:lvl1pPr>
            <a:lvl2pPr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spcBef>
                <a:spcPts val="0"/>
              </a:spcBef>
              <a:spcAft>
                <a:spcPts val="1200"/>
              </a:spcAft>
              <a:defRPr sz="1600" b="0"/>
            </a:lvl3pPr>
            <a:lvl4pPr>
              <a:spcBef>
                <a:spcPts val="0"/>
              </a:spcBef>
              <a:spcAft>
                <a:spcPts val="1200"/>
              </a:spcAft>
              <a:defRPr sz="1400" b="0"/>
            </a:lvl4pPr>
            <a:lvl5pPr>
              <a:spcBef>
                <a:spcPts val="0"/>
              </a:spcBef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9DD264F-42B5-DBB0-9839-DB4C6827ED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6950" y="0"/>
            <a:ext cx="6115050" cy="6868886"/>
          </a:xfrm>
          <a:custGeom>
            <a:avLst/>
            <a:gdLst>
              <a:gd name="connsiteX0" fmla="*/ 0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0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2024742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3603171 h 6858000"/>
              <a:gd name="connsiteX3" fmla="*/ 6115050 w 6115050"/>
              <a:gd name="connsiteY3" fmla="*/ 6858000 h 6858000"/>
              <a:gd name="connsiteX4" fmla="*/ 0 w 6115050"/>
              <a:gd name="connsiteY4" fmla="*/ 6858000 h 6858000"/>
              <a:gd name="connsiteX5" fmla="*/ 2024742 w 6115050"/>
              <a:gd name="connsiteY5" fmla="*/ 0 h 6858000"/>
              <a:gd name="connsiteX0" fmla="*/ 2024742 w 6115050"/>
              <a:gd name="connsiteY0" fmla="*/ 0 h 6868886"/>
              <a:gd name="connsiteX1" fmla="*/ 6115050 w 6115050"/>
              <a:gd name="connsiteY1" fmla="*/ 0 h 6868886"/>
              <a:gd name="connsiteX2" fmla="*/ 6115050 w 6115050"/>
              <a:gd name="connsiteY2" fmla="*/ 3603171 h 6868886"/>
              <a:gd name="connsiteX3" fmla="*/ 5157107 w 6115050"/>
              <a:gd name="connsiteY3" fmla="*/ 6868886 h 6868886"/>
              <a:gd name="connsiteX4" fmla="*/ 0 w 6115050"/>
              <a:gd name="connsiteY4" fmla="*/ 6858000 h 6868886"/>
              <a:gd name="connsiteX5" fmla="*/ 2024742 w 6115050"/>
              <a:gd name="connsiteY5" fmla="*/ 0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5050" h="6868886">
                <a:moveTo>
                  <a:pt x="2024742" y="0"/>
                </a:moveTo>
                <a:lnTo>
                  <a:pt x="6115050" y="0"/>
                </a:lnTo>
                <a:lnTo>
                  <a:pt x="6115050" y="3603171"/>
                </a:lnTo>
                <a:lnTo>
                  <a:pt x="5157107" y="6868886"/>
                </a:lnTo>
                <a:lnTo>
                  <a:pt x="0" y="6858000"/>
                </a:lnTo>
                <a:lnTo>
                  <a:pt x="2024742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6700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0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0D96-BFFB-05BD-30ED-0352500C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2436" y="6585439"/>
            <a:ext cx="5674360" cy="1899138"/>
          </a:xfrm>
        </p:spPr>
        <p:txBody>
          <a:bodyPr>
            <a:normAutofit fontScale="90000"/>
          </a:bodyPr>
          <a:lstStyle/>
          <a:p>
            <a:r>
              <a:rPr lang="en-US" dirty="0"/>
              <a:t>BY – KANIKA JAGTAP</a:t>
            </a:r>
            <a:br>
              <a:rPr lang="en-US" dirty="0"/>
            </a:br>
            <a:r>
              <a:rPr lang="en-US" dirty="0"/>
              <a:t>         05.07.2025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8D0407-A2D0-BB1C-5C78-C98EE98AE3FF}"/>
              </a:ext>
            </a:extLst>
          </p:cNvPr>
          <p:cNvSpPr/>
          <p:nvPr/>
        </p:nvSpPr>
        <p:spPr>
          <a:xfrm>
            <a:off x="4551484" y="3411415"/>
            <a:ext cx="7640516" cy="12309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Order Purchasing System</a:t>
            </a:r>
          </a:p>
        </p:txBody>
      </p:sp>
    </p:spTree>
    <p:extLst>
      <p:ext uri="{BB962C8B-B14F-4D97-AF65-F5344CB8AC3E}">
        <p14:creationId xmlns:p14="http://schemas.microsoft.com/office/powerpoint/2010/main" val="294539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5CB6A-AF2F-5AE6-C62F-C07B076974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679678"/>
            <a:ext cx="11096171" cy="58759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200" b="1" dirty="0"/>
              <a:t>3. Implementation / Development</a:t>
            </a:r>
            <a:endParaRPr lang="en-US" sz="12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7FD1CD-133C-264C-9BD4-4F4EE3202ED9}"/>
              </a:ext>
            </a:extLst>
          </p:cNvPr>
          <p:cNvSpPr/>
          <p:nvPr/>
        </p:nvSpPr>
        <p:spPr>
          <a:xfrm>
            <a:off x="1125415" y="1237045"/>
            <a:ext cx="6515099" cy="49412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Create the Dealer Portal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web or mobile application is developed where dealers can log in, place orders, and track them.</a:t>
            </a:r>
          </a:p>
          <a:p>
            <a:pPr>
              <a:buNone/>
            </a:pP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Build the Backend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back-end system handles all the logic: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Storing order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Checking if products are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Sending the order for approval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Triggering billing and dispatch actions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part is not visible to users but does all the processing in the background.</a:t>
            </a:r>
          </a:p>
          <a:p>
            <a:pPr>
              <a:buNone/>
            </a:pP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Develop Approval Workflows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Automate rules like: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"If stock is available and credit is approved → auto-approve the order."</a:t>
            </a:r>
          </a:p>
          <a:p>
            <a:pPr>
              <a:buNone/>
            </a:pP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Connect with Existing Systems (ERP Integration)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Link the order system to SAP or other company systems that manage inventory, finance, and logistics.</a:t>
            </a:r>
          </a:p>
          <a:p>
            <a:pPr>
              <a:buNone/>
            </a:pP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Follow the Design Documents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Developers strictly follow the approved system design (from the previous phase) to avoid rework or confusion.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5493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FEFE4-5AB5-E835-3649-0A8B0AAFB3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7637" y="619203"/>
            <a:ext cx="10556155" cy="5620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b="1" dirty="0"/>
              <a:t>4. Testing (System Testing, UAT, Compliance Validation)</a:t>
            </a:r>
            <a:endParaRPr lang="en-US" sz="1600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dirty="0"/>
              <a:t>”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9BA0FC-1984-8B57-848F-05795E03ACF4}"/>
              </a:ext>
            </a:extLst>
          </p:cNvPr>
          <p:cNvSpPr/>
          <p:nvPr/>
        </p:nvSpPr>
        <p:spPr>
          <a:xfrm>
            <a:off x="1380392" y="1334931"/>
            <a:ext cx="6005146" cy="48093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System Testing (Technical Testing)</a:t>
            </a: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“Can a dealer place an order successfully?”</a:t>
            </a: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“Does the system send the order to the right department?”</a:t>
            </a: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“Does it calculate totals correctly?”</a:t>
            </a: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“Do the buttons, forms, and screens work without crashing?”</a:t>
            </a: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UAT (User Acceptance Testing)</a:t>
            </a: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“Is the portal easy for dealers to use?”</a:t>
            </a: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“Can sales staff track the order easily?”</a:t>
            </a: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“Are notifications being sent at the right time?”</a:t>
            </a:r>
          </a:p>
          <a:p>
            <a:pPr>
              <a:buNone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Compliance Validation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“Does the invoice match legal format?”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“Is customer data safe and not shared?”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“Can the system provide reports for audits?</a:t>
            </a:r>
          </a:p>
        </p:txBody>
      </p:sp>
    </p:spTree>
    <p:extLst>
      <p:ext uri="{BB962C8B-B14F-4D97-AF65-F5344CB8AC3E}">
        <p14:creationId xmlns:p14="http://schemas.microsoft.com/office/powerpoint/2010/main" val="810116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41F64-E350-1F21-8A57-E740F48F31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4839" y="643393"/>
            <a:ext cx="11155937" cy="64428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5. Deployment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A4846F-B9E1-B9F6-B559-FD6EC591D86F}"/>
              </a:ext>
            </a:extLst>
          </p:cNvPr>
          <p:cNvSpPr/>
          <p:nvPr/>
        </p:nvSpPr>
        <p:spPr>
          <a:xfrm>
            <a:off x="1820007" y="1389184"/>
            <a:ext cx="4598377" cy="31476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Set Up the System on Servers or Cloud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Migrate Existing Data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Create User Accounts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Train the Users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Go Live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Monitor for Any Issues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8406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AEAEB-8838-231F-7D27-A922A7226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E6E8EC-00C6-9FEE-7D49-6DCDABAEE6C3}"/>
              </a:ext>
            </a:extLst>
          </p:cNvPr>
          <p:cNvSpPr txBox="1"/>
          <p:nvPr/>
        </p:nvSpPr>
        <p:spPr>
          <a:xfrm>
            <a:off x="554326" y="487630"/>
            <a:ext cx="97584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highlight>
                  <a:srgbClr val="C0C0C0"/>
                </a:highlight>
              </a:rPr>
              <a:t>6. Maintenance &amp; Support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95070E-C145-08CB-45E5-B70E71BCE8F9}"/>
              </a:ext>
            </a:extLst>
          </p:cNvPr>
          <p:cNvSpPr/>
          <p:nvPr/>
        </p:nvSpPr>
        <p:spPr>
          <a:xfrm>
            <a:off x="2875085" y="1481792"/>
            <a:ext cx="5354515" cy="21013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Fix Bugs and Errors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System Updates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Security Checks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User Support Helpdesk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Performance Monitoring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Feedback and Improvements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82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2DE792B-6B13-7C56-F3CB-E8DFF3AC6CA7}"/>
              </a:ext>
            </a:extLst>
          </p:cNvPr>
          <p:cNvSpPr txBox="1"/>
          <p:nvPr/>
        </p:nvSpPr>
        <p:spPr>
          <a:xfrm>
            <a:off x="4219242" y="657202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62D1980-529E-06AB-2E3B-761F68553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262339"/>
              </p:ext>
            </p:extLst>
          </p:nvPr>
        </p:nvGraphicFramePr>
        <p:xfrm>
          <a:off x="3558326" y="487607"/>
          <a:ext cx="8370566" cy="59172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85283">
                  <a:extLst>
                    <a:ext uri="{9D8B030D-6E8A-4147-A177-3AD203B41FA5}">
                      <a16:colId xmlns:a16="http://schemas.microsoft.com/office/drawing/2014/main" val="1381155888"/>
                    </a:ext>
                  </a:extLst>
                </a:gridCol>
                <a:gridCol w="4185283">
                  <a:extLst>
                    <a:ext uri="{9D8B030D-6E8A-4147-A177-3AD203B41FA5}">
                      <a16:colId xmlns:a16="http://schemas.microsoft.com/office/drawing/2014/main" val="3058392719"/>
                    </a:ext>
                  </a:extLst>
                </a:gridCol>
              </a:tblGrid>
              <a:tr h="37903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Factor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Justification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400931"/>
                  </a:ext>
                </a:extLst>
              </a:tr>
              <a:tr h="96216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Clear and Fixed Requirements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The company already knows what features are needed, the Waterfall model works well because it follows a fixed plan from start to finish.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748173"/>
                  </a:ext>
                </a:extLst>
              </a:tr>
              <a:tr h="96216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Structured and Step-by-Step 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 project needs a clear structure — first plan everything, then build, then test.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822209"/>
                  </a:ext>
                </a:extLst>
              </a:tr>
              <a:tr h="96216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Less Client Involvement Needed During Development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Once the initial planning and design are done, dealers and business teams don’t need to be involved daily.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37966"/>
                  </a:ext>
                </a:extLst>
              </a:tr>
              <a:tr h="96216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Easy to Manage and Track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Each phase has a clear starting and ending point.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385"/>
                  </a:ext>
                </a:extLst>
              </a:tr>
              <a:tr h="96216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Ideal for Enterprise-Level Rollouts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UltraTech has many plants, warehouses, and dealers across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regions.A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phased, predictable rollout (region by region or department by department) fits well with the Waterfall method.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71967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FD74019-F91A-F52D-ACA7-8E366397CD3B}"/>
              </a:ext>
            </a:extLst>
          </p:cNvPr>
          <p:cNvSpPr txBox="1"/>
          <p:nvPr/>
        </p:nvSpPr>
        <p:spPr>
          <a:xfrm>
            <a:off x="4903851" y="87497"/>
            <a:ext cx="667415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a typeface="+mn-lt"/>
                <a:cs typeface="+mn-lt"/>
              </a:rPr>
              <a:t>Why Waterfall Model Is Justified for This Project: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41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D12A8C-AE55-0ACC-0834-BD86316891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0304" y="147489"/>
            <a:ext cx="11849366" cy="68798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/>
              <a:t>📦 Resources</a:t>
            </a:r>
          </a:p>
          <a:p>
            <a:pPr marL="0" indent="0">
              <a:buNone/>
            </a:pPr>
            <a:r>
              <a:rPr lang="en-US" sz="1600" dirty="0"/>
              <a:t>👥 People</a:t>
            </a:r>
          </a:p>
          <a:p>
            <a:r>
              <a:rPr lang="en-US" sz="1600" dirty="0">
                <a:ea typeface="+mn-lt"/>
                <a:cs typeface="+mn-lt"/>
              </a:rPr>
              <a:t>Project Manager</a:t>
            </a:r>
            <a:r>
              <a:rPr lang="en-US" sz="1600" b="0" dirty="0">
                <a:ea typeface="+mn-lt"/>
                <a:cs typeface="+mn-lt"/>
              </a:rPr>
              <a:t> (1) – Overall project coordination and status reporting.</a:t>
            </a:r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Business Analyst</a:t>
            </a:r>
            <a:r>
              <a:rPr lang="en-US" sz="1600" b="0" dirty="0">
                <a:ea typeface="+mn-lt"/>
                <a:cs typeface="+mn-lt"/>
              </a:rPr>
              <a:t> (1) – Requirements gathering, documentation, stakeholder liaison.</a:t>
            </a:r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UI/UX Designer</a:t>
            </a:r>
            <a:r>
              <a:rPr lang="en-US" sz="1600" b="0" dirty="0">
                <a:ea typeface="+mn-lt"/>
                <a:cs typeface="+mn-lt"/>
              </a:rPr>
              <a:t> (1) – Mobile and web interface enhancements for better usability.</a:t>
            </a:r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Developers</a:t>
            </a:r>
            <a:r>
              <a:rPr lang="en-US" sz="1600" b="0" dirty="0">
                <a:ea typeface="+mn-lt"/>
                <a:cs typeface="+mn-lt"/>
              </a:rPr>
              <a:t> (2–3) – Backend and frontend developers for new features.</a:t>
            </a:r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QA/Testers</a:t>
            </a:r>
            <a:r>
              <a:rPr lang="en-US" sz="1600" b="0" dirty="0">
                <a:ea typeface="+mn-lt"/>
                <a:cs typeface="+mn-lt"/>
              </a:rPr>
              <a:t> (1–2) – System and UAT testing, compliance checks.</a:t>
            </a:r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IT Infrastructure Support</a:t>
            </a:r>
            <a:r>
              <a:rPr lang="en-US" sz="1600" b="0" dirty="0">
                <a:ea typeface="+mn-lt"/>
                <a:cs typeface="+mn-lt"/>
              </a:rPr>
              <a:t> – To ensure server performance, data security, and system integration.</a:t>
            </a:r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Client Stakeholders</a:t>
            </a:r>
            <a:r>
              <a:rPr lang="en-US" sz="1600" b="0" dirty="0">
                <a:ea typeface="+mn-lt"/>
                <a:cs typeface="+mn-lt"/>
              </a:rPr>
              <a:t> – Sales team representatives and compliance officers for inputs and UAT.</a:t>
            </a:r>
            <a:br>
              <a:rPr lang="en-US" sz="1600" dirty="0"/>
            </a:br>
            <a:endParaRPr lang="en-US" sz="1600" dirty="0"/>
          </a:p>
          <a:p>
            <a:pPr marL="0" indent="0">
              <a:buNone/>
            </a:pPr>
            <a:r>
              <a:rPr lang="en-US" sz="1600" dirty="0"/>
              <a:t>⏱️ Time</a:t>
            </a:r>
          </a:p>
          <a:p>
            <a:r>
              <a:rPr lang="en-US" sz="1600" dirty="0">
                <a:ea typeface="+mn-lt"/>
                <a:cs typeface="+mn-lt"/>
              </a:rPr>
              <a:t>Implementation Timeline:</a:t>
            </a:r>
            <a:br>
              <a:rPr lang="en-US" sz="1600" dirty="0">
                <a:ea typeface="+mn-lt"/>
                <a:cs typeface="+mn-lt"/>
              </a:rPr>
            </a:br>
            <a:r>
              <a:rPr lang="en-US" sz="1600" dirty="0">
                <a:ea typeface="+mn-lt"/>
                <a:cs typeface="+mn-lt"/>
              </a:rPr>
              <a:t> Total project duration is estimated to be 6 months</a:t>
            </a:r>
            <a:r>
              <a:rPr lang="en-US" sz="1600" b="0" dirty="0">
                <a:ea typeface="+mn-lt"/>
                <a:cs typeface="+mn-lt"/>
              </a:rPr>
              <a:t>, broken down as:</a:t>
            </a:r>
            <a:endParaRPr lang="en-US" sz="1600" dirty="0"/>
          </a:p>
          <a:p>
            <a:pPr lvl="1"/>
            <a:r>
              <a:rPr lang="en-US" sz="1600" b="0" dirty="0">
                <a:ea typeface="+mn-lt"/>
                <a:cs typeface="+mn-lt"/>
              </a:rPr>
              <a:t>Requirements &amp; Analysis: 1 month</a:t>
            </a:r>
            <a:endParaRPr lang="en-US" sz="1600" dirty="0"/>
          </a:p>
          <a:p>
            <a:pPr lvl="1"/>
            <a:r>
              <a:rPr lang="en-US" sz="1600" b="0" dirty="0">
                <a:ea typeface="+mn-lt"/>
                <a:cs typeface="+mn-lt"/>
              </a:rPr>
              <a:t>Design Phase: 1 month</a:t>
            </a:r>
            <a:endParaRPr lang="en-US" sz="1600" dirty="0"/>
          </a:p>
          <a:p>
            <a:pPr lvl="1"/>
            <a:r>
              <a:rPr lang="en-US" sz="1600" b="0" dirty="0">
                <a:ea typeface="+mn-lt"/>
                <a:cs typeface="+mn-lt"/>
              </a:rPr>
              <a:t>Development: 2 months</a:t>
            </a:r>
            <a:endParaRPr lang="en-US" sz="1600" dirty="0"/>
          </a:p>
          <a:p>
            <a:pPr lvl="1"/>
            <a:r>
              <a:rPr lang="en-US" sz="1600" b="0" dirty="0">
                <a:ea typeface="+mn-lt"/>
                <a:cs typeface="+mn-lt"/>
              </a:rPr>
              <a:t>Testing &amp; UAT: 1 month</a:t>
            </a:r>
            <a:endParaRPr lang="en-US" sz="1600" dirty="0"/>
          </a:p>
          <a:p>
            <a:pPr lvl="1"/>
            <a:r>
              <a:rPr lang="en-US" sz="1600" b="0" dirty="0">
                <a:ea typeface="+mn-lt"/>
                <a:cs typeface="+mn-lt"/>
              </a:rPr>
              <a:t>Deployment &amp; Training: 1 month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6847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B6A6B-80C3-3257-80BA-3AD900335B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57" y="776440"/>
            <a:ext cx="11002700" cy="49929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💰 Budget</a:t>
            </a:r>
          </a:p>
          <a:p>
            <a:pPr marL="0" indent="0">
              <a:buNone/>
            </a:pPr>
            <a:endParaRPr lang="en-US" sz="14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B68C1-D50A-27E0-8A86-55FF9B013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73B9D2-1AB2-5783-E594-D1AF8F39A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454" y="12875"/>
            <a:ext cx="3442308" cy="68451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FEBF5FC-C1E7-FF4C-2245-81B3EB93A4D9}"/>
              </a:ext>
            </a:extLst>
          </p:cNvPr>
          <p:cNvSpPr/>
          <p:nvPr/>
        </p:nvSpPr>
        <p:spPr>
          <a:xfrm>
            <a:off x="7308395" y="1852459"/>
            <a:ext cx="4185138" cy="34114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Extra customizations based on user feedback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Licensing for 3rd-party tools or APIs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Expansion to more plants or regions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Long-term support after Year 1</a:t>
            </a:r>
          </a:p>
          <a:p>
            <a:pPr algn="ctr"/>
            <a:endParaRPr lang="en-US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C55B69D-7067-74CD-1E6B-D105F973B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9851" y="296194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330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F4161-389A-7CFB-BAD0-9519FB12086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57" y="643393"/>
            <a:ext cx="12030794" cy="57307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highlight>
                  <a:srgbClr val="C0C0C0"/>
                </a:highlight>
              </a:rPr>
              <a:t>Risks and Dependencies</a:t>
            </a:r>
          </a:p>
          <a:p>
            <a:pPr>
              <a:lnSpc>
                <a:spcPct val="100000"/>
              </a:lnSpc>
              <a:buNone/>
            </a:pPr>
            <a:r>
              <a:rPr lang="en-US" sz="1600" b="1" dirty="0"/>
              <a:t>RISK: 1. Delay in Requirement Finalization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0" dirty="0"/>
              <a:t>If business teams don’t clearly define what they need in the beginning, it could delay the entire project.</a:t>
            </a:r>
          </a:p>
          <a:p>
            <a:pPr>
              <a:lnSpc>
                <a:spcPct val="100000"/>
              </a:lnSpc>
              <a:buNone/>
            </a:pPr>
            <a:r>
              <a:rPr lang="en-US" sz="1600" b="1" dirty="0"/>
              <a:t>RISK: 2. Integration Issues with SAP or Inventory Systems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0" dirty="0"/>
              <a:t>The new order system needs to connect smoothly with SAP, stock, and billing tools</a:t>
            </a:r>
            <a:r>
              <a:rPr lang="en-US" sz="1600" dirty="0"/>
              <a:t>.</a:t>
            </a:r>
          </a:p>
          <a:p>
            <a:pPr>
              <a:lnSpc>
                <a:spcPct val="100000"/>
              </a:lnSpc>
              <a:buNone/>
            </a:pPr>
            <a:r>
              <a:rPr lang="en-US" sz="1600" b="1" dirty="0"/>
              <a:t>RISK: 3. Low User Adoption (Dealers/Sales Team)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0" dirty="0"/>
              <a:t>If dealers or staff don’t like the system or find it hard to use, they might go back to manual methods.</a:t>
            </a:r>
          </a:p>
          <a:p>
            <a:pPr>
              <a:lnSpc>
                <a:spcPct val="100000"/>
              </a:lnSpc>
              <a:buNone/>
            </a:pPr>
            <a:r>
              <a:rPr lang="en-US" sz="1600" b="1" dirty="0"/>
              <a:t>RISK: 4. Technical Downtime or Bugs After Go-Live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0" dirty="0"/>
              <a:t>Unexpected system crashes or errors after launch could affect order processing.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RISK: 5. Budget Overruns</a:t>
            </a:r>
          </a:p>
          <a:p>
            <a:pPr>
              <a:lnSpc>
                <a:spcPct val="100000"/>
              </a:lnSpc>
            </a:pPr>
            <a:r>
              <a:rPr lang="en-US" sz="1600" b="0" dirty="0"/>
              <a:t>If the scope increases or unexpected technical issues occur, costs may go beyond the initial estimate.</a:t>
            </a:r>
          </a:p>
          <a:p>
            <a:pPr>
              <a:lnSpc>
                <a:spcPct val="100000"/>
              </a:lnSpc>
              <a:buNone/>
            </a:pPr>
            <a:r>
              <a:rPr lang="en-US" sz="1600" b="1" dirty="0"/>
              <a:t>RISK: 6. Data Security &amp; Compliance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0" dirty="0"/>
              <a:t>The system will store sensitive dealer, pricing, and order data.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37458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ECD0A-CEBB-5FC6-D344-C2F17A3F36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57" y="316822"/>
            <a:ext cx="9164223" cy="65411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C0C0C0"/>
                </a:highlight>
              </a:rPr>
              <a:t>Dependencies (What the Project Relies On):</a:t>
            </a:r>
            <a:endParaRPr lang="en-US" b="0" dirty="0">
              <a:highlight>
                <a:srgbClr val="C0C0C0"/>
              </a:highlight>
            </a:endParaRPr>
          </a:p>
          <a:p>
            <a:pPr>
              <a:buNone/>
            </a:pPr>
            <a:r>
              <a:rPr lang="en-US" sz="1600" b="1" dirty="0"/>
              <a:t>1. Timely Input from Business Teams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Accurate and complete requirements must be gathered at the beginning.</a:t>
            </a:r>
          </a:p>
          <a:p>
            <a:pPr>
              <a:buNone/>
            </a:pPr>
            <a:r>
              <a:rPr lang="en-US" sz="1600" b="1" dirty="0"/>
              <a:t>2. Availability of SAP &amp; Inventory System Teams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The new system depends on successful integration with existing platforms. Their cooperation is critical.</a:t>
            </a:r>
          </a:p>
          <a:p>
            <a:pPr>
              <a:buNone/>
            </a:pPr>
            <a:r>
              <a:rPr lang="en-US" sz="1600" b="1" dirty="0"/>
              <a:t>3. Support from IT Infrastructure Team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Need server space, hosting environment, security setup, and backup planning in place on time.</a:t>
            </a:r>
          </a:p>
          <a:p>
            <a:pPr>
              <a:buNone/>
            </a:pPr>
            <a:r>
              <a:rPr lang="en-US" sz="1600" b="1" dirty="0"/>
              <a:t>4. Vendor/Software Partner Reliability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If using an external development team or vendor, their delivery and performance is a key dependency.</a:t>
            </a:r>
          </a:p>
          <a:p>
            <a:pPr>
              <a:buNone/>
            </a:pPr>
            <a:r>
              <a:rPr lang="en-US" sz="1600" b="1" dirty="0"/>
              <a:t>5. Training and Communication to Users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Adoption depends on how well users (dealers, sales teams) are trained and supported.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45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7B52831-0916-294C-0ACB-9774B9805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51" r="18577"/>
          <a:stretch/>
        </p:blipFill>
        <p:spPr>
          <a:xfrm flipH="1">
            <a:off x="0" y="0"/>
            <a:ext cx="51816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82E216E-9EE0-9D3F-D692-083F575A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515" y="374090"/>
            <a:ext cx="5057104" cy="362498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398FDD-E639-CF6A-B875-443655F2B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1514" y="4172989"/>
            <a:ext cx="5057103" cy="25193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dirty="0"/>
              <a:t>Regards – Kanika Jagtap</a:t>
            </a:r>
          </a:p>
          <a:p>
            <a:r>
              <a:rPr lang="en-US" dirty="0"/>
              <a:t>7772877192</a:t>
            </a:r>
          </a:p>
          <a:p>
            <a:r>
              <a:rPr lang="en-US" dirty="0"/>
              <a:t>kjo752016@gmail.com</a:t>
            </a:r>
          </a:p>
        </p:txBody>
      </p:sp>
    </p:spTree>
    <p:extLst>
      <p:ext uri="{BB962C8B-B14F-4D97-AF65-F5344CB8AC3E}">
        <p14:creationId xmlns:p14="http://schemas.microsoft.com/office/powerpoint/2010/main" val="76993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74D05E-8A36-8D9F-519E-DB514A69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31" y="395668"/>
            <a:ext cx="9332989" cy="782515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000" b="1" dirty="0"/>
              <a:t>Situation</a:t>
            </a:r>
            <a:br>
              <a:rPr lang="en-US" sz="1000" dirty="0"/>
            </a:br>
            <a:r>
              <a:rPr lang="en-US" sz="1100" dirty="0"/>
              <a:t>Ultratech cement Ltd has been manually doing many process which is very hectic plus time consuming and wasting of Resources</a:t>
            </a:r>
            <a:br>
              <a:rPr lang="en-US" sz="1100" dirty="0"/>
            </a:br>
            <a:r>
              <a:rPr lang="en-US" sz="1100" dirty="0"/>
              <a:t>These are some common Reasons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79BCB08-2DC5-52EF-12CC-E0CA52DE3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B2EE71-A113-358D-F5C9-B4F98B24F1E7}"/>
              </a:ext>
            </a:extLst>
          </p:cNvPr>
          <p:cNvSpPr/>
          <p:nvPr/>
        </p:nvSpPr>
        <p:spPr>
          <a:xfrm>
            <a:off x="290146" y="1389185"/>
            <a:ext cx="6989885" cy="50291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Lack of Automation in Operations</a:t>
            </a:r>
          </a:p>
          <a:p>
            <a:pPr>
              <a:lnSpc>
                <a:spcPct val="100000"/>
              </a:lnSpc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Manual data entry, reporting, and monitoring processes increase labor time.</a:t>
            </a:r>
          </a:p>
          <a:p>
            <a:pPr>
              <a:lnSpc>
                <a:spcPct val="100000"/>
              </a:lnSpc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Inefficient Documentation and Record-Keeping</a:t>
            </a:r>
          </a:p>
          <a:p>
            <a:pPr>
              <a:lnSpc>
                <a:spcPct val="100000"/>
              </a:lnSpc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Paper-based records are prone to errors, misplacement, and duplication. Difficult to access real-time data for decision-making.</a:t>
            </a:r>
          </a:p>
          <a:p>
            <a:pPr>
              <a:lnSpc>
                <a:spcPct val="100000"/>
              </a:lnSpc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Time Delays in Communication</a:t>
            </a:r>
          </a:p>
          <a:p>
            <a:pPr>
              <a:lnSpc>
                <a:spcPct val="100000"/>
              </a:lnSpc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Manual coordination between departments  leads to delays. Decisions take longer due to a lack of centralized digital systems.</a:t>
            </a:r>
          </a:p>
          <a:p>
            <a:pPr>
              <a:lnSpc>
                <a:spcPct val="100000"/>
              </a:lnSpc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Over-Reliance on Human Labor</a:t>
            </a:r>
          </a:p>
          <a:p>
            <a:pPr>
              <a:lnSpc>
                <a:spcPct val="100000"/>
              </a:lnSpc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Increases chances of error, fatigue, and inconsistency. Skilled labor might be doing routine, low-value tasks instead of strategic work.</a:t>
            </a:r>
          </a:p>
          <a:p>
            <a:pPr>
              <a:lnSpc>
                <a:spcPct val="100000"/>
              </a:lnSpc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Inefficient Supply Chain and Inventory Management</a:t>
            </a:r>
          </a:p>
          <a:p>
            <a:pPr>
              <a:lnSpc>
                <a:spcPct val="100000"/>
              </a:lnSpc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Manual stock checks and order tracking can result in overstocking. Wastage due to poor monitoring of raw materials.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05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6FD5F-786B-1974-5F47-94CA02CFA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606"/>
            <a:ext cx="5181600" cy="802543"/>
          </a:xfrm>
        </p:spPr>
        <p:txBody>
          <a:bodyPr>
            <a:normAutofit/>
          </a:bodyPr>
          <a:lstStyle/>
          <a:p>
            <a:r>
              <a:rPr lang="en-US" dirty="0"/>
              <a:t>       Problems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AEB53-0D25-00BA-13E5-D853FCDD1D1D}"/>
              </a:ext>
            </a:extLst>
          </p:cNvPr>
          <p:cNvSpPr txBox="1"/>
          <p:nvPr/>
        </p:nvSpPr>
        <p:spPr>
          <a:xfrm>
            <a:off x="1642106" y="816198"/>
            <a:ext cx="1031543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002405E-01B8-23B7-DDAB-EE35E91F6005}"/>
              </a:ext>
            </a:extLst>
          </p:cNvPr>
          <p:cNvSpPr/>
          <p:nvPr/>
        </p:nvSpPr>
        <p:spPr>
          <a:xfrm>
            <a:off x="2157483" y="808149"/>
            <a:ext cx="9284677" cy="58740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Time-Consuming Process-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Orders had to be manually recorded and processed through phone calls, emails, or paper forms. Sales and dispatch teams spent excessive time entering data into spreadsheets or registers.</a:t>
            </a:r>
          </a:p>
          <a:p>
            <a:pPr marL="285750" indent="-285750">
              <a:buFont typeface="Arial"/>
              <a:buChar char="•"/>
            </a:pP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High Error Rate-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Manual data entry often led to incorrect product codes, quantities, customer details, or delivery addresses. Errors caused delays, wrong deliveries, or reprocessing.</a:t>
            </a: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Duplicate or Lost Orders-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Without centralized records, the same order could be entered multiple times, or missed entirely. Manual logs lacked version control and audit trails.</a:t>
            </a: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8. No Data Analytics or Reporting-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Managers couldn't analyze order trends, region-wise performance, or dealer behavior efficiently. Forecasting and planning became guesswork rather than data-driven.</a:t>
            </a: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9. Overdependence on Individuals-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 a salesperson or logistics manager was unavailable, order processing could stall. No centralized system meant poor business continuity.</a:t>
            </a: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4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D59383-E6CD-CF57-B9CF-5820B1CE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25" y="172490"/>
            <a:ext cx="7074479" cy="972941"/>
          </a:xfrm>
        </p:spPr>
        <p:txBody>
          <a:bodyPr/>
          <a:lstStyle/>
          <a:p>
            <a:r>
              <a:rPr lang="en-US" dirty="0"/>
              <a:t>Opportunity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3E7ACD-B4E2-2A3E-D8E8-2037CE420CBA}"/>
              </a:ext>
            </a:extLst>
          </p:cNvPr>
          <p:cNvSpPr/>
          <p:nvPr/>
        </p:nvSpPr>
        <p:spPr>
          <a:xfrm>
            <a:off x="606669" y="1145431"/>
            <a:ext cx="7851531" cy="54160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Real-Time Order Processing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Automation enables instant order punching, validation, and confirmation.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Reduces delays caused by manual approvals and coordination.</a:t>
            </a:r>
          </a:p>
          <a:p>
            <a:pPr>
              <a:buNone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Dealer Self-Service Portal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Dealers can place orders directly through a web/mobile app.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Reduces dependency on sales representatives and improves dealer experience.</a:t>
            </a:r>
          </a:p>
          <a:p>
            <a:pPr>
              <a:buNone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Accurate and Consistent Data Entry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Automated systems reduce human errors in product selection, quantity, and pricing.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Standardized formats ensure consistency across all regions and channels.</a:t>
            </a:r>
          </a:p>
          <a:p>
            <a:pPr>
              <a:buNone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Automated Invoicing and Dispatch Planning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Once the order is confirmed, the system can auto-generate invoices and schedule dispatch.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Reduces time between order receipt and delivery.</a:t>
            </a:r>
          </a:p>
          <a:p>
            <a:pPr>
              <a:buNone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Mobile Integration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Field sales teams and dealers can use mobile apps to punch and track orders on the go.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Enhances flexibility and responsiveness.</a:t>
            </a: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8221-C29B-07A3-B569-B8B466B10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14" y="129101"/>
            <a:ext cx="5905486" cy="829262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highlight>
                  <a:srgbClr val="C0C0C0"/>
                </a:highlight>
              </a:rPr>
              <a:t>Purpose Statement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7168B1-0B85-ECDA-8E0D-4EBEF41D9CDB}"/>
              </a:ext>
            </a:extLst>
          </p:cNvPr>
          <p:cNvSpPr/>
          <p:nvPr/>
        </p:nvSpPr>
        <p:spPr>
          <a:xfrm>
            <a:off x="263769" y="1178169"/>
            <a:ext cx="6567854" cy="51962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purpose of this project is to study, choose, and set up a new digital order punching system for UltraTech Cement Ltd.</a:t>
            </a:r>
            <a:b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system will help dealers and sales teams place orders quickly and easily, without needing to rely on phone calls, emails, or paper forms.</a:t>
            </a:r>
          </a:p>
          <a:p>
            <a:pPr>
              <a:buNone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main goals are: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make order placement faster and simpler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reduce mistakes caused by manual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keep everyone updated with real-time order status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connect the system with inventory and billing so everything works smoothly together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improve the overall experience for dealers and employees”.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1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D586-3F7C-3202-E4F4-1F65B9A7D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65125"/>
            <a:ext cx="10363201" cy="661982"/>
          </a:xfrm>
        </p:spPr>
        <p:txBody>
          <a:bodyPr/>
          <a:lstStyle/>
          <a:p>
            <a:r>
              <a:rPr lang="en-US" dirty="0"/>
              <a:t>Project Objective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FFC83-A1E8-FCEA-2C47-38C5ADAEA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0988B9-4728-F91A-A511-09D48E577A46}"/>
              </a:ext>
            </a:extLst>
          </p:cNvPr>
          <p:cNvSpPr/>
          <p:nvPr/>
        </p:nvSpPr>
        <p:spPr>
          <a:xfrm>
            <a:off x="1723292" y="1143000"/>
            <a:ext cx="4985239" cy="47390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Select the best digital solution based on the company’s needs, process requirements, and system design.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Build and test a working version (prototype) of the system to ensure it meets expectations.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Make it easy for dealers and sales teams to place orders online through a simple and user-friendly platform.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Connect the system with existing tools like inventory, billing, and dispatch to ensure smooth operations.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Save time and reduce errors by automating approvals, tracking, and notifications during the order process.</a:t>
            </a:r>
          </a:p>
          <a:p>
            <a:endParaRPr lang="en-US" noProof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40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B0AE-5ADD-1975-6BDD-38608925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40" y="-215446"/>
            <a:ext cx="11358639" cy="1229969"/>
          </a:xfrm>
        </p:spPr>
        <p:txBody>
          <a:bodyPr/>
          <a:lstStyle/>
          <a:p>
            <a:r>
              <a:rPr lang="en-US" dirty="0"/>
              <a:t>Success Criteria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7E5DB-AFB6-9088-87C9-1F671C0B0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DC6581-B72E-9025-29E7-BC356DA1C997}"/>
              </a:ext>
            </a:extLst>
          </p:cNvPr>
          <p:cNvSpPr/>
          <p:nvPr/>
        </p:nvSpPr>
        <p:spPr>
          <a:xfrm>
            <a:off x="1776047" y="837623"/>
            <a:ext cx="8080130" cy="55567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 Better Access to Order Records and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After implementation, all order details (customer info, forms, invoices, delivery status) should be available in one central system.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Staff and dealers should be able to quickly find past and current orders without searching through paper files or emails.</a:t>
            </a:r>
          </a:p>
          <a:p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 Faster System Performance with Minimal Downtime</a:t>
            </a:r>
          </a:p>
          <a:p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system should be up and running almost all the time (high uptime).</a:t>
            </a:r>
          </a:p>
          <a:p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someone places or checks an order, the system should respond within a few seconds—no long loading or delays.</a:t>
            </a:r>
          </a:p>
          <a:p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Reliable and Smooth End-to-End Order Flow</a:t>
            </a:r>
          </a:p>
          <a:p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full order process—from entry to delivery tracking—should run without manual intervention or errors.</a:t>
            </a:r>
          </a:p>
          <a:p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Each step (punching → approval → dispatch) should be clearly tracked in the system.</a:t>
            </a:r>
          </a:p>
          <a:p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 Successful Testing in Each Phase</a:t>
            </a:r>
          </a:p>
          <a:p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During the Testing phase, the system should pass all functional and user acceptance tests with minimal bugs.</a:t>
            </a:r>
          </a:p>
          <a:p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final solution should match the original design and requirements.</a:t>
            </a:r>
          </a:p>
          <a:p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 User Satisfaction and Adoption</a:t>
            </a:r>
          </a:p>
          <a:p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After rollout, dealers and employees should prefer the new system over the manual process.</a:t>
            </a:r>
          </a:p>
          <a:p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Positive feedback, ease of use, and fewer support requests will indicate success.</a:t>
            </a:r>
          </a:p>
          <a:p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69699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26637-007F-EC9E-F644-AAFBA0900F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503" y="1260251"/>
            <a:ext cx="9810666" cy="506141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200" dirty="0">
                <a:ea typeface="+mn-lt"/>
                <a:cs typeface="+mn-lt"/>
              </a:rPr>
              <a:t>The </a:t>
            </a:r>
            <a:r>
              <a:rPr lang="en-US" sz="1200" b="1" dirty="0">
                <a:ea typeface="+mn-lt"/>
                <a:cs typeface="+mn-lt"/>
              </a:rPr>
              <a:t>Waterfall Model</a:t>
            </a:r>
            <a:r>
              <a:rPr lang="en-US" sz="1200" dirty="0">
                <a:ea typeface="+mn-lt"/>
                <a:cs typeface="+mn-lt"/>
              </a:rPr>
              <a:t> is a </a:t>
            </a:r>
            <a:r>
              <a:rPr lang="en-US" sz="1200" b="1" dirty="0">
                <a:ea typeface="+mn-lt"/>
                <a:cs typeface="+mn-lt"/>
              </a:rPr>
              <a:t>sequential software development methodology</a:t>
            </a:r>
            <a:r>
              <a:rPr lang="en-US" sz="1200" dirty="0">
                <a:ea typeface="+mn-lt"/>
                <a:cs typeface="+mn-lt"/>
              </a:rPr>
              <a:t> where each phase must be completed before the next begins. It is best suited for projects with well-defined requirements and scope—such as enhancements to an order punching system.</a:t>
            </a:r>
            <a:br>
              <a:rPr lang="en-US" sz="1200" dirty="0"/>
            </a:br>
            <a:endParaRPr lang="en-US" sz="1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 </a:t>
            </a:r>
          </a:p>
          <a:p>
            <a:pPr>
              <a:lnSpc>
                <a:spcPct val="100000"/>
              </a:lnSpc>
            </a:pPr>
            <a:endParaRPr lang="en-US" sz="1200" b="1" dirty="0"/>
          </a:p>
          <a:p>
            <a:pPr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BBC38A7-97B0-DF32-08DE-328FE9F4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453" y="316523"/>
            <a:ext cx="6111870" cy="800100"/>
          </a:xfrm>
        </p:spPr>
        <p:txBody>
          <a:bodyPr>
            <a:normAutofit/>
          </a:bodyPr>
          <a:lstStyle/>
          <a:p>
            <a:r>
              <a:rPr lang="en-US" dirty="0"/>
              <a:t>Waterfall Model / Approach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118960-64CA-D701-8D75-D994F35A4ED6}"/>
              </a:ext>
            </a:extLst>
          </p:cNvPr>
          <p:cNvSpPr/>
          <p:nvPr/>
        </p:nvSpPr>
        <p:spPr>
          <a:xfrm>
            <a:off x="1367978" y="2224453"/>
            <a:ext cx="8097715" cy="40972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Phases of the Waterfall Model with Justification:</a:t>
            </a: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Requirements Gathering &amp; Analysis</a:t>
            </a: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lt"/>
                <a:cs typeface="+mn-lt"/>
              </a:rPr>
              <a:t>🔹 Objective: Collect detailed, clear and validated requirements from Road coordinators, managers, compliance teams, and IT stakeholders.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lt"/>
                <a:cs typeface="+mn-lt"/>
              </a:rPr>
              <a:t>🔹 Activities: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lt"/>
                <a:cs typeface="+mn-lt"/>
              </a:rPr>
              <a:t>Conduct stakeholder interviews, surveys, and observations.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lt"/>
                <a:cs typeface="+mn-lt"/>
              </a:rPr>
              <a:t>Document current order punching system main points.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lt"/>
                <a:cs typeface="+mn-lt"/>
              </a:rPr>
              <a:t>Identify system goals (e.g., lead automation, mobile usability).</a:t>
            </a: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🔹 Aligned Success Criteria:</a:t>
            </a:r>
          </a:p>
          <a:p>
            <a:pPr>
              <a:lnSpc>
                <a:spcPct val="100000"/>
              </a:lnSpc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High-quality BRD &amp; FRD with no requirement ambiguity.</a:t>
            </a:r>
          </a:p>
          <a:p>
            <a:pPr>
              <a:lnSpc>
                <a:spcPct val="100000"/>
              </a:lnSpc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Alignment of 100% of success metrics with business needs.</a:t>
            </a:r>
          </a:p>
          <a:p>
            <a:pPr>
              <a:lnSpc>
                <a:spcPct val="100000"/>
              </a:lnSpc>
            </a:pP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Mapping of lead and destination in a calculative form.</a:t>
            </a:r>
          </a:p>
          <a:p>
            <a:pPr>
              <a:lnSpc>
                <a:spcPct val="100000"/>
              </a:lnSpc>
            </a:pP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Justification: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clear understanding of what sales employees need ensures that every future phase aligns with actual business expectations, reducing rework.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7447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6FED4-49D3-0D35-EAC7-5F15BEDB67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328917"/>
            <a:ext cx="11156647" cy="62146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2. System Design (High-Level &amp; Detailed)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F4DBE4-EA6D-CD76-EA2E-0D75EEEBC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041728-2ECA-E986-B366-5DD8C83CA345}"/>
              </a:ext>
            </a:extLst>
          </p:cNvPr>
          <p:cNvSpPr/>
          <p:nvPr/>
        </p:nvSpPr>
        <p:spPr>
          <a:xfrm>
            <a:off x="1318846" y="858044"/>
            <a:ext cx="8352692" cy="56710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User Interfaces: A web or mobile app where dealers and sales staff can log in and place orders.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Order Management Module: Receives, verifies, and processes orders.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Approval Workflow Module: Automatically checks stock, credit limits, and gets approvals.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Inventory System: Shows live product availability.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Dispatch &amp; Delivery Module: Tracks and updates delivery status.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ERP Integration: Connects with UltraTech’s SAP system for billing, invoices, and accounting.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Notifications &amp; Alerts: Sends SMS/email updates to users about order status.</a:t>
            </a: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Dealer punches order ➝ System checks inventory ➝ Sends for approval ➝ Approved ➝ Goes to dispatch ➝ Order delivered ➝ Invoice generated</a:t>
            </a: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Benefits of This Design Approach in Waterfall Model:</a:t>
            </a: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Clear plan before development starts</a:t>
            </a: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teams (designers, developers, testers) know what to build</a:t>
            </a: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Reduces mistakes and confusion during coding</a:t>
            </a: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Easy to test and review each part before moving to the next phase</a:t>
            </a: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82741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_win32_SL_V9" id="{8502042B-488E-4F33-AD20-77B40A1BC1AA}" vid="{A90C26AF-23CA-48C5-BFF9-84DC7B1C91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8EFD9E-464D-4A64-8503-21EC02601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B53FD5-8F3E-4406-8404-9F78B5E6376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B133F63F-9110-40E7-9727-485934F4150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2217</Words>
  <Application>Microsoft Office PowerPoint</Application>
  <PresentationFormat>Widescreen</PresentationFormat>
  <Paragraphs>231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Tenorite</vt:lpstr>
      <vt:lpstr>Custom</vt:lpstr>
      <vt:lpstr>BY – KANIKA JAGTAP          05.07.2025    </vt:lpstr>
      <vt:lpstr>Situation Ultratech cement Ltd has been manually doing many process which is very hectic plus time consuming and wasting of Resources These are some common Reasons</vt:lpstr>
      <vt:lpstr>       Problems</vt:lpstr>
      <vt:lpstr>Opportunity</vt:lpstr>
      <vt:lpstr>Purpose Statement</vt:lpstr>
      <vt:lpstr>Project Objective</vt:lpstr>
      <vt:lpstr>Success Criteria </vt:lpstr>
      <vt:lpstr>Waterfall Model / Approach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Kanika Jagtap</dc:creator>
  <cp:lastModifiedBy>KANIKA JAGTAP</cp:lastModifiedBy>
  <cp:revision>397</cp:revision>
  <dcterms:created xsi:type="dcterms:W3CDTF">2025-05-27T07:21:16Z</dcterms:created>
  <dcterms:modified xsi:type="dcterms:W3CDTF">2025-07-04T22:58:05Z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