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Helios" panose="020B0504020202020204"/>
      <p:regular r:id="rId14"/>
    </p:embeddedFont>
    <p:embeddedFont>
      <p:font typeface="Helios Bold" panose="020B0704020202020204" pitchFamily="34" charset="0"/>
      <p:regular r:id="rId15"/>
    </p:embeddedFont>
    <p:embeddedFont>
      <p:font typeface="Klein Bold" panose="020005030600000200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svg" /><Relationship Id="rId5" Type="http://schemas.openxmlformats.org/officeDocument/2006/relationships/image" Target="../media/image8.png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svg" /><Relationship Id="rId5" Type="http://schemas.openxmlformats.org/officeDocument/2006/relationships/image" Target="../media/image1.png" /><Relationship Id="rId4" Type="http://schemas.openxmlformats.org/officeDocument/2006/relationships/image" Target="../media/image7.sv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svg" /><Relationship Id="rId5" Type="http://schemas.openxmlformats.org/officeDocument/2006/relationships/image" Target="../media/image1.png" /><Relationship Id="rId4" Type="http://schemas.openxmlformats.org/officeDocument/2006/relationships/image" Target="../media/image7.sv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 /><Relationship Id="rId7" Type="http://schemas.openxmlformats.org/officeDocument/2006/relationships/image" Target="../media/image2.sv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.png" /><Relationship Id="rId5" Type="http://schemas.openxmlformats.org/officeDocument/2006/relationships/image" Target="../media/image11.svg" /><Relationship Id="rId4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sv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4.svg" /><Relationship Id="rId4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66927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125837"/>
            <a:ext cx="4702618" cy="618185"/>
            <a:chOff x="0" y="0"/>
            <a:chExt cx="6270157" cy="8242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5282" cy="824246"/>
            </a:xfrm>
            <a:custGeom>
              <a:avLst/>
              <a:gdLst/>
              <a:ahLst/>
              <a:cxnLst/>
              <a:rect l="l" t="t" r="r" b="b"/>
              <a:pathLst>
                <a:path w="785282" h="824246">
                  <a:moveTo>
                    <a:pt x="0" y="0"/>
                  </a:moveTo>
                  <a:lnTo>
                    <a:pt x="785282" y="0"/>
                  </a:lnTo>
                  <a:lnTo>
                    <a:pt x="785282" y="824246"/>
                  </a:lnTo>
                  <a:lnTo>
                    <a:pt x="0" y="82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119714" y="116233"/>
              <a:ext cx="5150443" cy="534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1"/>
                </a:lnSpc>
                <a:spcBef>
                  <a:spcPct val="0"/>
                </a:spcBef>
              </a:pPr>
              <a:r>
                <a:rPr lang="en-US" sz="2401">
                  <a:solidFill>
                    <a:srgbClr val="F4F4F4"/>
                  </a:solidFill>
                  <a:latin typeface="Helios"/>
                  <a:ea typeface="Helios"/>
                  <a:cs typeface="Helios"/>
                  <a:sym typeface="Helios"/>
                </a:rPr>
                <a:t>Date: 3rd July 2025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-3407200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078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233543" y="3441776"/>
            <a:ext cx="11153468" cy="6180514"/>
            <a:chOff x="0" y="0"/>
            <a:chExt cx="14871290" cy="8240685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4871290" cy="7277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399"/>
                </a:lnSpc>
              </a:pPr>
              <a:r>
                <a:rPr lang="en-US" sz="11999" b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Student Management </a:t>
              </a:r>
              <a:r>
                <a:rPr lang="en-US" sz="11999" b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Application</a:t>
              </a:r>
              <a:r>
                <a:rPr lang="en-US" sz="11999" b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533083"/>
              <a:ext cx="14429531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Prepared By: Anushk Porwal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88244">
            <a:off x="-11581338" y="-2845897"/>
            <a:ext cx="15978794" cy="15978794"/>
          </a:xfrm>
          <a:custGeom>
            <a:avLst/>
            <a:gdLst/>
            <a:ahLst/>
            <a:cxnLst/>
            <a:rect l="l" t="t" r="r" b="b"/>
            <a:pathLst>
              <a:path w="15978794" h="15978794">
                <a:moveTo>
                  <a:pt x="0" y="0"/>
                </a:moveTo>
                <a:lnTo>
                  <a:pt x="15978794" y="0"/>
                </a:lnTo>
                <a:lnTo>
                  <a:pt x="15978794" y="15978794"/>
                </a:lnTo>
                <a:lnTo>
                  <a:pt x="0" y="15978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8905" y="4330727"/>
            <a:ext cx="4719586" cy="856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5262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Resources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11633" y="732886"/>
            <a:ext cx="11617195" cy="885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4"/>
              </a:lnSpc>
            </a:pPr>
            <a:r>
              <a:rPr lang="en-US" sz="2945" b="1" u="sng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Project team</a:t>
            </a:r>
            <a:r>
              <a:rPr lang="en-US" sz="2945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:</a:t>
            </a:r>
          </a:p>
          <a:p>
            <a:pPr algn="l">
              <a:lnSpc>
                <a:spcPts val="4124"/>
              </a:lnSpc>
            </a:pPr>
            <a:r>
              <a:rPr lang="en-US" sz="2945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Project manager, Business Analyst, Software Developers, Administrative Staff/Faculty, Subject Matter Experts (SME from academic/admin), Training Specialists, Testers,Technical Support &amp; Security Advisor.</a:t>
            </a:r>
          </a:p>
          <a:p>
            <a:pPr algn="l">
              <a:lnSpc>
                <a:spcPts val="4124"/>
              </a:lnSpc>
            </a:pPr>
            <a:endParaRPr lang="en-US" sz="2945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4124"/>
              </a:lnSpc>
            </a:pPr>
            <a:r>
              <a:rPr lang="en-US" sz="2945" b="1" u="sng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Time</a:t>
            </a:r>
            <a:r>
              <a:rPr lang="en-US" sz="2945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: Timeline for Implementation: The project aims to complete within 9 months.</a:t>
            </a:r>
          </a:p>
          <a:p>
            <a:pPr marL="636010" lvl="1" indent="-318005" algn="l">
              <a:lnSpc>
                <a:spcPts val="4124"/>
              </a:lnSpc>
              <a:buFont typeface="Arial"/>
              <a:buChar char="•"/>
            </a:pPr>
            <a:r>
              <a:rPr lang="en-US" sz="2945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Requirement Gathering and Analysis: 1 month</a:t>
            </a:r>
          </a:p>
          <a:p>
            <a:pPr marL="636010" lvl="1" indent="-318005" algn="l">
              <a:lnSpc>
                <a:spcPts val="4124"/>
              </a:lnSpc>
              <a:buFont typeface="Arial"/>
              <a:buChar char="•"/>
            </a:pPr>
            <a:r>
              <a:rPr lang="en-US" sz="2945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System Design: 1 month</a:t>
            </a:r>
          </a:p>
          <a:p>
            <a:pPr marL="636010" lvl="1" indent="-318005" algn="l">
              <a:lnSpc>
                <a:spcPts val="4124"/>
              </a:lnSpc>
              <a:buFont typeface="Arial"/>
              <a:buChar char="•"/>
            </a:pPr>
            <a:r>
              <a:rPr lang="en-US" sz="2945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Development: 3 months</a:t>
            </a:r>
          </a:p>
          <a:p>
            <a:pPr marL="636010" lvl="1" indent="-318005" algn="l">
              <a:lnSpc>
                <a:spcPts val="4124"/>
              </a:lnSpc>
              <a:buFont typeface="Arial"/>
              <a:buChar char="•"/>
            </a:pPr>
            <a:r>
              <a:rPr lang="en-US" sz="2945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Testing:1-1.5 months</a:t>
            </a:r>
          </a:p>
          <a:p>
            <a:pPr marL="636010" lvl="1" indent="-318005" algn="l">
              <a:lnSpc>
                <a:spcPts val="4124"/>
              </a:lnSpc>
              <a:buFont typeface="Arial"/>
              <a:buChar char="•"/>
            </a:pPr>
            <a:r>
              <a:rPr lang="en-US" sz="2945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Deployment and Go-live:1 month</a:t>
            </a:r>
          </a:p>
          <a:p>
            <a:pPr marL="636010" lvl="1" indent="-318005" algn="l">
              <a:lnSpc>
                <a:spcPts val="4124"/>
              </a:lnSpc>
              <a:buFont typeface="Arial"/>
              <a:buChar char="•"/>
            </a:pPr>
            <a:r>
              <a:rPr lang="en-US" sz="2945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Support and Stabilization: 1-2 months post deployment</a:t>
            </a:r>
          </a:p>
          <a:p>
            <a:pPr algn="l">
              <a:lnSpc>
                <a:spcPts val="4124"/>
              </a:lnSpc>
            </a:pPr>
            <a:endParaRPr lang="en-US" sz="2945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4124"/>
              </a:lnSpc>
            </a:pPr>
            <a:r>
              <a:rPr lang="en-US" sz="2945" b="1" u="sng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Budget</a:t>
            </a:r>
            <a:r>
              <a:rPr lang="en-US" sz="2945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: Ensure the overall project cost does not exceed Rs. 15,00,000</a:t>
            </a:r>
          </a:p>
        </p:txBody>
      </p:sp>
      <p:sp>
        <p:nvSpPr>
          <p:cNvPr id="5" name="Freeform 5"/>
          <p:cNvSpPr/>
          <p:nvPr/>
        </p:nvSpPr>
        <p:spPr>
          <a:xfrm rot="9949824">
            <a:off x="14631128" y="2159492"/>
            <a:ext cx="5256344" cy="5256344"/>
          </a:xfrm>
          <a:custGeom>
            <a:avLst/>
            <a:gdLst/>
            <a:ahLst/>
            <a:cxnLst/>
            <a:rect l="l" t="t" r="r" b="b"/>
            <a:pathLst>
              <a:path w="5256344" h="5256344">
                <a:moveTo>
                  <a:pt x="0" y="0"/>
                </a:moveTo>
                <a:lnTo>
                  <a:pt x="5256344" y="0"/>
                </a:lnTo>
                <a:lnTo>
                  <a:pt x="5256344" y="5256344"/>
                </a:lnTo>
                <a:lnTo>
                  <a:pt x="0" y="5256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277905">
            <a:off x="13522989" y="-405896"/>
            <a:ext cx="12703496" cy="13332850"/>
            <a:chOff x="0" y="0"/>
            <a:chExt cx="6350000" cy="6664590"/>
          </a:xfrm>
        </p:grpSpPr>
        <p:sp>
          <p:nvSpPr>
            <p:cNvPr id="7" name="Freeform 7"/>
            <p:cNvSpPr/>
            <p:nvPr/>
          </p:nvSpPr>
          <p:spPr>
            <a:xfrm>
              <a:off x="-68580" y="0"/>
              <a:ext cx="6417310" cy="6664591"/>
            </a:xfrm>
            <a:custGeom>
              <a:avLst/>
              <a:gdLst/>
              <a:ahLst/>
              <a:cxnLst/>
              <a:rect l="l" t="t" r="r" b="b"/>
              <a:pathLst>
                <a:path w="6417310" h="6664591">
                  <a:moveTo>
                    <a:pt x="1215390" y="453851"/>
                  </a:moveTo>
                  <a:lnTo>
                    <a:pt x="177800" y="2471124"/>
                  </a:lnTo>
                  <a:cubicBezTo>
                    <a:pt x="0" y="2816166"/>
                    <a:pt x="43180" y="3251404"/>
                    <a:pt x="283210" y="3544904"/>
                  </a:cubicBezTo>
                  <a:lnTo>
                    <a:pt x="2594610" y="6371091"/>
                  </a:lnTo>
                  <a:cubicBezTo>
                    <a:pt x="2747010" y="6558645"/>
                    <a:pt x="2962910" y="6664591"/>
                    <a:pt x="3187700" y="6664591"/>
                  </a:cubicBezTo>
                  <a:lnTo>
                    <a:pt x="5609590" y="6664591"/>
                  </a:lnTo>
                  <a:cubicBezTo>
                    <a:pt x="6055360" y="6664591"/>
                    <a:pt x="6417310" y="6256554"/>
                    <a:pt x="6417310" y="5754026"/>
                  </a:cubicBezTo>
                  <a:lnTo>
                    <a:pt x="6417310" y="2131810"/>
                  </a:lnTo>
                  <a:cubicBezTo>
                    <a:pt x="6417310" y="1944257"/>
                    <a:pt x="6366510" y="1760998"/>
                    <a:pt x="6269990" y="1607806"/>
                  </a:cubicBezTo>
                  <a:lnTo>
                    <a:pt x="5507990" y="386561"/>
                  </a:lnTo>
                  <a:cubicBezTo>
                    <a:pt x="5356860" y="144602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73236"/>
                    <a:pt x="1215390" y="453851"/>
                  </a:cubicBezTo>
                  <a:close/>
                </a:path>
              </a:pathLst>
            </a:custGeom>
            <a:blipFill>
              <a:blip r:embed="rId4">
                <a:alphaModFix amt="39000"/>
              </a:blip>
              <a:stretch>
                <a:fillRect l="-28734" r="-2873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0" y="-3172267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8471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937292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84715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485775"/>
            <a:ext cx="17259300" cy="9286429"/>
            <a:chOff x="0" y="0"/>
            <a:chExt cx="4545659" cy="244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0" y="0"/>
                  </a:moveTo>
                  <a:lnTo>
                    <a:pt x="4545659" y="0"/>
                  </a:lnTo>
                  <a:lnTo>
                    <a:pt x="4545659" y="2445808"/>
                  </a:lnTo>
                  <a:lnTo>
                    <a:pt x="0" y="24458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45659" cy="249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51400" y="1299556"/>
            <a:ext cx="2506383" cy="1451986"/>
            <a:chOff x="0" y="0"/>
            <a:chExt cx="1035847" cy="6000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5847" cy="600082"/>
            </a:xfrm>
            <a:custGeom>
              <a:avLst/>
              <a:gdLst/>
              <a:ahLst/>
              <a:cxnLst/>
              <a:rect l="l" t="t" r="r" b="b"/>
              <a:pathLst>
                <a:path w="1035847" h="600082">
                  <a:moveTo>
                    <a:pt x="61778" y="0"/>
                  </a:moveTo>
                  <a:lnTo>
                    <a:pt x="974070" y="0"/>
                  </a:lnTo>
                  <a:cubicBezTo>
                    <a:pt x="990454" y="0"/>
                    <a:pt x="1006167" y="6509"/>
                    <a:pt x="1017753" y="18094"/>
                  </a:cubicBezTo>
                  <a:cubicBezTo>
                    <a:pt x="1029338" y="29680"/>
                    <a:pt x="1035847" y="45393"/>
                    <a:pt x="1035847" y="61778"/>
                  </a:cubicBezTo>
                  <a:lnTo>
                    <a:pt x="1035847" y="538304"/>
                  </a:lnTo>
                  <a:cubicBezTo>
                    <a:pt x="1035847" y="554689"/>
                    <a:pt x="1029338" y="570402"/>
                    <a:pt x="1017753" y="581988"/>
                  </a:cubicBezTo>
                  <a:cubicBezTo>
                    <a:pt x="1006167" y="593573"/>
                    <a:pt x="990454" y="600082"/>
                    <a:pt x="974070" y="600082"/>
                  </a:cubicBezTo>
                  <a:lnTo>
                    <a:pt x="61778" y="600082"/>
                  </a:lnTo>
                  <a:cubicBezTo>
                    <a:pt x="27659" y="600082"/>
                    <a:pt x="0" y="572423"/>
                    <a:pt x="0" y="538304"/>
                  </a:cubicBezTo>
                  <a:lnTo>
                    <a:pt x="0" y="61778"/>
                  </a:lnTo>
                  <a:cubicBezTo>
                    <a:pt x="0" y="45393"/>
                    <a:pt x="6509" y="29680"/>
                    <a:pt x="18094" y="18094"/>
                  </a:cubicBezTo>
                  <a:cubicBezTo>
                    <a:pt x="29680" y="6509"/>
                    <a:pt x="45393" y="0"/>
                    <a:pt x="61778" y="0"/>
                  </a:cubicBezTo>
                  <a:close/>
                </a:path>
              </a:pathLst>
            </a:custGeom>
            <a:solidFill>
              <a:srgbClr val="718BA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35847" cy="63818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56353" y="689610"/>
            <a:ext cx="5171318" cy="106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80"/>
              </a:lnSpc>
            </a:pPr>
            <a:r>
              <a:rPr lang="en-US" sz="6600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Risks...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56353" y="2025548"/>
            <a:ext cx="14826080" cy="7250070"/>
            <a:chOff x="0" y="0"/>
            <a:chExt cx="11185008" cy="54695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85008" cy="5469557"/>
            </a:xfrm>
            <a:custGeom>
              <a:avLst/>
              <a:gdLst/>
              <a:ahLst/>
              <a:cxnLst/>
              <a:rect l="l" t="t" r="r" b="b"/>
              <a:pathLst>
                <a:path w="11185008" h="5469557">
                  <a:moveTo>
                    <a:pt x="15665" y="0"/>
                  </a:moveTo>
                  <a:lnTo>
                    <a:pt x="11169342" y="0"/>
                  </a:lnTo>
                  <a:cubicBezTo>
                    <a:pt x="11173497" y="0"/>
                    <a:pt x="11177482" y="1650"/>
                    <a:pt x="11180420" y="4588"/>
                  </a:cubicBezTo>
                  <a:cubicBezTo>
                    <a:pt x="11183358" y="7526"/>
                    <a:pt x="11185008" y="11511"/>
                    <a:pt x="11185008" y="15665"/>
                  </a:cubicBezTo>
                  <a:lnTo>
                    <a:pt x="11185008" y="5453892"/>
                  </a:lnTo>
                  <a:cubicBezTo>
                    <a:pt x="11185008" y="5458046"/>
                    <a:pt x="11183358" y="5462031"/>
                    <a:pt x="11180420" y="5464968"/>
                  </a:cubicBezTo>
                  <a:cubicBezTo>
                    <a:pt x="11177482" y="5467907"/>
                    <a:pt x="11173497" y="5469557"/>
                    <a:pt x="11169342" y="5469557"/>
                  </a:cubicBezTo>
                  <a:lnTo>
                    <a:pt x="15665" y="5469557"/>
                  </a:lnTo>
                  <a:cubicBezTo>
                    <a:pt x="11511" y="5469557"/>
                    <a:pt x="7526" y="5467907"/>
                    <a:pt x="4588" y="5464968"/>
                  </a:cubicBezTo>
                  <a:cubicBezTo>
                    <a:pt x="1650" y="5462031"/>
                    <a:pt x="0" y="5458046"/>
                    <a:pt x="0" y="5453892"/>
                  </a:cubicBezTo>
                  <a:lnTo>
                    <a:pt x="0" y="15665"/>
                  </a:lnTo>
                  <a:cubicBezTo>
                    <a:pt x="0" y="11511"/>
                    <a:pt x="1650" y="7526"/>
                    <a:pt x="4588" y="4588"/>
                  </a:cubicBezTo>
                  <a:cubicBezTo>
                    <a:pt x="7526" y="1650"/>
                    <a:pt x="11511" y="0"/>
                    <a:pt x="15665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ysDot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185008" cy="5526707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l">
                <a:lnSpc>
                  <a:spcPts val="3640"/>
                </a:lnSpc>
              </a:pPr>
              <a:r>
                <a:rPr lang="en-US" sz="2600" b="1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1. Technical Challenges: </a:t>
              </a: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Potential issues during development, integration with existing systems, or deployment that could delay the project timeline or impact functionality.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2. </a:t>
              </a:r>
              <a:r>
                <a:rPr lang="en-US" sz="2600" b="1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Unclear Requirements</a:t>
              </a: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: Ambiguous or changing requirements may result in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misunderstandings and potential rework during the development phase, impacting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project timelines.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3. </a:t>
              </a:r>
              <a:r>
                <a:rPr lang="en-US" sz="2600" b="1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User Adoption and Training</a:t>
              </a: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: Resistance from users to adopt the new system or insufficient training leading to low utilization and productivity dips.</a:t>
              </a: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4. </a:t>
              </a:r>
              <a:r>
                <a:rPr lang="en-US" sz="2600" b="1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Data Migration Issues:</a:t>
              </a: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 During data migration from the old system to the new one,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there could be data integrity problems or data loss, affecting the accuracy of student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information.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5. </a:t>
              </a:r>
              <a:r>
                <a:rPr lang="en-US" sz="2600" b="1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Security</a:t>
              </a: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 </a:t>
              </a:r>
              <a:r>
                <a:rPr lang="en-US" sz="2600" b="1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Concerns</a:t>
              </a:r>
              <a:r>
                <a:rPr lang="en-US" sz="260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: Handling sensitive student data online introduces risks of data breaches, unauthorized access, or non-compliance with privacy regulations.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09791"/>
            <a:ext cx="18288000" cy="3773114"/>
            <a:chOff x="0" y="0"/>
            <a:chExt cx="24384000" cy="50308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2085874"/>
            <a:ext cx="18288000" cy="8201126"/>
            <a:chOff x="0" y="0"/>
            <a:chExt cx="4816593" cy="21599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159967"/>
            </a:xfrm>
            <a:custGeom>
              <a:avLst/>
              <a:gdLst/>
              <a:ahLst/>
              <a:cxnLst/>
              <a:rect l="l" t="t" r="r" b="b"/>
              <a:pathLst>
                <a:path w="4816592" h="2159967">
                  <a:moveTo>
                    <a:pt x="0" y="0"/>
                  </a:moveTo>
                  <a:lnTo>
                    <a:pt x="4816592" y="0"/>
                  </a:lnTo>
                  <a:lnTo>
                    <a:pt x="4816592" y="2159967"/>
                  </a:lnTo>
                  <a:lnTo>
                    <a:pt x="0" y="2159967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2217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675788" y="420687"/>
            <a:ext cx="900899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Dependencies </a:t>
            </a:r>
          </a:p>
        </p:txBody>
      </p:sp>
      <p:sp>
        <p:nvSpPr>
          <p:cNvPr id="8" name="Freeform 8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2615699"/>
            <a:ext cx="12397843" cy="5582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Resource Availability</a:t>
            </a: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: The project's success depends on the availability and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commitment of project team members from the institution's administration, faculty,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and IT.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Timely Decision-Making</a:t>
            </a: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: Timely decision-making by stakeholders is crucial for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resolving any project-related issues or changes promptly.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endParaRPr lang="en-US" sz="2427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Third-Party Software Integration</a:t>
            </a: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: Successful integration with third-party software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relies on the cooperation and support of external vendors.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endParaRPr lang="en-US" sz="2427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User Training:</a:t>
            </a: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 The effectiveness of the system depends on the training provided to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administrative staff, faculty, and students to ensure they can use the system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effectively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Compliance and Approvals:</a:t>
            </a: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 The project may require compliance with specific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regulations and approvals from relevant authorities (e.g., educational boards,</a:t>
            </a:r>
          </a:p>
          <a:p>
            <a:pPr marL="524013" lvl="1" indent="-262006" algn="l">
              <a:lnSpc>
                <a:spcPts val="3397"/>
              </a:lnSpc>
              <a:buFont typeface="Arial"/>
              <a:buChar char="•"/>
            </a:pPr>
            <a:r>
              <a:rPr lang="en-US" sz="2427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government bodies).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977803"/>
            <a:ext cx="7813955" cy="49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Project Sponsor ___________________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54797" y="8977803"/>
            <a:ext cx="7813955" cy="49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Project Manager 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0"/>
            <a:ext cx="18288000" cy="3773114"/>
            <a:chOff x="0" y="0"/>
            <a:chExt cx="24384000" cy="50308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3773114"/>
            <a:ext cx="18288000" cy="6513886"/>
            <a:chOff x="0" y="0"/>
            <a:chExt cx="4816593" cy="1715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39504" y="1391465"/>
            <a:ext cx="900899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SITUATION </a:t>
            </a:r>
          </a:p>
        </p:txBody>
      </p:sp>
      <p:sp>
        <p:nvSpPr>
          <p:cNvPr id="8" name="Freeform 8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65380" y="5086350"/>
            <a:ext cx="10976290" cy="256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Manual maintenance of student records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Scattered academic and administrative data across departments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Lack of real-time tracking of student performance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Difficulties in accessing historical student data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Inefficient communication between students and administration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No centralized system for fee management, attendance, and academics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73203" y="4646614"/>
            <a:ext cx="10686097" cy="395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As of now, current student management methods only help to track minimum academic information, which leads to high administrative burden and more time spent on manual data entry for various student-related activities.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endParaRPr lang="en-US" sz="2799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604519" lvl="1" indent="-302260" algn="l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Manual tracing of student information has to be done through physical files and various rious disconnected databases, which is less accurate and a time-consuming activity.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-775653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6"/>
                </a:lnTo>
                <a:lnTo>
                  <a:pt x="0" y="3608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430875" y="-1836715"/>
            <a:ext cx="13960430" cy="13960430"/>
          </a:xfrm>
          <a:custGeom>
            <a:avLst/>
            <a:gdLst/>
            <a:ahLst/>
            <a:cxnLst/>
            <a:rect l="l" t="t" r="r" b="b"/>
            <a:pathLst>
              <a:path w="13960430" h="13960430">
                <a:moveTo>
                  <a:pt x="0" y="0"/>
                </a:moveTo>
                <a:lnTo>
                  <a:pt x="13960430" y="0"/>
                </a:lnTo>
                <a:lnTo>
                  <a:pt x="13960430" y="13960430"/>
                </a:lnTo>
                <a:lnTo>
                  <a:pt x="0" y="13960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27525" y="952500"/>
            <a:ext cx="553440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Problems</a:t>
            </a:r>
          </a:p>
        </p:txBody>
      </p:sp>
      <p:sp>
        <p:nvSpPr>
          <p:cNvPr id="6" name="Freeform 6"/>
          <p:cNvSpPr/>
          <p:nvPr/>
        </p:nvSpPr>
        <p:spPr>
          <a:xfrm>
            <a:off x="-13286241" y="-2845897"/>
            <a:ext cx="15978794" cy="15978794"/>
          </a:xfrm>
          <a:custGeom>
            <a:avLst/>
            <a:gdLst/>
            <a:ahLst/>
            <a:cxnLst/>
            <a:rect l="l" t="t" r="r" b="b"/>
            <a:pathLst>
              <a:path w="15978794" h="15978794">
                <a:moveTo>
                  <a:pt x="0" y="0"/>
                </a:moveTo>
                <a:lnTo>
                  <a:pt x="15978795" y="0"/>
                </a:lnTo>
                <a:lnTo>
                  <a:pt x="15978795" y="15978794"/>
                </a:lnTo>
                <a:lnTo>
                  <a:pt x="0" y="15978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21595" y="562233"/>
            <a:ext cx="6044810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Opportunity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5910" y="4057331"/>
            <a:ext cx="16636181" cy="296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Create a centralized platform for all student-related dat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Enable real-time access to student profiles, attendance, results, and fees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Improve data accuracy and tracking across academic lifecycle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Facilitate faster grievance resolution and communication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Simplify admission, promotion, and graduation processes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Enhance student experience through personalized dashboards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 rot="-1376457">
            <a:off x="15557020" y="8584720"/>
            <a:ext cx="3404560" cy="3404560"/>
          </a:xfrm>
          <a:custGeom>
            <a:avLst/>
            <a:gdLst/>
            <a:ahLst/>
            <a:cxnLst/>
            <a:rect l="l" t="t" r="r" b="b"/>
            <a:pathLst>
              <a:path w="3404560" h="3404560">
                <a:moveTo>
                  <a:pt x="0" y="0"/>
                </a:moveTo>
                <a:lnTo>
                  <a:pt x="3404560" y="0"/>
                </a:lnTo>
                <a:lnTo>
                  <a:pt x="3404560" y="3404560"/>
                </a:lnTo>
                <a:lnTo>
                  <a:pt x="0" y="3404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76457">
            <a:off x="12765541" y="8865977"/>
            <a:ext cx="4779924" cy="4779924"/>
          </a:xfrm>
          <a:custGeom>
            <a:avLst/>
            <a:gdLst/>
            <a:ahLst/>
            <a:cxnLst/>
            <a:rect l="l" t="t" r="r" b="b"/>
            <a:pathLst>
              <a:path w="4779924" h="4779924">
                <a:moveTo>
                  <a:pt x="0" y="0"/>
                </a:moveTo>
                <a:lnTo>
                  <a:pt x="4779923" y="0"/>
                </a:lnTo>
                <a:lnTo>
                  <a:pt x="4779923" y="4779923"/>
                </a:lnTo>
                <a:lnTo>
                  <a:pt x="0" y="4779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17102" y="9476203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31084" y="1854775"/>
            <a:ext cx="7328216" cy="346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To develop and implement a comprehensive Student Management Application that consolidates academic, administrative, and financial data of students into a unified, efficient, and secure digital platform, enhancing institutional productivity and student satisfaction.</a:t>
            </a:r>
          </a:p>
        </p:txBody>
      </p:sp>
      <p:sp>
        <p:nvSpPr>
          <p:cNvPr id="4" name="Freeform 4"/>
          <p:cNvSpPr/>
          <p:nvPr/>
        </p:nvSpPr>
        <p:spPr>
          <a:xfrm>
            <a:off x="-8203221" y="-4141117"/>
            <a:ext cx="15978794" cy="15978794"/>
          </a:xfrm>
          <a:custGeom>
            <a:avLst/>
            <a:gdLst/>
            <a:ahLst/>
            <a:cxnLst/>
            <a:rect l="l" t="t" r="r" b="b"/>
            <a:pathLst>
              <a:path w="15978794" h="15978794">
                <a:moveTo>
                  <a:pt x="0" y="0"/>
                </a:moveTo>
                <a:lnTo>
                  <a:pt x="15978794" y="0"/>
                </a:lnTo>
                <a:lnTo>
                  <a:pt x="15978794" y="15978795"/>
                </a:lnTo>
                <a:lnTo>
                  <a:pt x="0" y="15978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382962"/>
            <a:ext cx="6746873" cy="344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PURPOSE STATEMENT </a:t>
            </a:r>
            <a:r>
              <a:rPr lang="en-US" sz="6999" b="1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(GOAL)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31084" y="5901055"/>
            <a:ext cx="7328216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This portal aims to enhance efficiency, accuracy, and user-friendliness to check all the required information at one platform for reducing administrative burdens and improving student support.</a:t>
            </a:r>
          </a:p>
        </p:txBody>
      </p:sp>
      <p:sp>
        <p:nvSpPr>
          <p:cNvPr id="7" name="Freeform 7"/>
          <p:cNvSpPr/>
          <p:nvPr/>
        </p:nvSpPr>
        <p:spPr>
          <a:xfrm>
            <a:off x="9144000" y="1921450"/>
            <a:ext cx="478896" cy="478896"/>
          </a:xfrm>
          <a:custGeom>
            <a:avLst/>
            <a:gdLst/>
            <a:ahLst/>
            <a:cxnLst/>
            <a:rect l="l" t="t" r="r" b="b"/>
            <a:pathLst>
              <a:path w="478896" h="478896">
                <a:moveTo>
                  <a:pt x="0" y="0"/>
                </a:moveTo>
                <a:lnTo>
                  <a:pt x="478896" y="0"/>
                </a:lnTo>
                <a:lnTo>
                  <a:pt x="478896" y="478896"/>
                </a:lnTo>
                <a:lnTo>
                  <a:pt x="0" y="478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67730"/>
            <a:ext cx="478896" cy="478896"/>
          </a:xfrm>
          <a:custGeom>
            <a:avLst/>
            <a:gdLst/>
            <a:ahLst/>
            <a:cxnLst/>
            <a:rect l="l" t="t" r="r" b="b"/>
            <a:pathLst>
              <a:path w="478896" h="478896">
                <a:moveTo>
                  <a:pt x="0" y="0"/>
                </a:moveTo>
                <a:lnTo>
                  <a:pt x="478896" y="0"/>
                </a:lnTo>
                <a:lnTo>
                  <a:pt x="478896" y="478896"/>
                </a:lnTo>
                <a:lnTo>
                  <a:pt x="0" y="478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314566"/>
            <a:ext cx="18288000" cy="3622908"/>
            <a:chOff x="0" y="0"/>
            <a:chExt cx="4816593" cy="95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54181"/>
            </a:xfrm>
            <a:custGeom>
              <a:avLst/>
              <a:gdLst/>
              <a:ahLst/>
              <a:cxnLst/>
              <a:rect l="l" t="t" r="r" b="b"/>
              <a:pathLst>
                <a:path w="4816592" h="954181">
                  <a:moveTo>
                    <a:pt x="0" y="0"/>
                  </a:moveTo>
                  <a:lnTo>
                    <a:pt x="4816592" y="0"/>
                  </a:lnTo>
                  <a:lnTo>
                    <a:pt x="4816592" y="954181"/>
                  </a:lnTo>
                  <a:lnTo>
                    <a:pt x="0" y="954181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9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48268" y="663341"/>
            <a:ext cx="13991465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Project </a:t>
            </a:r>
            <a:r>
              <a:rPr lang="en-US" sz="6999" b="1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Objectives</a:t>
            </a:r>
            <a:r>
              <a:rPr lang="en-US" sz="6999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367091"/>
            <a:ext cx="8115300" cy="544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Provide a centralized platform for student multiple relationship details (e.g.,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academic, financial, extracurricular).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endParaRPr lang="en-US" sz="2799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Streamline academic history and administrative cycles (e.g., registration, attendance, grading).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endParaRPr lang="en-US" sz="2799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Ensure robust data security for student records.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u="none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Optimize administrative operations and resources to achieve cost savings without compromising on the quality of student services.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3367091"/>
            <a:ext cx="8637135" cy="494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 Reduces manual checking of application and academic forms.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endParaRPr lang="en-US" sz="2799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 Easy tracking of student information with address and relevant photos/documents.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Single platform for multiple student-related inquiries and resolutions.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u="none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Introduce automation features such as student registration, attendance tracking, and grade management to optimize administrative processes.</a:t>
            </a:r>
          </a:p>
        </p:txBody>
      </p:sp>
      <p:sp>
        <p:nvSpPr>
          <p:cNvPr id="8" name="Freeform 8"/>
          <p:cNvSpPr/>
          <p:nvPr/>
        </p:nvSpPr>
        <p:spPr>
          <a:xfrm>
            <a:off x="15425183" y="7933773"/>
            <a:ext cx="3668235" cy="3668235"/>
          </a:xfrm>
          <a:custGeom>
            <a:avLst/>
            <a:gdLst/>
            <a:ahLst/>
            <a:cxnLst/>
            <a:rect l="l" t="t" r="r" b="b"/>
            <a:pathLst>
              <a:path w="3668235" h="3668235">
                <a:moveTo>
                  <a:pt x="0" y="0"/>
                </a:moveTo>
                <a:lnTo>
                  <a:pt x="3668234" y="0"/>
                </a:lnTo>
                <a:lnTo>
                  <a:pt x="3668234" y="3668235"/>
                </a:lnTo>
                <a:lnTo>
                  <a:pt x="0" y="3668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62567" y="8643941"/>
            <a:ext cx="3668235" cy="3668235"/>
          </a:xfrm>
          <a:custGeom>
            <a:avLst/>
            <a:gdLst/>
            <a:ahLst/>
            <a:cxnLst/>
            <a:rect l="l" t="t" r="r" b="b"/>
            <a:pathLst>
              <a:path w="3668235" h="3668235">
                <a:moveTo>
                  <a:pt x="0" y="0"/>
                </a:moveTo>
                <a:lnTo>
                  <a:pt x="3668235" y="0"/>
                </a:lnTo>
                <a:lnTo>
                  <a:pt x="3668235" y="3668235"/>
                </a:lnTo>
                <a:lnTo>
                  <a:pt x="0" y="3668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05417" y="-562764"/>
            <a:ext cx="3668235" cy="3668235"/>
          </a:xfrm>
          <a:custGeom>
            <a:avLst/>
            <a:gdLst/>
            <a:ahLst/>
            <a:cxnLst/>
            <a:rect l="l" t="t" r="r" b="b"/>
            <a:pathLst>
              <a:path w="3668235" h="3668235">
                <a:moveTo>
                  <a:pt x="0" y="0"/>
                </a:moveTo>
                <a:lnTo>
                  <a:pt x="3668234" y="0"/>
                </a:lnTo>
                <a:lnTo>
                  <a:pt x="3668234" y="3668235"/>
                </a:lnTo>
                <a:lnTo>
                  <a:pt x="0" y="3668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83865">
            <a:off x="11655444" y="-2922195"/>
            <a:ext cx="13265113" cy="13265113"/>
          </a:xfrm>
          <a:custGeom>
            <a:avLst/>
            <a:gdLst/>
            <a:ahLst/>
            <a:cxnLst/>
            <a:rect l="l" t="t" r="r" b="b"/>
            <a:pathLst>
              <a:path w="13265113" h="13265113">
                <a:moveTo>
                  <a:pt x="0" y="0"/>
                </a:moveTo>
                <a:lnTo>
                  <a:pt x="13265112" y="0"/>
                </a:lnTo>
                <a:lnTo>
                  <a:pt x="13265112" y="13265112"/>
                </a:lnTo>
                <a:lnTo>
                  <a:pt x="0" y="1326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853586" y="-636804"/>
            <a:ext cx="12417410" cy="11560608"/>
            <a:chOff x="0" y="0"/>
            <a:chExt cx="6350000" cy="5911850"/>
          </a:xfrm>
        </p:grpSpPr>
        <p:sp>
          <p:nvSpPr>
            <p:cNvPr id="4" name="Freeform 4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4">
                <a:alphaModFix amt="90000"/>
              </a:blip>
              <a:stretch>
                <a:fillRect l="-19842" r="-19842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28700" y="952500"/>
            <a:ext cx="8433944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SUCCESS </a:t>
            </a:r>
            <a:r>
              <a:rPr lang="en-US" sz="6999" b="1">
                <a:solidFill>
                  <a:srgbClr val="153969"/>
                </a:solidFill>
                <a:latin typeface="Klein Bold"/>
                <a:ea typeface="Klein Bold"/>
                <a:cs typeface="Klein Bold"/>
                <a:sym typeface="Klein Bold"/>
              </a:rPr>
              <a:t>CRITERIA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3989" y="3557236"/>
            <a:ext cx="10104941" cy="385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The application will be considered successful if it:</a:t>
            </a:r>
          </a:p>
          <a:p>
            <a:pPr algn="l">
              <a:lnSpc>
                <a:spcPts val="3415"/>
              </a:lnSpc>
            </a:pPr>
            <a:endParaRPr lang="en-US" sz="2439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Digitally captures 100% student records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Provides role-based access for admin, faculty, and students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Offers real-time updates and notifications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Reduces manual tasks by at least 70%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Improves student query resolution TAT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Delivers custom reports and analytics dashboards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Integrates with ERP, exam software, and other existing systems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67813" y="280157"/>
            <a:ext cx="9644622" cy="177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16"/>
              </a:lnSpc>
            </a:pPr>
            <a:r>
              <a:rPr lang="en-US" sz="5474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Methods/Approach</a:t>
            </a:r>
            <a:r>
              <a:rPr lang="en-US" sz="5474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474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-</a:t>
            </a:r>
            <a:r>
              <a:rPr lang="en-US" sz="5474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474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Using</a:t>
            </a:r>
            <a:r>
              <a:rPr lang="en-US" sz="5474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474" b="1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Waterfall Model</a:t>
            </a:r>
          </a:p>
        </p:txBody>
      </p:sp>
      <p:sp>
        <p:nvSpPr>
          <p:cNvPr id="6" name="Freeform 6"/>
          <p:cNvSpPr/>
          <p:nvPr/>
        </p:nvSpPr>
        <p:spPr>
          <a:xfrm>
            <a:off x="821245" y="2793039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10" y="0"/>
                </a:lnTo>
                <a:lnTo>
                  <a:pt x="414910" y="414909"/>
                </a:lnTo>
                <a:lnTo>
                  <a:pt x="0" y="41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28215"/>
            <a:ext cx="18288000" cy="2340491"/>
            <a:chOff x="0" y="0"/>
            <a:chExt cx="24384000" cy="312065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alphaModFix amt="14000"/>
            </a:blip>
            <a:srcRect t="51181" b="40286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430720" y="2554830"/>
            <a:ext cx="6906589" cy="3657541"/>
            <a:chOff x="0" y="0"/>
            <a:chExt cx="2854380" cy="15116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54380" cy="1511602"/>
            </a:xfrm>
            <a:custGeom>
              <a:avLst/>
              <a:gdLst/>
              <a:ahLst/>
              <a:cxnLst/>
              <a:rect l="l" t="t" r="r" b="b"/>
              <a:pathLst>
                <a:path w="2854380" h="1511602">
                  <a:moveTo>
                    <a:pt x="22419" y="0"/>
                  </a:moveTo>
                  <a:lnTo>
                    <a:pt x="2831961" y="0"/>
                  </a:lnTo>
                  <a:cubicBezTo>
                    <a:pt x="2844342" y="0"/>
                    <a:pt x="2854380" y="10037"/>
                    <a:pt x="2854380" y="22419"/>
                  </a:cubicBezTo>
                  <a:lnTo>
                    <a:pt x="2854380" y="1489183"/>
                  </a:lnTo>
                  <a:cubicBezTo>
                    <a:pt x="2854380" y="1501564"/>
                    <a:pt x="2844342" y="1511602"/>
                    <a:pt x="2831961" y="1511602"/>
                  </a:cubicBezTo>
                  <a:lnTo>
                    <a:pt x="22419" y="1511602"/>
                  </a:lnTo>
                  <a:cubicBezTo>
                    <a:pt x="10037" y="1511602"/>
                    <a:pt x="0" y="1501564"/>
                    <a:pt x="0" y="1489183"/>
                  </a:cubicBezTo>
                  <a:lnTo>
                    <a:pt x="0" y="22419"/>
                  </a:lnTo>
                  <a:cubicBezTo>
                    <a:pt x="0" y="10037"/>
                    <a:pt x="10037" y="0"/>
                    <a:pt x="22419" y="0"/>
                  </a:cubicBezTo>
                  <a:close/>
                </a:path>
              </a:pathLst>
            </a:custGeom>
            <a:solidFill>
              <a:srgbClr val="718BA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54380" cy="1549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25284" y="2588628"/>
            <a:ext cx="6222492" cy="345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1"/>
              </a:lnSpc>
            </a:pPr>
            <a:r>
              <a:rPr lang="en-US" sz="2443" b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Project Planning: </a:t>
            </a:r>
          </a:p>
          <a:p>
            <a:pPr marL="527642" lvl="1" indent="-263821" algn="l">
              <a:lnSpc>
                <a:spcPts val="3421"/>
              </a:lnSpc>
              <a:buFont typeface="Arial"/>
              <a:buChar char="•"/>
            </a:pPr>
            <a:r>
              <a:rPr lang="en-US" sz="2443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Understand the project requirements and define the scope of the Student Management Application.</a:t>
            </a:r>
          </a:p>
          <a:p>
            <a:pPr marL="527642" lvl="1" indent="-263821" algn="l">
              <a:lnSpc>
                <a:spcPts val="3421"/>
              </a:lnSpc>
              <a:buFont typeface="Arial"/>
              <a:buChar char="•"/>
            </a:pPr>
            <a:endParaRPr lang="en-US" sz="2443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7642" lvl="1" indent="-263821" algn="l">
              <a:lnSpc>
                <a:spcPts val="3421"/>
              </a:lnSpc>
              <a:buFont typeface="Arial"/>
              <a:buChar char="•"/>
            </a:pPr>
            <a:r>
              <a:rPr lang="en-US" sz="2443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Identify stakeholders (e.g., administration, faculty, IT, students) and form a project team with roles and responsibilities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430720" y="6421920"/>
            <a:ext cx="6906589" cy="3657541"/>
            <a:chOff x="0" y="0"/>
            <a:chExt cx="2854380" cy="15116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54380" cy="1511602"/>
            </a:xfrm>
            <a:custGeom>
              <a:avLst/>
              <a:gdLst/>
              <a:ahLst/>
              <a:cxnLst/>
              <a:rect l="l" t="t" r="r" b="b"/>
              <a:pathLst>
                <a:path w="2854380" h="1511602">
                  <a:moveTo>
                    <a:pt x="22419" y="0"/>
                  </a:moveTo>
                  <a:lnTo>
                    <a:pt x="2831961" y="0"/>
                  </a:lnTo>
                  <a:cubicBezTo>
                    <a:pt x="2844342" y="0"/>
                    <a:pt x="2854380" y="10037"/>
                    <a:pt x="2854380" y="22419"/>
                  </a:cubicBezTo>
                  <a:lnTo>
                    <a:pt x="2854380" y="1489183"/>
                  </a:lnTo>
                  <a:cubicBezTo>
                    <a:pt x="2854380" y="1501564"/>
                    <a:pt x="2844342" y="1511602"/>
                    <a:pt x="2831961" y="1511602"/>
                  </a:cubicBezTo>
                  <a:lnTo>
                    <a:pt x="22419" y="1511602"/>
                  </a:lnTo>
                  <a:cubicBezTo>
                    <a:pt x="10037" y="1511602"/>
                    <a:pt x="0" y="1501564"/>
                    <a:pt x="0" y="1489183"/>
                  </a:cubicBezTo>
                  <a:lnTo>
                    <a:pt x="0" y="22419"/>
                  </a:lnTo>
                  <a:cubicBezTo>
                    <a:pt x="0" y="10037"/>
                    <a:pt x="10037" y="0"/>
                    <a:pt x="22419" y="0"/>
                  </a:cubicBezTo>
                  <a:close/>
                </a:path>
              </a:pathLst>
            </a:custGeom>
            <a:solidFill>
              <a:srgbClr val="718BAB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54380" cy="1549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25284" y="6868467"/>
            <a:ext cx="6222492" cy="259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1"/>
              </a:lnSpc>
            </a:pPr>
            <a:r>
              <a:rPr lang="en-US" sz="2443" b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Requirements Gathering and Analysis:</a:t>
            </a:r>
          </a:p>
          <a:p>
            <a:pPr marL="527642" lvl="1" indent="-263821" algn="l">
              <a:lnSpc>
                <a:spcPts val="3421"/>
              </a:lnSpc>
              <a:buFont typeface="Arial"/>
              <a:buChar char="•"/>
            </a:pPr>
            <a:r>
              <a:rPr lang="en-US" sz="2443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Interview stakeholders, users, and administrative staff to understand their needs and expectations.</a:t>
            </a:r>
          </a:p>
          <a:p>
            <a:pPr marL="527642" lvl="1" indent="-263821" algn="l">
              <a:lnSpc>
                <a:spcPts val="3421"/>
              </a:lnSpc>
              <a:buFont typeface="Arial"/>
              <a:buChar char="•"/>
            </a:pPr>
            <a:endParaRPr lang="en-US" sz="2443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7642" lvl="1" indent="-263821" algn="l">
              <a:lnSpc>
                <a:spcPts val="3421"/>
              </a:lnSpc>
              <a:buFont typeface="Arial"/>
              <a:buChar char="•"/>
            </a:pPr>
            <a:r>
              <a:rPr lang="en-US" sz="2443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Document detailed functional and non-functional requirements for the system.</a:t>
            </a:r>
          </a:p>
        </p:txBody>
      </p:sp>
      <p:sp>
        <p:nvSpPr>
          <p:cNvPr id="17" name="Freeform 17"/>
          <p:cNvSpPr/>
          <p:nvPr/>
        </p:nvSpPr>
        <p:spPr>
          <a:xfrm>
            <a:off x="625285" y="6718162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10" y="0"/>
                </a:lnTo>
                <a:lnTo>
                  <a:pt x="414910" y="414910"/>
                </a:lnTo>
                <a:lnTo>
                  <a:pt x="0" y="41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968975" y="2554830"/>
            <a:ext cx="6906589" cy="3657541"/>
            <a:chOff x="0" y="0"/>
            <a:chExt cx="2854380" cy="151160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54380" cy="1511602"/>
            </a:xfrm>
            <a:custGeom>
              <a:avLst/>
              <a:gdLst/>
              <a:ahLst/>
              <a:cxnLst/>
              <a:rect l="l" t="t" r="r" b="b"/>
              <a:pathLst>
                <a:path w="2854380" h="1511602">
                  <a:moveTo>
                    <a:pt x="22419" y="0"/>
                  </a:moveTo>
                  <a:lnTo>
                    <a:pt x="2831961" y="0"/>
                  </a:lnTo>
                  <a:cubicBezTo>
                    <a:pt x="2844342" y="0"/>
                    <a:pt x="2854380" y="10037"/>
                    <a:pt x="2854380" y="22419"/>
                  </a:cubicBezTo>
                  <a:lnTo>
                    <a:pt x="2854380" y="1489183"/>
                  </a:lnTo>
                  <a:cubicBezTo>
                    <a:pt x="2854380" y="1501564"/>
                    <a:pt x="2844342" y="1511602"/>
                    <a:pt x="2831961" y="1511602"/>
                  </a:cubicBezTo>
                  <a:lnTo>
                    <a:pt x="22419" y="1511602"/>
                  </a:lnTo>
                  <a:cubicBezTo>
                    <a:pt x="10037" y="1511602"/>
                    <a:pt x="0" y="1501564"/>
                    <a:pt x="0" y="1489183"/>
                  </a:cubicBezTo>
                  <a:lnTo>
                    <a:pt x="0" y="22419"/>
                  </a:lnTo>
                  <a:cubicBezTo>
                    <a:pt x="0" y="10037"/>
                    <a:pt x="10037" y="0"/>
                    <a:pt x="22419" y="0"/>
                  </a:cubicBezTo>
                  <a:close/>
                </a:path>
              </a:pathLst>
            </a:custGeom>
            <a:solidFill>
              <a:srgbClr val="718BA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854380" cy="1549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602960" y="2688831"/>
            <a:ext cx="6000889" cy="342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439" b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System Design:</a:t>
            </a:r>
            <a:endParaRPr lang="en-US" sz="2439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415"/>
              </a:lnSpc>
            </a:pPr>
            <a:endParaRPr lang="en-US" sz="2439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Design user interfaces (UI) and user experiences (UX) for various user roles (admin, faculty, student, parent).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Develop a robust database schema for centralized student data.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Define the overall system architecture, including integrations.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968975" y="6421920"/>
            <a:ext cx="6906589" cy="3657541"/>
            <a:chOff x="0" y="0"/>
            <a:chExt cx="2854380" cy="15116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854380" cy="1511602"/>
            </a:xfrm>
            <a:custGeom>
              <a:avLst/>
              <a:gdLst/>
              <a:ahLst/>
              <a:cxnLst/>
              <a:rect l="l" t="t" r="r" b="b"/>
              <a:pathLst>
                <a:path w="2854380" h="1511602">
                  <a:moveTo>
                    <a:pt x="22419" y="0"/>
                  </a:moveTo>
                  <a:lnTo>
                    <a:pt x="2831961" y="0"/>
                  </a:lnTo>
                  <a:cubicBezTo>
                    <a:pt x="2844342" y="0"/>
                    <a:pt x="2854380" y="10037"/>
                    <a:pt x="2854380" y="22419"/>
                  </a:cubicBezTo>
                  <a:lnTo>
                    <a:pt x="2854380" y="1489183"/>
                  </a:lnTo>
                  <a:cubicBezTo>
                    <a:pt x="2854380" y="1501564"/>
                    <a:pt x="2844342" y="1511602"/>
                    <a:pt x="2831961" y="1511602"/>
                  </a:cubicBezTo>
                  <a:lnTo>
                    <a:pt x="22419" y="1511602"/>
                  </a:lnTo>
                  <a:cubicBezTo>
                    <a:pt x="10037" y="1511602"/>
                    <a:pt x="0" y="1501564"/>
                    <a:pt x="0" y="1489183"/>
                  </a:cubicBezTo>
                  <a:lnTo>
                    <a:pt x="0" y="22419"/>
                  </a:lnTo>
                  <a:cubicBezTo>
                    <a:pt x="0" y="10037"/>
                    <a:pt x="10037" y="0"/>
                    <a:pt x="22419" y="0"/>
                  </a:cubicBezTo>
                  <a:close/>
                </a:path>
              </a:pathLst>
            </a:custGeom>
            <a:solidFill>
              <a:srgbClr val="718BA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854380" cy="1549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9382616" y="6925617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09" y="0"/>
                </a:lnTo>
                <a:lnTo>
                  <a:pt x="414909" y="414909"/>
                </a:lnTo>
                <a:lnTo>
                  <a:pt x="0" y="41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382616" y="3000494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09" y="0"/>
                </a:lnTo>
                <a:lnTo>
                  <a:pt x="414909" y="414909"/>
                </a:lnTo>
                <a:lnTo>
                  <a:pt x="0" y="41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0602960" y="6625663"/>
            <a:ext cx="6000889" cy="257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439" b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Implementation</a:t>
            </a: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:</a:t>
            </a:r>
          </a:p>
          <a:p>
            <a:pPr algn="l">
              <a:lnSpc>
                <a:spcPts val="3415"/>
              </a:lnSpc>
            </a:pPr>
            <a:endParaRPr lang="en-US" sz="2439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Divide the project into smaller tasks and assign them to the development team.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endParaRPr lang="en-US" sz="2439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Development of core modules: Admission, Attendance, Fees, Results</a:t>
            </a:r>
          </a:p>
        </p:txBody>
      </p:sp>
      <p:grpSp>
        <p:nvGrpSpPr>
          <p:cNvPr id="28" name="Group 28"/>
          <p:cNvGrpSpPr/>
          <p:nvPr/>
        </p:nvGrpSpPr>
        <p:grpSpPr>
          <a:xfrm rot="1958312">
            <a:off x="9899359" y="9028460"/>
            <a:ext cx="18288000" cy="8152115"/>
            <a:chOff x="0" y="0"/>
            <a:chExt cx="24384000" cy="10869487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">
              <a:alphaModFix amt="14000"/>
            </a:blip>
            <a:srcRect t="40588" b="29693"/>
            <a:stretch>
              <a:fillRect/>
            </a:stretch>
          </p:blipFill>
          <p:spPr>
            <a:xfrm>
              <a:off x="0" y="0"/>
              <a:ext cx="24384000" cy="10869487"/>
            </a:xfrm>
            <a:prstGeom prst="rect">
              <a:avLst/>
            </a:prstGeom>
          </p:spPr>
        </p:pic>
      </p:grpSp>
      <p:sp>
        <p:nvSpPr>
          <p:cNvPr id="30" name="Freeform 30"/>
          <p:cNvSpPr/>
          <p:nvPr/>
        </p:nvSpPr>
        <p:spPr>
          <a:xfrm>
            <a:off x="16603848" y="9158778"/>
            <a:ext cx="2256444" cy="2256444"/>
          </a:xfrm>
          <a:custGeom>
            <a:avLst/>
            <a:gdLst/>
            <a:ahLst/>
            <a:cxnLst/>
            <a:rect l="l" t="t" r="r" b="b"/>
            <a:pathLst>
              <a:path w="2256444" h="2256444">
                <a:moveTo>
                  <a:pt x="0" y="0"/>
                </a:moveTo>
                <a:lnTo>
                  <a:pt x="2256444" y="0"/>
                </a:lnTo>
                <a:lnTo>
                  <a:pt x="2256444" y="2256444"/>
                </a:lnTo>
                <a:lnTo>
                  <a:pt x="0" y="2256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67813" y="144839"/>
            <a:ext cx="11484210" cy="211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74"/>
              </a:lnSpc>
            </a:pPr>
            <a:r>
              <a:rPr lang="en-US" sz="6518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Methods/Approach</a:t>
            </a:r>
            <a:r>
              <a:rPr lang="en-US" sz="6518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6518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-</a:t>
            </a:r>
            <a:r>
              <a:rPr lang="en-US" sz="6518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6518" b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Using</a:t>
            </a:r>
            <a:r>
              <a:rPr lang="en-US" sz="6518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6518" b="1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Waterfall Model</a:t>
            </a:r>
          </a:p>
        </p:txBody>
      </p:sp>
      <p:sp>
        <p:nvSpPr>
          <p:cNvPr id="6" name="Freeform 6"/>
          <p:cNvSpPr/>
          <p:nvPr/>
        </p:nvSpPr>
        <p:spPr>
          <a:xfrm>
            <a:off x="821245" y="2793039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10" y="0"/>
                </a:lnTo>
                <a:lnTo>
                  <a:pt x="414910" y="414909"/>
                </a:lnTo>
                <a:lnTo>
                  <a:pt x="0" y="41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alphaModFix amt="14000"/>
            </a:blip>
            <a:srcRect t="51181" b="40286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583120" y="2534942"/>
            <a:ext cx="6906589" cy="3657541"/>
            <a:chOff x="0" y="0"/>
            <a:chExt cx="2854380" cy="15116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54380" cy="1511602"/>
            </a:xfrm>
            <a:custGeom>
              <a:avLst/>
              <a:gdLst/>
              <a:ahLst/>
              <a:cxnLst/>
              <a:rect l="l" t="t" r="r" b="b"/>
              <a:pathLst>
                <a:path w="2854380" h="1511602">
                  <a:moveTo>
                    <a:pt x="22419" y="0"/>
                  </a:moveTo>
                  <a:lnTo>
                    <a:pt x="2831961" y="0"/>
                  </a:lnTo>
                  <a:cubicBezTo>
                    <a:pt x="2844342" y="0"/>
                    <a:pt x="2854380" y="10037"/>
                    <a:pt x="2854380" y="22419"/>
                  </a:cubicBezTo>
                  <a:lnTo>
                    <a:pt x="2854380" y="1489183"/>
                  </a:lnTo>
                  <a:cubicBezTo>
                    <a:pt x="2854380" y="1501564"/>
                    <a:pt x="2844342" y="1511602"/>
                    <a:pt x="2831961" y="1511602"/>
                  </a:cubicBezTo>
                  <a:lnTo>
                    <a:pt x="22419" y="1511602"/>
                  </a:lnTo>
                  <a:cubicBezTo>
                    <a:pt x="10037" y="1511602"/>
                    <a:pt x="0" y="1501564"/>
                    <a:pt x="0" y="1489183"/>
                  </a:cubicBezTo>
                  <a:lnTo>
                    <a:pt x="0" y="22419"/>
                  </a:lnTo>
                  <a:cubicBezTo>
                    <a:pt x="0" y="10037"/>
                    <a:pt x="10037" y="0"/>
                    <a:pt x="22419" y="0"/>
                  </a:cubicBezTo>
                  <a:close/>
                </a:path>
              </a:pathLst>
            </a:custGeom>
            <a:solidFill>
              <a:srgbClr val="718BA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54380" cy="1549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72663" y="2761230"/>
            <a:ext cx="6261631" cy="299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6"/>
              </a:lnSpc>
            </a:pPr>
            <a:r>
              <a:rPr lang="en-US" sz="2440" b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Testing</a:t>
            </a:r>
            <a:r>
              <a:rPr lang="en-US" sz="2440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:</a:t>
            </a:r>
          </a:p>
          <a:p>
            <a:pPr algn="l">
              <a:lnSpc>
                <a:spcPts val="3416"/>
              </a:lnSpc>
            </a:pPr>
            <a:endParaRPr lang="en-US" sz="2440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7" lvl="1" indent="-263399" algn="l">
              <a:lnSpc>
                <a:spcPts val="3416"/>
              </a:lnSpc>
              <a:buFont typeface="Arial"/>
              <a:buChar char="•"/>
            </a:pPr>
            <a:r>
              <a:rPr lang="en-US" sz="2440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Develop a comprehensive testing strategy covering unit testing, integration testing, and system testing.</a:t>
            </a:r>
          </a:p>
          <a:p>
            <a:pPr marL="526797" lvl="1" indent="-263399" algn="l">
              <a:lnSpc>
                <a:spcPts val="3416"/>
              </a:lnSpc>
              <a:buFont typeface="Arial"/>
              <a:buChar char="•"/>
            </a:pPr>
            <a:endParaRPr lang="en-US" sz="2440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7" lvl="1" indent="-263399" algn="l">
              <a:lnSpc>
                <a:spcPts val="3416"/>
              </a:lnSpc>
              <a:buFont typeface="Arial"/>
              <a:buChar char="•"/>
            </a:pPr>
            <a:r>
              <a:rPr lang="en-US" sz="2440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Conduct careful examinations to identify and fix bugs and ensure the system meets the specified requirements.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83120" y="6430317"/>
            <a:ext cx="6906589" cy="3657541"/>
            <a:chOff x="0" y="0"/>
            <a:chExt cx="2854380" cy="15116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54380" cy="1511602"/>
            </a:xfrm>
            <a:custGeom>
              <a:avLst/>
              <a:gdLst/>
              <a:ahLst/>
              <a:cxnLst/>
              <a:rect l="l" t="t" r="r" b="b"/>
              <a:pathLst>
                <a:path w="2854380" h="1511602">
                  <a:moveTo>
                    <a:pt x="22419" y="0"/>
                  </a:moveTo>
                  <a:lnTo>
                    <a:pt x="2831961" y="0"/>
                  </a:lnTo>
                  <a:cubicBezTo>
                    <a:pt x="2844342" y="0"/>
                    <a:pt x="2854380" y="10037"/>
                    <a:pt x="2854380" y="22419"/>
                  </a:cubicBezTo>
                  <a:lnTo>
                    <a:pt x="2854380" y="1489183"/>
                  </a:lnTo>
                  <a:cubicBezTo>
                    <a:pt x="2854380" y="1501564"/>
                    <a:pt x="2844342" y="1511602"/>
                    <a:pt x="2831961" y="1511602"/>
                  </a:cubicBezTo>
                  <a:lnTo>
                    <a:pt x="22419" y="1511602"/>
                  </a:lnTo>
                  <a:cubicBezTo>
                    <a:pt x="10037" y="1511602"/>
                    <a:pt x="0" y="1501564"/>
                    <a:pt x="0" y="1489183"/>
                  </a:cubicBezTo>
                  <a:lnTo>
                    <a:pt x="0" y="22419"/>
                  </a:lnTo>
                  <a:cubicBezTo>
                    <a:pt x="0" y="10037"/>
                    <a:pt x="10037" y="0"/>
                    <a:pt x="22419" y="0"/>
                  </a:cubicBezTo>
                  <a:close/>
                </a:path>
              </a:pathLst>
            </a:custGeom>
            <a:solidFill>
              <a:srgbClr val="718BAB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54380" cy="1549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12612" y="6863472"/>
            <a:ext cx="6181733" cy="257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6"/>
              </a:lnSpc>
            </a:pPr>
            <a:r>
              <a:rPr lang="en-US" sz="2440" b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Deployment</a:t>
            </a:r>
            <a:r>
              <a:rPr lang="en-US" sz="2440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:</a:t>
            </a:r>
          </a:p>
          <a:p>
            <a:pPr algn="l">
              <a:lnSpc>
                <a:spcPts val="3416"/>
              </a:lnSpc>
            </a:pPr>
            <a:endParaRPr lang="en-US" sz="2440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7" lvl="1" indent="-263399" algn="l">
              <a:lnSpc>
                <a:spcPts val="3416"/>
              </a:lnSpc>
              <a:buFont typeface="Arial"/>
              <a:buChar char="•"/>
            </a:pPr>
            <a:r>
              <a:rPr lang="en-US" sz="2440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Prepare the system for deployment in a production environment.</a:t>
            </a:r>
          </a:p>
          <a:p>
            <a:pPr marL="526797" lvl="1" indent="-263399" algn="l">
              <a:lnSpc>
                <a:spcPts val="3416"/>
              </a:lnSpc>
              <a:buFont typeface="Arial"/>
              <a:buChar char="•"/>
            </a:pPr>
            <a:endParaRPr lang="en-US" sz="2440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7" lvl="1" indent="-263399" algn="l">
              <a:lnSpc>
                <a:spcPts val="3416"/>
              </a:lnSpc>
              <a:buFont typeface="Arial"/>
              <a:buChar char="•"/>
            </a:pPr>
            <a:r>
              <a:rPr lang="en-US" sz="2440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Install the necessary hardware and software infrastructure to support the application.</a:t>
            </a:r>
          </a:p>
        </p:txBody>
      </p:sp>
      <p:sp>
        <p:nvSpPr>
          <p:cNvPr id="17" name="Freeform 17"/>
          <p:cNvSpPr/>
          <p:nvPr/>
        </p:nvSpPr>
        <p:spPr>
          <a:xfrm>
            <a:off x="821245" y="6820842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10" y="0"/>
                </a:lnTo>
                <a:lnTo>
                  <a:pt x="414910" y="414909"/>
                </a:lnTo>
                <a:lnTo>
                  <a:pt x="0" y="41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517235" y="2534942"/>
            <a:ext cx="6906589" cy="3657541"/>
            <a:chOff x="0" y="0"/>
            <a:chExt cx="2854380" cy="151160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54380" cy="1511602"/>
            </a:xfrm>
            <a:custGeom>
              <a:avLst/>
              <a:gdLst/>
              <a:ahLst/>
              <a:cxnLst/>
              <a:rect l="l" t="t" r="r" b="b"/>
              <a:pathLst>
                <a:path w="2854380" h="1511602">
                  <a:moveTo>
                    <a:pt x="22419" y="0"/>
                  </a:moveTo>
                  <a:lnTo>
                    <a:pt x="2831961" y="0"/>
                  </a:lnTo>
                  <a:cubicBezTo>
                    <a:pt x="2844342" y="0"/>
                    <a:pt x="2854380" y="10037"/>
                    <a:pt x="2854380" y="22419"/>
                  </a:cubicBezTo>
                  <a:lnTo>
                    <a:pt x="2854380" y="1489183"/>
                  </a:lnTo>
                  <a:cubicBezTo>
                    <a:pt x="2854380" y="1501564"/>
                    <a:pt x="2844342" y="1511602"/>
                    <a:pt x="2831961" y="1511602"/>
                  </a:cubicBezTo>
                  <a:lnTo>
                    <a:pt x="22419" y="1511602"/>
                  </a:lnTo>
                  <a:cubicBezTo>
                    <a:pt x="10037" y="1511602"/>
                    <a:pt x="0" y="1501564"/>
                    <a:pt x="0" y="1489183"/>
                  </a:cubicBezTo>
                  <a:lnTo>
                    <a:pt x="0" y="22419"/>
                  </a:lnTo>
                  <a:cubicBezTo>
                    <a:pt x="0" y="10037"/>
                    <a:pt x="10037" y="0"/>
                    <a:pt x="22419" y="0"/>
                  </a:cubicBezTo>
                  <a:close/>
                </a:path>
              </a:pathLst>
            </a:custGeom>
            <a:solidFill>
              <a:srgbClr val="718BA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854380" cy="1549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024518" y="2745414"/>
            <a:ext cx="6133594" cy="299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439" b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Maintenance and Support</a:t>
            </a: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:</a:t>
            </a:r>
          </a:p>
          <a:p>
            <a:pPr algn="l">
              <a:lnSpc>
                <a:spcPts val="3415"/>
              </a:lnSpc>
            </a:pPr>
            <a:endParaRPr lang="en-US" sz="2439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Monitor the system after deployment and address any issues or bugs that arise.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endParaRPr lang="en-US" sz="2439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Provide ongoing maintenance and support to the administrative staff and end-users.</a:t>
            </a:r>
          </a:p>
        </p:txBody>
      </p:sp>
      <p:sp>
        <p:nvSpPr>
          <p:cNvPr id="22" name="Freeform 22"/>
          <p:cNvSpPr/>
          <p:nvPr/>
        </p:nvSpPr>
        <p:spPr>
          <a:xfrm>
            <a:off x="9797525" y="6820842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10" y="0"/>
                </a:lnTo>
                <a:lnTo>
                  <a:pt x="414910" y="414909"/>
                </a:lnTo>
                <a:lnTo>
                  <a:pt x="0" y="41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797525" y="2793039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10" y="0"/>
                </a:lnTo>
                <a:lnTo>
                  <a:pt x="414910" y="414909"/>
                </a:lnTo>
                <a:lnTo>
                  <a:pt x="0" y="41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0517235" y="6430317"/>
            <a:ext cx="6906589" cy="3657541"/>
            <a:chOff x="0" y="0"/>
            <a:chExt cx="2854380" cy="151160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54380" cy="1511602"/>
            </a:xfrm>
            <a:custGeom>
              <a:avLst/>
              <a:gdLst/>
              <a:ahLst/>
              <a:cxnLst/>
              <a:rect l="l" t="t" r="r" b="b"/>
              <a:pathLst>
                <a:path w="2854380" h="1511602">
                  <a:moveTo>
                    <a:pt x="22419" y="0"/>
                  </a:moveTo>
                  <a:lnTo>
                    <a:pt x="2831961" y="0"/>
                  </a:lnTo>
                  <a:cubicBezTo>
                    <a:pt x="2844342" y="0"/>
                    <a:pt x="2854380" y="10037"/>
                    <a:pt x="2854380" y="22419"/>
                  </a:cubicBezTo>
                  <a:lnTo>
                    <a:pt x="2854380" y="1489183"/>
                  </a:lnTo>
                  <a:cubicBezTo>
                    <a:pt x="2854380" y="1501564"/>
                    <a:pt x="2844342" y="1511602"/>
                    <a:pt x="2831961" y="1511602"/>
                  </a:cubicBezTo>
                  <a:lnTo>
                    <a:pt x="22419" y="1511602"/>
                  </a:lnTo>
                  <a:cubicBezTo>
                    <a:pt x="10037" y="1511602"/>
                    <a:pt x="0" y="1501564"/>
                    <a:pt x="0" y="1489183"/>
                  </a:cubicBezTo>
                  <a:lnTo>
                    <a:pt x="0" y="22419"/>
                  </a:lnTo>
                  <a:cubicBezTo>
                    <a:pt x="0" y="10037"/>
                    <a:pt x="10037" y="0"/>
                    <a:pt x="22419" y="0"/>
                  </a:cubicBezTo>
                  <a:close/>
                </a:path>
              </a:pathLst>
            </a:custGeom>
            <a:solidFill>
              <a:srgbClr val="718BAB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854380" cy="1549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888710" y="6763692"/>
            <a:ext cx="6131602" cy="299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439" b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Project Documentation:</a:t>
            </a:r>
            <a:endParaRPr lang="en-US" sz="2439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415"/>
              </a:lnSpc>
            </a:pPr>
            <a:endParaRPr lang="en-US" sz="2439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Throughout the project, maintain detailed documentation of every phase and activity.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endParaRPr lang="en-US" sz="2439">
              <a:solidFill>
                <a:srgbClr val="FFFFFF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Document code changes, user manuals, technical specifications, and other</a:t>
            </a:r>
          </a:p>
          <a:p>
            <a:pPr marL="526795" lvl="1" indent="-263398" algn="l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project-related information.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144000" y="8946079"/>
            <a:ext cx="18288000" cy="1340921"/>
            <a:chOff x="0" y="0"/>
            <a:chExt cx="24384000" cy="1787894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">
              <a:alphaModFix amt="14000"/>
            </a:blip>
            <a:srcRect t="53003" b="42108"/>
            <a:stretch>
              <a:fillRect/>
            </a:stretch>
          </p:blipFill>
          <p:spPr>
            <a:xfrm>
              <a:off x="0" y="0"/>
              <a:ext cx="24384000" cy="1787894"/>
            </a:xfrm>
            <a:prstGeom prst="rect">
              <a:avLst/>
            </a:prstGeom>
          </p:spPr>
        </p:pic>
      </p:grpSp>
      <p:sp>
        <p:nvSpPr>
          <p:cNvPr id="30" name="Freeform 30"/>
          <p:cNvSpPr/>
          <p:nvPr/>
        </p:nvSpPr>
        <p:spPr>
          <a:xfrm rot="212692">
            <a:off x="15414466" y="-1288905"/>
            <a:ext cx="4635209" cy="4635209"/>
          </a:xfrm>
          <a:custGeom>
            <a:avLst/>
            <a:gdLst/>
            <a:ahLst/>
            <a:cxnLst/>
            <a:rect l="l" t="t" r="r" b="b"/>
            <a:pathLst>
              <a:path w="4635209" h="4635209">
                <a:moveTo>
                  <a:pt x="0" y="0"/>
                </a:moveTo>
                <a:lnTo>
                  <a:pt x="4635209" y="0"/>
                </a:lnTo>
                <a:lnTo>
                  <a:pt x="4635209" y="4635210"/>
                </a:lnTo>
                <a:lnTo>
                  <a:pt x="0" y="463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Management Application</dc:title>
  <cp:lastModifiedBy>Anushk Porwal</cp:lastModifiedBy>
  <cp:revision>2</cp:revision>
  <dcterms:created xsi:type="dcterms:W3CDTF">2006-08-16T00:00:00Z</dcterms:created>
  <dcterms:modified xsi:type="dcterms:W3CDTF">2025-07-09T06:52:28Z</dcterms:modified>
  <dc:identifier>DAGsN5z5EbA</dc:identifier>
</cp:coreProperties>
</file>