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195588"/>
            <a:ext cx="8825658" cy="3347826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SARASWAT bank go </a:t>
            </a:r>
            <a:r>
              <a:rPr lang="en-US" u="sng" dirty="0" err="1">
                <a:latin typeface="Algerian" panose="04020705040A02060702" pitchFamily="82" charset="0"/>
              </a:rPr>
              <a:t>mo</a:t>
            </a:r>
            <a:r>
              <a:rPr lang="en-US" u="sng" dirty="0">
                <a:latin typeface="Algerian" panose="04020705040A02060702" pitchFamily="82" charset="0"/>
              </a:rPr>
              <a:t> mobile APPLICATION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Mile </a:t>
            </a:r>
            <a:r>
              <a:rPr lang="en-US" dirty="0" err="1">
                <a:solidFill>
                  <a:srgbClr val="FFFF00"/>
                </a:solidFill>
              </a:rPr>
              <a:t>yahan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dono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jahan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90827" y="6310648"/>
            <a:ext cx="3979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Presented by : Mr. Mahesh Bhusari</a:t>
            </a:r>
          </a:p>
        </p:txBody>
      </p:sp>
    </p:spTree>
    <p:extLst>
      <p:ext uri="{BB962C8B-B14F-4D97-AF65-F5344CB8AC3E}">
        <p14:creationId xmlns:p14="http://schemas.microsoft.com/office/powerpoint/2010/main" val="165172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Project sponsorship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2021983"/>
            <a:ext cx="10148533" cy="22280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The Project is powered by…</a:t>
            </a:r>
          </a:p>
          <a:p>
            <a:pPr>
              <a:spcBef>
                <a:spcPts val="3000"/>
              </a:spcBef>
            </a:pPr>
            <a:endParaRPr lang="en-US" sz="2000" dirty="0"/>
          </a:p>
          <a:p>
            <a:pPr>
              <a:spcBef>
                <a:spcPts val="3000"/>
              </a:spcBef>
            </a:pPr>
            <a:r>
              <a:rPr lang="en-US" sz="2000" dirty="0"/>
              <a:t>Project Sponsor – </a:t>
            </a:r>
            <a:r>
              <a:rPr lang="en-US" sz="2000" dirty="0" err="1"/>
              <a:t>Saraswat</a:t>
            </a:r>
            <a:r>
              <a:rPr lang="en-US" sz="2000" dirty="0"/>
              <a:t> </a:t>
            </a:r>
            <a:r>
              <a:rPr lang="en-US" sz="2000" dirty="0" err="1"/>
              <a:t>Infotech</a:t>
            </a:r>
            <a:r>
              <a:rPr lang="en-US" sz="2000" dirty="0"/>
              <a:t> Private Limited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926707" y="5844863"/>
            <a:ext cx="4896099" cy="671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Project Manager : Mr. Mahesh Bhusari</a:t>
            </a:r>
          </a:p>
        </p:txBody>
      </p:sp>
    </p:spTree>
    <p:extLst>
      <p:ext uri="{BB962C8B-B14F-4D97-AF65-F5344CB8AC3E}">
        <p14:creationId xmlns:p14="http://schemas.microsoft.com/office/powerpoint/2010/main" val="986854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6005" y="5694419"/>
            <a:ext cx="4119071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Thank you…!!!</a:t>
            </a:r>
          </a:p>
        </p:txBody>
      </p:sp>
    </p:spTree>
    <p:extLst>
      <p:ext uri="{BB962C8B-B14F-4D97-AF65-F5344CB8AC3E}">
        <p14:creationId xmlns:p14="http://schemas.microsoft.com/office/powerpoint/2010/main" val="404510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5169"/>
          </a:xfrm>
        </p:spPr>
        <p:txBody>
          <a:bodyPr/>
          <a:lstStyle/>
          <a:p>
            <a:r>
              <a:rPr lang="en-US" b="1" u="sng" dirty="0">
                <a:latin typeface="Algerian" panose="04020705040A02060702" pitchFamily="82" charset="0"/>
              </a:rPr>
              <a:t>Opportunity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04444" y="1416486"/>
            <a:ext cx="11215331" cy="52805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India is rapidly growing economy and emerging as a powerhouse in Mobile Banking Adoption.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It’s strength is solid Banking Sector Base.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At present there are 12 Public Sector Banks &amp; 21 Private Sector Banks in India.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78% of the total population connected with Banks (have the account with Bank)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Out of which only 31% population have Banking Applications installed in their Mobiles. 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The number of Mobile Banking users grew significantly with the emergence of </a:t>
            </a:r>
          </a:p>
          <a:p>
            <a:pPr algn="just">
              <a:spcBef>
                <a:spcPts val="600"/>
              </a:spcBef>
            </a:pPr>
            <a:r>
              <a:rPr lang="en-US" sz="2000" dirty="0"/>
              <a:t>        E-Commerce and </a:t>
            </a:r>
            <a:r>
              <a:rPr lang="en-US" sz="2000" dirty="0" err="1"/>
              <a:t>Fintech</a:t>
            </a:r>
            <a:r>
              <a:rPr lang="en-US" sz="2000" dirty="0"/>
              <a:t> since the lockdown was imposed.</a:t>
            </a:r>
          </a:p>
          <a:p>
            <a:pPr marL="571500" indent="-571500" algn="just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According to a survey 87% of online Indian adults expressed their desire to do all their banking on a smartphone.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669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PURPOSE STATEMENT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926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The purpose of this project is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technical service regarding basic banking activities to the customers.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make their banking experience more delightful.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Assign the queries to respective service provider executive.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prompt and correct solutions to customer.</a:t>
            </a:r>
          </a:p>
        </p:txBody>
      </p:sp>
    </p:spTree>
    <p:extLst>
      <p:ext uri="{BB962C8B-B14F-4D97-AF65-F5344CB8AC3E}">
        <p14:creationId xmlns:p14="http://schemas.microsoft.com/office/powerpoint/2010/main" val="147939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PROJECT OBJECTIVE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1083644" cy="4945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basic services like Account Balance, Mini Statement etc.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transfer money within the Bank Account and other Bank Account.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Add, Modify and Delete Payee.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open New Deposit Account like Fixed Deposit and Recurring Deposit. Also he should be able to view current Interest Rates.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view Loan Account Details, View Loan Statement and generate Loan Interest Certificate.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order New </a:t>
            </a:r>
            <a:r>
              <a:rPr lang="en-US" sz="2000" dirty="0" err="1"/>
              <a:t>Cheque</a:t>
            </a:r>
            <a:r>
              <a:rPr lang="en-US" sz="2000" dirty="0"/>
              <a:t> Book, make Stop Payment of any </a:t>
            </a:r>
            <a:r>
              <a:rPr lang="en-US" sz="2000" dirty="0" err="1"/>
              <a:t>Cheque</a:t>
            </a:r>
            <a:r>
              <a:rPr lang="en-US" sz="2000" dirty="0"/>
              <a:t> issued, generate Account statement.</a:t>
            </a:r>
          </a:p>
          <a:p>
            <a:pPr marL="342900" indent="-342900" algn="just">
              <a:spcBef>
                <a:spcPts val="1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Generate Debit Card Pin, </a:t>
            </a:r>
            <a:r>
              <a:rPr lang="en-US" sz="2000" dirty="0" err="1"/>
              <a:t>Cardless</a:t>
            </a:r>
            <a:r>
              <a:rPr lang="en-US" sz="2000" dirty="0"/>
              <a:t> Cash Withdrawal, Block/Unblock Debit Card</a:t>
            </a:r>
          </a:p>
        </p:txBody>
      </p:sp>
    </p:spTree>
    <p:extLst>
      <p:ext uri="{BB962C8B-B14F-4D97-AF65-F5344CB8AC3E}">
        <p14:creationId xmlns:p14="http://schemas.microsoft.com/office/powerpoint/2010/main" val="162150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SUCCESS CRITERIA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4945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Basic banking needs of Customer should be satisfied quickly.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Access to the application is 24 * 7 for all users (initial login is mandatory).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Quick response to the queries by Customer Support.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Provide immediate, specific and precise solutions.  </a:t>
            </a:r>
          </a:p>
        </p:txBody>
      </p:sp>
    </p:spTree>
    <p:extLst>
      <p:ext uri="{BB962C8B-B14F-4D97-AF65-F5344CB8AC3E}">
        <p14:creationId xmlns:p14="http://schemas.microsoft.com/office/powerpoint/2010/main" val="157874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METHODS/APPROACH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1243237" cy="54286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</a:pPr>
            <a:r>
              <a:rPr lang="en-US" sz="2000" u="sng" dirty="0"/>
              <a:t>AGILE METHOD :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Requirement Gathering – Arrange meeting with stakeholders and PM by using Interview, Brainstorming &amp; JAD technique.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Requirement Analysis – By sorting the requirements, by arranging them </a:t>
            </a:r>
            <a:r>
              <a:rPr lang="en-US" sz="2000" dirty="0" err="1"/>
              <a:t>prioritywise</a:t>
            </a:r>
            <a:r>
              <a:rPr lang="en-US" sz="2000" dirty="0"/>
              <a:t>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Sprint Planning – Planning for delivery of specific set of user stories and productive working features within a set time period.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Sprint Meetings – Arrange different Sprint meeting, try to increase the participation and ensuring timely completion of work.</a:t>
            </a:r>
          </a:p>
          <a:p>
            <a:pPr marL="342900" indent="-342900" algn="just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Manage Product Backlog – Ensure proper product backlog and efficient management of Product </a:t>
            </a:r>
            <a:r>
              <a:rPr lang="en-US" sz="2000" dirty="0" err="1"/>
              <a:t>Burndown</a:t>
            </a:r>
            <a:r>
              <a:rPr lang="en-US" sz="20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321506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Gap analysis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82C98E-C38C-3907-1D83-93A63EB1E8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9915224"/>
              </p:ext>
            </p:extLst>
          </p:nvPr>
        </p:nvGraphicFramePr>
        <p:xfrm>
          <a:off x="701040" y="1558343"/>
          <a:ext cx="10220961" cy="44978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5686">
                  <a:extLst>
                    <a:ext uri="{9D8B030D-6E8A-4147-A177-3AD203B41FA5}">
                      <a16:colId xmlns:a16="http://schemas.microsoft.com/office/drawing/2014/main" val="1347683493"/>
                    </a:ext>
                  </a:extLst>
                </a:gridCol>
                <a:gridCol w="4785275">
                  <a:extLst>
                    <a:ext uri="{9D8B030D-6E8A-4147-A177-3AD203B41FA5}">
                      <a16:colId xmlns:a16="http://schemas.microsoft.com/office/drawing/2014/main" val="3381630584"/>
                    </a:ext>
                  </a:extLst>
                </a:gridCol>
              </a:tblGrid>
              <a:tr h="837406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  <a:latin typeface="+mj-lt"/>
                        </a:rPr>
                        <a:t>AS-IS existing process</a:t>
                      </a:r>
                      <a:endParaRPr lang="en-IN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  <a:latin typeface="+mj-lt"/>
                        </a:rPr>
                        <a:t>TO-BE future Process</a:t>
                      </a:r>
                      <a:endParaRPr lang="en-IN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300719"/>
                  </a:ext>
                </a:extLst>
              </a:tr>
              <a:tr h="1001881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The customer need to visit Branch</a:t>
                      </a:r>
                      <a:r>
                        <a:rPr lang="en-IN" sz="2000" b="0" baseline="0" dirty="0">
                          <a:effectLst/>
                          <a:latin typeface="+mj-lt"/>
                        </a:rPr>
                        <a:t> / D</a:t>
                      </a:r>
                      <a:r>
                        <a:rPr lang="en-IN" sz="2000" b="0" dirty="0">
                          <a:effectLst/>
                          <a:latin typeface="+mj-lt"/>
                        </a:rPr>
                        <a:t>epartment for resolving query or to make any small transaction.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 customer can satisfy</a:t>
                      </a:r>
                      <a:r>
                        <a:rPr lang="en-IN" sz="20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his basic banking needs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though application.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023089"/>
                  </a:ext>
                </a:extLst>
              </a:tr>
              <a:tr h="78801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Time consuming.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Time saving.</a:t>
                      </a: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225442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Slow process.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Faster service.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371453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Lot of paperwork involved.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Paperless Banking.</a:t>
                      </a:r>
                    </a:p>
                    <a:p>
                      <a:pPr algn="l">
                        <a:spcAft>
                          <a:spcPts val="1000"/>
                        </a:spcAft>
                      </a:pP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Follow</a:t>
                      </a:r>
                      <a:r>
                        <a:rPr lang="en-IN" sz="2000" b="0" baseline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up required after submission.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Immediate, specific and precise solution.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387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resources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282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PEOPLE</a:t>
            </a:r>
            <a:r>
              <a:rPr lang="en-US" sz="2000" dirty="0"/>
              <a:t> – Project team will be consist of 8 members (Project Manager, BA,     Sr. Developer, 2 Asst. Developers, 2 Testers, Database System Analyst).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Duration</a:t>
            </a:r>
            <a:r>
              <a:rPr lang="en-US" sz="2000" dirty="0"/>
              <a:t> – Project needs to be completed in 6 months.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Budget</a:t>
            </a:r>
            <a:r>
              <a:rPr lang="en-US" sz="2000" dirty="0"/>
              <a:t> – The budget of the project is Rs.40.00 </a:t>
            </a:r>
            <a:r>
              <a:rPr lang="en-US" sz="2000" dirty="0" err="1"/>
              <a:t>lacs</a:t>
            </a:r>
            <a:r>
              <a:rPr lang="en-US" sz="2000" dirty="0"/>
              <a:t> (including Hardware, Software, Training and services).</a:t>
            </a:r>
            <a:endParaRPr lang="en-US" sz="2000" u="sng" dirty="0"/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Other</a:t>
            </a:r>
            <a:r>
              <a:rPr lang="en-US" sz="2000" dirty="0"/>
              <a:t> – Database Management System and Network Admin required.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837362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Risk and dependencies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452659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The application may not be user friendly.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Network or Server issue.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Entering wrong password may block access to the application.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Wrong transactions due to inserting wrong details may happen which can not be stopped / prevented.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 transaction done can not be cancelled or stopped.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Delay in resolving queries.</a:t>
            </a:r>
          </a:p>
        </p:txBody>
      </p:sp>
    </p:spTree>
    <p:extLst>
      <p:ext uri="{BB962C8B-B14F-4D97-AF65-F5344CB8AC3E}">
        <p14:creationId xmlns:p14="http://schemas.microsoft.com/office/powerpoint/2010/main" val="522258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331</TotalTime>
  <Words>678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Algerian</vt:lpstr>
      <vt:lpstr>Century Gothic</vt:lpstr>
      <vt:lpstr>Wingdings</vt:lpstr>
      <vt:lpstr>Wingdings 3</vt:lpstr>
      <vt:lpstr>Ion</vt:lpstr>
      <vt:lpstr>SARASWAT bank go mo mobile APPLICATION</vt:lpstr>
      <vt:lpstr>Opportunity</vt:lpstr>
      <vt:lpstr>PURPOSE STATEMENT</vt:lpstr>
      <vt:lpstr>PROJECT OBJECTIVE</vt:lpstr>
      <vt:lpstr>SUCCESS CRITERIA</vt:lpstr>
      <vt:lpstr>METHODS/APPROACH</vt:lpstr>
      <vt:lpstr>Gap analysis</vt:lpstr>
      <vt:lpstr>resources</vt:lpstr>
      <vt:lpstr>Risk and dependencies</vt:lpstr>
      <vt:lpstr>Project sponsorship</vt:lpstr>
      <vt:lpstr>Thank you…!!!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anagha bhusari</cp:lastModifiedBy>
  <cp:revision>44</cp:revision>
  <dcterms:created xsi:type="dcterms:W3CDTF">2024-05-29T01:29:03Z</dcterms:created>
  <dcterms:modified xsi:type="dcterms:W3CDTF">2025-08-25T14:08:15Z</dcterms:modified>
</cp:coreProperties>
</file>