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8" r:id="rId9"/>
    <p:sldId id="264" r:id="rId10"/>
    <p:sldId id="269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763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8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867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8565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1523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2154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5778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0340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770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485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09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779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708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85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000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477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472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7351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SMART MIS Reporting Framework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smtClean="0"/>
              <a:t>Prepared </a:t>
            </a:r>
            <a:r>
              <a:rPr dirty="0"/>
              <a:t>by: </a:t>
            </a:r>
            <a:r>
              <a:rPr lang="en-US" dirty="0" smtClean="0"/>
              <a:t>Amandeep Singh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</a:t>
            </a:r>
            <a:r>
              <a:rPr dirty="0" smtClean="0"/>
              <a:t>Resources </a:t>
            </a:r>
            <a:r>
              <a:rPr dirty="0"/>
              <a:t>Required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4620463"/>
              </p:ext>
            </p:extLst>
          </p:nvPr>
        </p:nvGraphicFramePr>
        <p:xfrm>
          <a:off x="720436" y="2161309"/>
          <a:ext cx="7716982" cy="3685312"/>
        </p:xfrm>
        <a:graphic>
          <a:graphicData uri="http://schemas.openxmlformats.org/drawingml/2006/table">
            <a:tbl>
              <a:tblPr/>
              <a:tblGrid>
                <a:gridCol w="3858491">
                  <a:extLst>
                    <a:ext uri="{9D8B030D-6E8A-4147-A177-3AD203B41FA5}">
                      <a16:colId xmlns:a16="http://schemas.microsoft.com/office/drawing/2014/main" val="3401002176"/>
                    </a:ext>
                  </a:extLst>
                </a:gridCol>
                <a:gridCol w="3858491">
                  <a:extLst>
                    <a:ext uri="{9D8B030D-6E8A-4147-A177-3AD203B41FA5}">
                      <a16:colId xmlns:a16="http://schemas.microsoft.com/office/drawing/2014/main" val="1774890176"/>
                    </a:ext>
                  </a:extLst>
                </a:gridCol>
              </a:tblGrid>
              <a:tr h="472476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Component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Amount (INR)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8512200"/>
                  </a:ext>
                </a:extLst>
              </a:tr>
              <a:tr h="472476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 Tool Licenses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₹2,00,000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5193174"/>
                  </a:ext>
                </a:extLst>
              </a:tr>
              <a:tr h="472476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Development Resources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₹6,00,000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0634447"/>
                  </a:ext>
                </a:extLst>
              </a:tr>
              <a:tr h="472476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Data Integration Tools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₹2,00,000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1398678"/>
                  </a:ext>
                </a:extLst>
              </a:tr>
              <a:tr h="850456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Training &amp; Documentation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₹50,000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5863817"/>
                  </a:ext>
                </a:extLst>
              </a:tr>
              <a:tr h="472476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Contingency/</a:t>
                      </a:r>
                      <a:r>
                        <a:rPr lang="en-IN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Misc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₹50,000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6702464"/>
                  </a:ext>
                </a:extLst>
              </a:tr>
              <a:tr h="472476">
                <a:tc>
                  <a:txBody>
                    <a:bodyPr/>
                    <a:lstStyle/>
                    <a:p>
                      <a:r>
                        <a:rPr lang="en-IN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₹11,00,000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189543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20436" y="1745673"/>
            <a:ext cx="23552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Budget: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749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</a:t>
            </a:r>
            <a:r>
              <a:rPr dirty="0" smtClean="0"/>
              <a:t>Risks </a:t>
            </a:r>
            <a:r>
              <a:rPr dirty="0"/>
              <a:t>and Dependencies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6044475"/>
              </p:ext>
            </p:extLst>
          </p:nvPr>
        </p:nvGraphicFramePr>
        <p:xfrm>
          <a:off x="263236" y="1551710"/>
          <a:ext cx="8575964" cy="5029199"/>
        </p:xfrm>
        <a:graphic>
          <a:graphicData uri="http://schemas.openxmlformats.org/drawingml/2006/table">
            <a:tbl>
              <a:tblPr/>
              <a:tblGrid>
                <a:gridCol w="4287982">
                  <a:extLst>
                    <a:ext uri="{9D8B030D-6E8A-4147-A177-3AD203B41FA5}">
                      <a16:colId xmlns:a16="http://schemas.microsoft.com/office/drawing/2014/main" val="815598858"/>
                    </a:ext>
                  </a:extLst>
                </a:gridCol>
                <a:gridCol w="4287982">
                  <a:extLst>
                    <a:ext uri="{9D8B030D-6E8A-4147-A177-3AD203B41FA5}">
                      <a16:colId xmlns:a16="http://schemas.microsoft.com/office/drawing/2014/main" val="3346077301"/>
                    </a:ext>
                  </a:extLst>
                </a:gridCol>
              </a:tblGrid>
              <a:tr h="558800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Risk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Mitigation Strategy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560414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Legacy system integration may fail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Conduct data feasibility test in Sprint 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5018756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Stakeholders not available during reviews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Schedule fixed-time sprint demos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261783"/>
                  </a:ext>
                </a:extLst>
              </a:tr>
              <a:tr h="1452879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Change requests mid-sprint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Handle via backlog grooming and prioritization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6608633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r>
                        <a:rPr lang="en-IN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Data quality issues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Include early user story for data profiling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06136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</a:t>
            </a:r>
            <a:r>
              <a:rPr dirty="0" smtClean="0"/>
              <a:t>Project </a:t>
            </a:r>
            <a:r>
              <a:rPr dirty="0"/>
              <a:t>Sign-Off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4436" y="2660073"/>
            <a:ext cx="5294918" cy="35883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Sponsor: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NTT Finance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Manager: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Sheik Jahangir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Prepared By: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Amandeep Singh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Date: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04/08/2025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19" y="452718"/>
            <a:ext cx="7980217" cy="1223682"/>
          </a:xfrm>
        </p:spPr>
        <p:txBody>
          <a:bodyPr/>
          <a:lstStyle/>
          <a:p>
            <a:r>
              <a:rPr lang="en-US" sz="4000" dirty="0" smtClean="0"/>
              <a:t>           </a:t>
            </a:r>
            <a:r>
              <a:rPr sz="4000" dirty="0" smtClean="0"/>
              <a:t>Problem /Opportunity</a:t>
            </a:r>
            <a:endParaRPr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819" y="2052925"/>
            <a:ext cx="8492836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</a:t>
            </a:r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Reports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days to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compile</a:t>
            </a:r>
          </a:p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centralized data </a:t>
            </a:r>
            <a:r>
              <a:rPr lang="en-I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source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Difficulty in tracking KPIs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effectively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real-time insights for management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/>
              <a:t>     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223682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    </a:t>
            </a:r>
            <a:r>
              <a:rPr dirty="0" smtClean="0"/>
              <a:t> </a:t>
            </a:r>
            <a:r>
              <a:rPr dirty="0"/>
              <a:t>Problem / 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709" y="2052925"/>
            <a:ext cx="8215945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Opportunity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deliver a scalable, agile-based MIS system that supports SMART (Specific, Measurable, Achievable, Realistic, Time-bound) reporting, improves accessibility, reduces reporting time, and empowers decision-making through dashboards and automation.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844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</a:t>
            </a:r>
            <a:r>
              <a:rPr dirty="0" smtClean="0"/>
              <a:t>Purpose Statement</a:t>
            </a:r>
            <a:r>
              <a:rPr lang="en-US" dirty="0" smtClean="0"/>
              <a:t> 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711" y="2052925"/>
            <a:ext cx="8215944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design, develop, and deliver a SMART MIS Reporting Framework using Agile methodology. The system will consolidate data from various sources, automate reporting processes, and provide real-time dashboards tailored to departmental and executive needs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</a:t>
            </a:r>
            <a:r>
              <a:rPr dirty="0" smtClean="0"/>
              <a:t>Project </a:t>
            </a:r>
            <a:r>
              <a:rPr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382" y="1853249"/>
            <a:ext cx="8382000" cy="4395158"/>
          </a:xfrm>
        </p:spPr>
        <p:txBody>
          <a:bodyPr>
            <a:no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Capture user requirements through Agile user stories and workshops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 SMART-aligned report templates for all major departments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Automate data integration from ERP, HRMS, CRM, and other internal systems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Build interactive dashboards and drill-down reports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 user access controls, security features, and audit trails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 client users and provide continuous support post-launch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</a:t>
            </a:r>
            <a:r>
              <a:rPr dirty="0" smtClean="0"/>
              <a:t>Success </a:t>
            </a:r>
            <a:r>
              <a:rPr dirty="0"/>
              <a:t>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53249"/>
            <a:ext cx="8534400" cy="4395158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least 90% of recurring reports automated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 turnaround time reduced from 3–5 days to &lt; 6 hours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Full user adoption in all primary business units within 2 months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Stakeholder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satisfaction rating ≥ 8.5/10 in UAT and post-go-live survey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availability at ≥ 99.5% uptime post-deployment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 </a:t>
            </a:r>
            <a:r>
              <a:rPr sz="4000" dirty="0" smtClean="0"/>
              <a:t>Methods </a:t>
            </a:r>
            <a:r>
              <a:rPr sz="4000" dirty="0"/>
              <a:t>/ Agile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710" y="2052925"/>
            <a:ext cx="8049690" cy="4195481"/>
          </a:xfrm>
        </p:spPr>
        <p:txBody>
          <a:bodyPr>
            <a:noAutofit/>
          </a:bodyPr>
          <a:lstStyle/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Sprint 0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Setup and backlog creation</a:t>
            </a:r>
          </a:p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Sprints (2 weeks each)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Development and delivery cycles</a:t>
            </a:r>
          </a:p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Agile Ceremonies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Daily </a:t>
            </a:r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standups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Sprint Planning, Reviews, Retrospectives</a:t>
            </a:r>
          </a:p>
          <a:p>
            <a:pPr marL="0" indent="0">
              <a:buNone/>
            </a:pPr>
            <a:r>
              <a:rPr lang="en-I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I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Tools</a:t>
            </a: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JIRA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For backlog, sprint tracking, and velocity reporting</a:t>
            </a:r>
          </a:p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 BI / Tableau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For dashboard/report development</a:t>
            </a:r>
          </a:p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GitHub / </a:t>
            </a:r>
            <a:r>
              <a:rPr lang="en-I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Bitbucket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Version control</a:t>
            </a:r>
          </a:p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Confluence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Documentation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dirty="0"/>
              <a:t>Methods / Agile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655" y="2052925"/>
            <a:ext cx="7220699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b="1" dirty="0" smtClean="0"/>
              <a:t>    </a:t>
            </a:r>
            <a:r>
              <a:rPr lang="en-I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Activities per Sprint: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Sprint Planning with client input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 story implementation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 at the end of each sprint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Continuous integration of feedback</a:t>
            </a:r>
          </a:p>
        </p:txBody>
      </p:sp>
    </p:spTree>
    <p:extLst>
      <p:ext uri="{BB962C8B-B14F-4D97-AF65-F5344CB8AC3E}">
        <p14:creationId xmlns:p14="http://schemas.microsoft.com/office/powerpoint/2010/main" val="1129669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</a:t>
            </a:r>
            <a:r>
              <a:rPr dirty="0" smtClean="0"/>
              <a:t>Resources </a:t>
            </a:r>
            <a:r>
              <a:rPr dirty="0"/>
              <a:t>Required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891" y="1853249"/>
            <a:ext cx="7883235" cy="439515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People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Scrum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Master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Product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BI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Developers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Data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Engineers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QA Tester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Time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Duration: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months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(6 sprints of 2 weeks + Sprint 0)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44</TotalTime>
  <Words>472</Words>
  <Application>Microsoft Office PowerPoint</Application>
  <PresentationFormat>On-screen Show (4:3)</PresentationFormat>
  <Paragraphs>84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Times New Roman</vt:lpstr>
      <vt:lpstr>Wingdings 3</vt:lpstr>
      <vt:lpstr>Ion</vt:lpstr>
      <vt:lpstr>SMART MIS Reporting Framework</vt:lpstr>
      <vt:lpstr>           Problem /Opportunity</vt:lpstr>
      <vt:lpstr>      Problem / Opportunity</vt:lpstr>
      <vt:lpstr>         Purpose Statement </vt:lpstr>
      <vt:lpstr>          Project Objectives</vt:lpstr>
      <vt:lpstr>             Success Criteria</vt:lpstr>
      <vt:lpstr> Methods / Agile Approach</vt:lpstr>
      <vt:lpstr>Methods / Agile Approach</vt:lpstr>
      <vt:lpstr>         Resources Required</vt:lpstr>
      <vt:lpstr>       Resources Required</vt:lpstr>
      <vt:lpstr>    Risks and Dependencies</vt:lpstr>
      <vt:lpstr>             Project Sign-Off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 MIS Reporting Framework</dc:title>
  <dc:subject/>
  <dc:creator/>
  <cp:keywords/>
  <dc:description>generated using python-pptx</dc:description>
  <cp:lastModifiedBy>Amandeep</cp:lastModifiedBy>
  <cp:revision>6</cp:revision>
  <dcterms:created xsi:type="dcterms:W3CDTF">2013-01-27T09:14:16Z</dcterms:created>
  <dcterms:modified xsi:type="dcterms:W3CDTF">2025-08-04T15:13:39Z</dcterms:modified>
  <cp:category/>
</cp:coreProperties>
</file>