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sldIdLst>
    <p:sldId id="256" r:id="rId2"/>
    <p:sldId id="274" r:id="rId3"/>
    <p:sldId id="268" r:id="rId4"/>
    <p:sldId id="257" r:id="rId5"/>
    <p:sldId id="269" r:id="rId6"/>
    <p:sldId id="258" r:id="rId7"/>
    <p:sldId id="259" r:id="rId8"/>
    <p:sldId id="260" r:id="rId9"/>
    <p:sldId id="261" r:id="rId10"/>
    <p:sldId id="276" r:id="rId11"/>
    <p:sldId id="277" r:id="rId12"/>
    <p:sldId id="270" r:id="rId13"/>
    <p:sldId id="275" r:id="rId14"/>
    <p:sldId id="263" r:id="rId15"/>
    <p:sldId id="271" r:id="rId16"/>
    <p:sldId id="264" r:id="rId17"/>
    <p:sldId id="273" r:id="rId18"/>
    <p:sldId id="27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A840CEC-7FF6-44FF-AAF3-35DAC416D7DB}">
          <p14:sldIdLst>
            <p14:sldId id="256"/>
            <p14:sldId id="274"/>
            <p14:sldId id="268"/>
            <p14:sldId id="257"/>
            <p14:sldId id="269"/>
            <p14:sldId id="258"/>
            <p14:sldId id="259"/>
            <p14:sldId id="260"/>
            <p14:sldId id="261"/>
            <p14:sldId id="276"/>
            <p14:sldId id="277"/>
            <p14:sldId id="270"/>
            <p14:sldId id="275"/>
            <p14:sldId id="263"/>
            <p14:sldId id="271"/>
            <p14:sldId id="264"/>
            <p14:sldId id="273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315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087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788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5229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431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4392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6235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915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2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332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0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17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292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13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01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21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077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5AB39-D655-4D6F-8DE1-0CD89FA03463}" type="datetimeFigureOut">
              <a:rPr lang="en-IN" smtClean="0"/>
              <a:t>22-10-2025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388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7715-4950-E69E-6356-4A7221E0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1041" y="1562920"/>
            <a:ext cx="9389918" cy="1756064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Arial Black" panose="020B0A04020102020204" pitchFamily="34" charset="0"/>
              </a:rPr>
              <a:t>Student Management System (SMS)</a:t>
            </a:r>
            <a:endParaRPr lang="en-IN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932DE-35DF-9369-4E25-3223A2308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6641" y="3539017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 Ch. Pavan Kumar</a:t>
            </a:r>
            <a:b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en-IN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23-10-2025</a:t>
            </a:r>
            <a:endParaRPr lang="en-IN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542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D1E7D-6F1C-E7FE-3ECB-AD085E3B0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FBC8B-9347-27F9-AB88-D0CB8D46C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6724" y="894677"/>
            <a:ext cx="10103963" cy="894745"/>
          </a:xfrm>
        </p:spPr>
        <p:txBody>
          <a:bodyPr>
            <a:normAutofit/>
          </a:bodyPr>
          <a:lstStyle/>
          <a:p>
            <a:pPr algn="l"/>
            <a:r>
              <a:rPr lang="en-IN" sz="3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/ Approach (</a:t>
            </a:r>
            <a:r>
              <a:rPr lang="en-IN" sz="3500" b="1" dirty="0">
                <a:latin typeface="Arial" panose="020B0604020202020204" pitchFamily="34" charset="0"/>
                <a:cs typeface="Arial" panose="020B0604020202020204" pitchFamily="34" charset="0"/>
              </a:rPr>
              <a:t>Agile scrum</a:t>
            </a:r>
            <a:r>
              <a:rPr lang="en-IN" sz="3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4BC4973-EC76-477A-C02D-AC02971417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52642" y="1545439"/>
            <a:ext cx="10627975" cy="4549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Phases: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Requirement Gathering: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Through brainstorming, interviews, and use-case workshops with teachers, admin staff, and students.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Product Backlog Creation: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All features (registration, attendance, fees, communication, analytics) are defined as user stories.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Sprint Planning: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User stories are prioritized using </a:t>
            </a:r>
            <a:r>
              <a:rPr lang="en-IN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MoSCoW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MVP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methods.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Sprints Execution: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Each sprint delivers working software within 2–3 weeks.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Daily Scrum Meetings: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Track progress and discuss blockers.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Sprint Review &amp; Retrospective: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Evaluate completed work and identify improvements.</a:t>
            </a:r>
          </a:p>
        </p:txBody>
      </p:sp>
    </p:spTree>
    <p:extLst>
      <p:ext uri="{BB962C8B-B14F-4D97-AF65-F5344CB8AC3E}">
        <p14:creationId xmlns:p14="http://schemas.microsoft.com/office/powerpoint/2010/main" val="657930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C028B-9911-AB2A-533E-7CE5FD2CE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1BB9-43CB-9ABD-DF07-DBA66775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884" y="741313"/>
            <a:ext cx="9651475" cy="894745"/>
          </a:xfrm>
        </p:spPr>
        <p:txBody>
          <a:bodyPr>
            <a:noAutofit/>
          </a:bodyPr>
          <a:lstStyle/>
          <a:p>
            <a:r>
              <a:rPr lang="en-IN" sz="3000" b="1" dirty="0">
                <a:latin typeface="Arial" panose="020B0604020202020204" pitchFamily="34" charset="0"/>
                <a:cs typeface="Arial" panose="020B0604020202020204" pitchFamily="34" charset="0"/>
              </a:rPr>
              <a:t>User Story &amp; Tools</a:t>
            </a:r>
            <a:endParaRPr lang="en-IN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782A6DC-83F9-4181-3173-1900886FAF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1495" y="1907927"/>
            <a:ext cx="10627975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 Workshop: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Each feature is documented as a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with: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Business Value (BV)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assessed by stakeholders.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Complexity Points (CP)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estimated using the </a:t>
            </a:r>
            <a:r>
              <a:rPr lang="en-IN" sz="1800" i="1" dirty="0">
                <a:latin typeface="Arial" panose="020B0604020202020204" pitchFamily="34" charset="0"/>
                <a:cs typeface="Arial" panose="020B0604020202020204" pitchFamily="34" charset="0"/>
              </a:rPr>
              <a:t>Planning Poker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technique.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Acceptance Criteria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defines when a story is considered “Done.”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Tools Used: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Jira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sprint management, backlog tracking, and burndown charts.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Power BI / Tableau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analytics dashboard visualization.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version control and code collaboration.</a:t>
            </a:r>
          </a:p>
        </p:txBody>
      </p:sp>
    </p:spTree>
    <p:extLst>
      <p:ext uri="{BB962C8B-B14F-4D97-AF65-F5344CB8AC3E}">
        <p14:creationId xmlns:p14="http://schemas.microsoft.com/office/powerpoint/2010/main" val="2546414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F934D-18FB-C173-D87A-29D9C1E9D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671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Resources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F3FFAE-0661-E2FB-763C-1379229C5A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61214" y="1491032"/>
            <a:ext cx="10167562" cy="482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People: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Product Owner (Represents academic administration and defines priorities.)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Project Manager (Oversees overall project scope, schedule, and delivery timelines.)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Business Analyst (acting as Scrum Coordinator)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6 Developers (Frontend, Backend, Database, QA)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 UI/UX Designers</a:t>
            </a:r>
          </a:p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Technologies: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Frontend: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React.js / HTML / CSS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Backend: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Node.js / Django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Database: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MySQL / MongoDB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Cloud: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AWS / Azure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Analytics: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Power BI / Tableau</a:t>
            </a:r>
          </a:p>
        </p:txBody>
      </p:sp>
    </p:spTree>
    <p:extLst>
      <p:ext uri="{BB962C8B-B14F-4D97-AF65-F5344CB8AC3E}">
        <p14:creationId xmlns:p14="http://schemas.microsoft.com/office/powerpoint/2010/main" val="390732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C051C-235A-3C53-39A6-A70E9B69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668" y="125649"/>
            <a:ext cx="8596668" cy="1320800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Breakdown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C6BC31F-E526-705A-E5BA-45C30698D9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63158"/>
              </p:ext>
            </p:extLst>
          </p:nvPr>
        </p:nvGraphicFramePr>
        <p:xfrm>
          <a:off x="788770" y="1446449"/>
          <a:ext cx="8020932" cy="4077094"/>
        </p:xfrm>
        <a:graphic>
          <a:graphicData uri="http://schemas.openxmlformats.org/drawingml/2006/table">
            <a:tbl>
              <a:tblPr/>
              <a:tblGrid>
                <a:gridCol w="2673644">
                  <a:extLst>
                    <a:ext uri="{9D8B030D-6E8A-4147-A177-3AD203B41FA5}">
                      <a16:colId xmlns:a16="http://schemas.microsoft.com/office/drawing/2014/main" val="4279232724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2370346456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56941525"/>
                    </a:ext>
                  </a:extLst>
                </a:gridCol>
              </a:tblGrid>
              <a:tr h="3173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Estimated Cost (₹)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6631212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 Costs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Salaries for developers (frontend, backend, DB), BA, QA testers for 4–6 months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₹8,00,000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03686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Infrastructure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 hosting, database, storage, backups for 1 year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₹2,00,000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65981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Licensing &amp; Tools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SMS framework, project management &amp; testing tools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675117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 &amp; Change Management</a:t>
                      </a:r>
                      <a:endParaRPr lang="en-IN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Trainer workshops, student orientation, training material creation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₹80,000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627708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Maintenance &amp; Support (Year 1)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 fixes, server monitoring, updates, helpdesk support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₹1,20,000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974831"/>
                  </a:ext>
                </a:extLst>
              </a:tr>
              <a:tr h="3795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Contingency (10%)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Buffer for unexpected costs (scope change, infra upgrade)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₹2,00,000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7506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D964F0-B938-9B0D-762F-1E7BF7E974A0}"/>
              </a:ext>
            </a:extLst>
          </p:cNvPr>
          <p:cNvSpPr txBox="1"/>
          <p:nvPr/>
        </p:nvSpPr>
        <p:spPr>
          <a:xfrm>
            <a:off x="788770" y="5745371"/>
            <a:ext cx="854208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Total Estimated Cost: ₹15,00,000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/>
              <a:t>Estimated project duration: 6 months (8 sprints × 3 weeks each).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0486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DF1A-B089-D6A0-6AFD-2DD9CD07C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4914C29-E249-CB90-E1CD-9E40BC5568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0" y="1870500"/>
            <a:ext cx="10485563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Changing requirements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the academic department during sprint cycles.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privacy and security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related to storing student records in the cloud.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challenges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legacy databases or third-party applications (fees, attendance, library).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Delays in content or data inputs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stakeholders (exam schedules, fee structures, student lists).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Technical issues or bugs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AI and analytics module implementation.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stakeholder participation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 and feedback sessions.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Regulatory or compliance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if data policies change during project execution.</a:t>
            </a:r>
          </a:p>
        </p:txBody>
      </p:sp>
    </p:spTree>
    <p:extLst>
      <p:ext uri="{BB962C8B-B14F-4D97-AF65-F5344CB8AC3E}">
        <p14:creationId xmlns:p14="http://schemas.microsoft.com/office/powerpoint/2010/main" val="395184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4AD17-FC83-8D42-85D6-67766DDAF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8F631-AFA7-0FA0-684D-9640320E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705" y="996099"/>
            <a:ext cx="8596668" cy="886691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64D9A74-AF04-4524-4EFB-254FDC7D0C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9310" y="2038601"/>
            <a:ext cx="9369873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Timely feedback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teachers, administrators, and students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Availability of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cloud infrastructure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APIs, and server resources.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with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third-party tools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(analytics, messaging, and payment gateways).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 to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existing student and academic data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legacy systems for import.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Continuous support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and security teams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deployment and maintenance.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Consistent internet connectivity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hardware for on-site users during implementation.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Compliance approvals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data privacy and institutional regulations.</a:t>
            </a:r>
          </a:p>
        </p:txBody>
      </p:sp>
    </p:spTree>
    <p:extLst>
      <p:ext uri="{BB962C8B-B14F-4D97-AF65-F5344CB8AC3E}">
        <p14:creationId xmlns:p14="http://schemas.microsoft.com/office/powerpoint/2010/main" val="2343590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96E8-D7CC-286A-FB42-A02253BE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13C75C1-AF81-4628-5F5B-14FC84B284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636465"/>
            <a:ext cx="11118426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aims to digitize all aspects of student services from attendance to facilities through an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approach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Using iterative sprints ensures faster feedback, quicker delivery, and adaptability to user needs.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This solution improves efficiency, reduces manual effort, and builds a modern digital experience for students and administrators alike.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170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DB11B4-B37B-A715-C97B-859EC264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Sign-off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BC482-2D69-553F-6838-CFF9DAF14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33680"/>
            <a:ext cx="10739487" cy="405994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 Be Completed by Appropriate Manager: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Abhishek</a:t>
            </a:r>
            <a:endParaRPr lang="en-IN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Sponsor: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Ravi Kiran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Manager: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Atul Kumar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Approval Status: 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☐ Approved ☐ Approved with Comments  ☐ Not Approved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Planned Go-Live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28/10/2025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Post-Implementation Review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06/11/2025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268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E37BC1-49FC-5815-F70E-63DB87063603}"/>
              </a:ext>
            </a:extLst>
          </p:cNvPr>
          <p:cNvSpPr txBox="1"/>
          <p:nvPr/>
        </p:nvSpPr>
        <p:spPr>
          <a:xfrm>
            <a:off x="3048000" y="3244334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IN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19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22AE-E18A-5540-CB38-1EC26F96C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2416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917AAB0-D585-40D5-C0A1-D226556D0C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8950" y="1774953"/>
            <a:ext cx="11032490" cy="4438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Overview: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Student Management System (SMS) aims to digitize and centralize student operations such as attendance, facilities, and communication through an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Agile–Scrum framework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Approach: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project is divided into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 sprints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each lasting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2–3 weeks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ensuring iterative delivery and continuous feedback from administrators, teachers, and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Deliverables: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Each sprint produces a working software increment, leading to a functional MVP by the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 of Sprint 4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Outcome: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system will automate manual workflows, improve transparency, and reduce administrative effort by up 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80%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real-time updates and analytics dashboards.</a:t>
            </a:r>
          </a:p>
        </p:txBody>
      </p:sp>
    </p:spTree>
    <p:extLst>
      <p:ext uri="{BB962C8B-B14F-4D97-AF65-F5344CB8AC3E}">
        <p14:creationId xmlns:p14="http://schemas.microsoft.com/office/powerpoint/2010/main" val="41584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F7A9-5296-480C-ED3B-27EC3294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9295" y="396727"/>
            <a:ext cx="8610600" cy="1293028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Situationship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4728744-3FFA-C094-DED8-5329E2D4AA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46755" y="2177489"/>
            <a:ext cx="10170615" cy="3627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Educational institutions often face difficulties in efficiently managing student-related administrative tasks such as maintaining records, attendance tracking, facility requests (hostel, transport, library), and communication between departments.</a:t>
            </a:r>
          </a:p>
          <a:p>
            <a:pPr>
              <a:lnSpc>
                <a:spcPct val="150000"/>
              </a:lnSpc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Currently, most institutes use multiple disconnected systems — one for attendance, one for facilities, another for announcements — resulting in confusion, manual errors, and lack of real-time updates.</a:t>
            </a:r>
          </a:p>
          <a:p>
            <a:pPr>
              <a:lnSpc>
                <a:spcPct val="150000"/>
              </a:lnSpc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Developing a </a:t>
            </a: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under </a:t>
            </a: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Agile methodology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helps in unifying these processes within a single digital platform, ensuring smooth communication, automation of routine work, and enhanced transparency.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94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E512-128D-AC4C-F7E5-A2B17F0AA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3BC757-AF55-31A1-D4A3-8D52B35F5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1"/>
            <a:ext cx="10820400" cy="402412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Institutions encounter several operational challenges: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Decentralized data: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Student information is scattered across multiple databases or maintained manually.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Facility management issues: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Hostel and transport requests are handled via paperwork, leading to delays.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Inefficient attendance tracking: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Manual registers cause inaccuracies.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Limited student transparency: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Students cannot easily check pending requests or attendance status.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High admin workload: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Staff must manage repetitive data entry and report generation tasks manually.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These problems collectively slow down institutional performance and affect the overall student experience.</a:t>
            </a:r>
          </a:p>
          <a:p>
            <a:pPr>
              <a:lnSpc>
                <a:spcPct val="150000"/>
              </a:lnSpc>
            </a:pPr>
            <a:endParaRPr lang="en-IN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64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A5EFC-F8D8-EA55-F352-94B60B9F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68448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E6C64C-462E-DED4-EF62-3E51EEE0B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12" y="1580569"/>
            <a:ext cx="10820400" cy="4024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Developing a centralized Student Management System (SMS) provides a strong opportunity to modernize academic and facility operations through automation and real-time data access.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Institutions can: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Save time and cost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automating repetitive administrative work.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Improve coordination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between students, teachers, and administrative staff.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Provide transparency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students can easily track attendance, requests, and approvals.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Ensure data accuracy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through a single, unified platform.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Make faster decisions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using real-time reports and analytics.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Enhance student satisfaction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with quicker responses and updates.</a:t>
            </a: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Scale easily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adding new modules (like ID cards, library, or transport) in future sprints.</a:t>
            </a:r>
          </a:p>
        </p:txBody>
      </p:sp>
    </p:spTree>
    <p:extLst>
      <p:ext uri="{BB962C8B-B14F-4D97-AF65-F5344CB8AC3E}">
        <p14:creationId xmlns:p14="http://schemas.microsoft.com/office/powerpoint/2010/main" val="164666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8EE8A-90B3-8813-99A5-F558A8B4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32" y="752614"/>
            <a:ext cx="8596668" cy="1034199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 (Goals)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D6FABAC-4FE5-14E4-BAC9-69C39DA403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2491" y="2271934"/>
            <a:ext cx="11527017" cy="2660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purpose of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project is to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streamline academic and administrative operations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by providing a centralized platform to manage student data, attendance, grades, fees, communication, and analytics — using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methodology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for flexible and continuous improvement.</a:t>
            </a:r>
          </a:p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It aims to reduce manual workload, improve accuracy, enhance student tracking, and promote better communication among all stakeholders.</a:t>
            </a:r>
          </a:p>
        </p:txBody>
      </p:sp>
    </p:spTree>
    <p:extLst>
      <p:ext uri="{BB962C8B-B14F-4D97-AF65-F5344CB8AC3E}">
        <p14:creationId xmlns:p14="http://schemas.microsoft.com/office/powerpoint/2010/main" val="282228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E70DC-B8C3-7C31-8893-5A8A5FF5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151" y="789331"/>
            <a:ext cx="10515600" cy="937895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58BCD73-2381-C303-4B45-6B99E0F69F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834" y="1907686"/>
            <a:ext cx="11194331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develop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centralized database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storing and managing student profiles, attendance, and academic performance.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automate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 management, examination, and timetable scheduling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create an integrated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channel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among students, parents, and teachers.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implement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AI-based performance prediction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identifying at-risk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generate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analytics dashboards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administrators and faculty.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ensure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security, scalability, and user-friendly access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role-based logins.</a:t>
            </a:r>
          </a:p>
        </p:txBody>
      </p:sp>
    </p:spTree>
    <p:extLst>
      <p:ext uri="{BB962C8B-B14F-4D97-AF65-F5344CB8AC3E}">
        <p14:creationId xmlns:p14="http://schemas.microsoft.com/office/powerpoint/2010/main" val="939652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929A9-7BDF-A217-2DE3-8AF6D36F0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1B1CE09-B98D-1129-4CD4-66FA42AAEA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863" y="1716452"/>
            <a:ext cx="9071714" cy="4126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Improved efficiency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attendance tracking, grading, and report generation.</a:t>
            </a:r>
          </a:p>
          <a:p>
            <a:pPr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90% reduction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manual paperwork and data redundancy.</a:t>
            </a:r>
          </a:p>
          <a:p>
            <a:pPr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Enhanced transparency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student progress and fee records.</a:t>
            </a:r>
          </a:p>
          <a:p>
            <a:pPr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Seamless communication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among faculty, students, and parents.</a:t>
            </a:r>
          </a:p>
          <a:p>
            <a:pPr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Reliable data insights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 decision-making and early student interventions.</a:t>
            </a:r>
          </a:p>
          <a:p>
            <a:pPr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System scalability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handle multi-institution environments and large student bases.</a:t>
            </a:r>
          </a:p>
        </p:txBody>
      </p:sp>
    </p:spTree>
    <p:extLst>
      <p:ext uri="{BB962C8B-B14F-4D97-AF65-F5344CB8AC3E}">
        <p14:creationId xmlns:p14="http://schemas.microsoft.com/office/powerpoint/2010/main" val="2045392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1D833-55C6-AA41-25A1-D44A406D67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4425" y="723721"/>
            <a:ext cx="9593030" cy="1037463"/>
          </a:xfrm>
        </p:spPr>
        <p:txBody>
          <a:bodyPr>
            <a:normAutofit/>
          </a:bodyPr>
          <a:lstStyle/>
          <a:p>
            <a:r>
              <a:rPr lang="en-IN" sz="3500" b="1" dirty="0">
                <a:latin typeface="Arial" panose="020B0604020202020204" pitchFamily="34" charset="0"/>
                <a:cs typeface="Arial" panose="020B0604020202020204" pitchFamily="34" charset="0"/>
              </a:rPr>
              <a:t>Methods / Approach (Agile Scrum)</a:t>
            </a:r>
            <a:endParaRPr lang="en-IN" sz="3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203FF1-84DD-A3F0-F814-FC8935390AD0}"/>
              </a:ext>
            </a:extLst>
          </p:cNvPr>
          <p:cNvSpPr txBox="1"/>
          <p:nvPr/>
        </p:nvSpPr>
        <p:spPr>
          <a:xfrm>
            <a:off x="8492363" y="5670732"/>
            <a:ext cx="6104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Agile Model Diagram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15D88C-45B4-6CB1-AB8C-F41723970C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842" y="2367223"/>
            <a:ext cx="5170613" cy="29084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5A5AC1E-A393-6FA5-3BBB-F99A99F60C68}"/>
              </a:ext>
            </a:extLst>
          </p:cNvPr>
          <p:cNvSpPr txBox="1"/>
          <p:nvPr/>
        </p:nvSpPr>
        <p:spPr>
          <a:xfrm>
            <a:off x="424206" y="1840796"/>
            <a:ext cx="6928701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Agile Methodology:</a:t>
            </a:r>
            <a:b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project follows the 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Agile–Scrum framework</a:t>
            </a: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enabling iterative development, stakeholder collaboration, and adaptability to changing requirements.</a:t>
            </a:r>
          </a:p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Scrum Team Composition: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Owner:</a:t>
            </a: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Represents the academic administration.</a:t>
            </a:r>
          </a:p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Scrum Master:</a:t>
            </a: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Facilitates the process and removes obstacles.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Development Team:</a:t>
            </a: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Backend, frontend, database, and QA engineers (8–10 members).</a:t>
            </a:r>
          </a:p>
        </p:txBody>
      </p:sp>
    </p:spTree>
    <p:extLst>
      <p:ext uri="{BB962C8B-B14F-4D97-AF65-F5344CB8AC3E}">
        <p14:creationId xmlns:p14="http://schemas.microsoft.com/office/powerpoint/2010/main" val="234688044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4044</TotalTime>
  <Words>1414</Words>
  <Application>Microsoft Office PowerPoint</Application>
  <PresentationFormat>Widescreen</PresentationFormat>
  <Paragraphs>134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Arial Black</vt:lpstr>
      <vt:lpstr>Century Gothic</vt:lpstr>
      <vt:lpstr>Vapor Trail</vt:lpstr>
      <vt:lpstr>Student Management System (SMS)</vt:lpstr>
      <vt:lpstr>Executive Summary</vt:lpstr>
      <vt:lpstr>Situationship</vt:lpstr>
      <vt:lpstr>Problem</vt:lpstr>
      <vt:lpstr>Opportunity</vt:lpstr>
      <vt:lpstr>Purpose Statement (Goals)</vt:lpstr>
      <vt:lpstr>Project Objectives</vt:lpstr>
      <vt:lpstr>Success Criteria</vt:lpstr>
      <vt:lpstr>Methods / Approach (Agile Scrum)</vt:lpstr>
      <vt:lpstr>Methods / Approach (Agile scrum)</vt:lpstr>
      <vt:lpstr>User Story &amp; Tools</vt:lpstr>
      <vt:lpstr>Required Resources</vt:lpstr>
      <vt:lpstr>Budget Breakdown</vt:lpstr>
      <vt:lpstr>Risks</vt:lpstr>
      <vt:lpstr>Dependencies</vt:lpstr>
      <vt:lpstr>Conclusion</vt:lpstr>
      <vt:lpstr>Sign-off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pavan c</dc:creator>
  <cp:lastModifiedBy>pavan c</cp:lastModifiedBy>
  <cp:revision>9</cp:revision>
  <dcterms:created xsi:type="dcterms:W3CDTF">2025-10-01T14:14:36Z</dcterms:created>
  <dcterms:modified xsi:type="dcterms:W3CDTF">2025-10-23T06:02:59Z</dcterms:modified>
</cp:coreProperties>
</file>