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9" r:id="rId4"/>
    <p:sldId id="270" r:id="rId5"/>
    <p:sldId id="258" r:id="rId6"/>
    <p:sldId id="260" r:id="rId7"/>
    <p:sldId id="261" r:id="rId8"/>
    <p:sldId id="262" r:id="rId9"/>
    <p:sldId id="272" r:id="rId10"/>
    <p:sldId id="263" r:id="rId11"/>
    <p:sldId id="264" r:id="rId12"/>
    <p:sldId id="265" r:id="rId13"/>
    <p:sldId id="268" r:id="rId14"/>
    <p:sldId id="266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755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991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1879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26402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7101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3451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7503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4776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4509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788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4239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4999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5790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7016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8400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693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5992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2719FE9-2DBC-45C3-8C8F-8BA6AB7E870F}" type="datetimeFigureOut">
              <a:rPr lang="en-IN" smtClean="0"/>
              <a:t>04-09-2025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8C4FCB8-5B66-45DD-AFDD-091E08D797B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55123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86015"/>
            <a:ext cx="10129837" cy="1609299"/>
          </a:xfrm>
        </p:spPr>
        <p:txBody>
          <a:bodyPr>
            <a:noAutofit/>
          </a:bodyPr>
          <a:lstStyle/>
          <a:p>
            <a:pPr rtl="0">
              <a:spcBef>
                <a:spcPts val="2400"/>
              </a:spcBef>
              <a:spcAft>
                <a:spcPts val="600"/>
              </a:spcAft>
            </a:pPr>
            <a:r>
              <a:rPr lang="en-IN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Content Integrity Initiative </a:t>
            </a:r>
            <a:br>
              <a:rPr lang="en-IN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 Single Review Tool (SRT)</a:t>
            </a:r>
            <a:br>
              <a:rPr lang="en-IN" sz="20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N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4098" y="5186481"/>
            <a:ext cx="9831493" cy="81820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														</a:t>
            </a:r>
            <a:r>
              <a:rPr lang="en-US" sz="18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BY: </a:t>
            </a:r>
            <a:r>
              <a:rPr lang="en-U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Bandari Vaishnavi</a:t>
            </a:r>
            <a:r>
              <a:rPr lang="en-US" sz="3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en-US" sz="3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							</a:t>
            </a:r>
            <a:r>
              <a:rPr lang="en-US" sz="1800" b="1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DATE: 28-08-2025</a:t>
            </a:r>
            <a:r>
              <a:rPr lang="en-US" sz="3100" dirty="0">
                <a:solidFill>
                  <a:srgbClr val="4D4D4D"/>
                </a:solidFill>
              </a:rPr>
              <a:t>	</a:t>
            </a:r>
            <a:r>
              <a:rPr lang="en-US" dirty="0">
                <a:solidFill>
                  <a:srgbClr val="4D4D4D"/>
                </a:solidFill>
              </a:rPr>
              <a:t>	</a:t>
            </a:r>
            <a:endParaRPr lang="en-IN" dirty="0">
              <a:solidFill>
                <a:srgbClr val="4D4D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594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2073DC8-D0DF-46F3-B9AE-8567D74FCF0F}"/>
              </a:ext>
            </a:extLst>
          </p:cNvPr>
          <p:cNvSpPr txBox="1"/>
          <p:nvPr/>
        </p:nvSpPr>
        <p:spPr>
          <a:xfrm>
            <a:off x="1443038" y="571500"/>
            <a:ext cx="887253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Development (2 months):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en-US" sz="14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Testing (1 month):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en-US" sz="14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UAT (1 month):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en-US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Estimated Budge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635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43630" y="869623"/>
            <a:ext cx="17604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IN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E9FF861-2F26-4C71-9EE0-035563180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679220"/>
              </p:ext>
            </p:extLst>
          </p:nvPr>
        </p:nvGraphicFramePr>
        <p:xfrm>
          <a:off x="843630" y="5013679"/>
          <a:ext cx="7028656" cy="3617416"/>
        </p:xfrm>
        <a:graphic>
          <a:graphicData uri="http://schemas.openxmlformats.org/drawingml/2006/table">
            <a:tbl>
              <a:tblPr/>
              <a:tblGrid>
                <a:gridCol w="1757164">
                  <a:extLst>
                    <a:ext uri="{9D8B030D-6E8A-4147-A177-3AD203B41FA5}">
                      <a16:colId xmlns:a16="http://schemas.microsoft.com/office/drawing/2014/main" val="422785266"/>
                    </a:ext>
                  </a:extLst>
                </a:gridCol>
                <a:gridCol w="1757164">
                  <a:extLst>
                    <a:ext uri="{9D8B030D-6E8A-4147-A177-3AD203B41FA5}">
                      <a16:colId xmlns:a16="http://schemas.microsoft.com/office/drawing/2014/main" val="3733736177"/>
                    </a:ext>
                  </a:extLst>
                </a:gridCol>
                <a:gridCol w="1757164">
                  <a:extLst>
                    <a:ext uri="{9D8B030D-6E8A-4147-A177-3AD203B41FA5}">
                      <a16:colId xmlns:a16="http://schemas.microsoft.com/office/drawing/2014/main" val="965449774"/>
                    </a:ext>
                  </a:extLst>
                </a:gridCol>
                <a:gridCol w="1757164">
                  <a:extLst>
                    <a:ext uri="{9D8B030D-6E8A-4147-A177-3AD203B41FA5}">
                      <a16:colId xmlns:a16="http://schemas.microsoft.com/office/drawing/2014/main" val="2762779480"/>
                    </a:ext>
                  </a:extLst>
                </a:gridCol>
              </a:tblGrid>
              <a:tr h="301228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1031872"/>
                  </a:ext>
                </a:extLst>
              </a:tr>
              <a:tr h="753070"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5854411"/>
                  </a:ext>
                </a:extLst>
              </a:tr>
              <a:tr h="753070"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3352852"/>
                  </a:ext>
                </a:extLst>
              </a:tr>
              <a:tr h="753070"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7170587"/>
                  </a:ext>
                </a:extLst>
              </a:tr>
              <a:tr h="527149"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851432"/>
                  </a:ext>
                </a:extLst>
              </a:tr>
              <a:tr h="527149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5307" marR="75307" marT="37654" marB="3765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5735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325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643A93-6C0D-4694-B141-99E814141B4B}"/>
              </a:ext>
            </a:extLst>
          </p:cNvPr>
          <p:cNvSpPr txBox="1"/>
          <p:nvPr/>
        </p:nvSpPr>
        <p:spPr>
          <a:xfrm>
            <a:off x="984096" y="642413"/>
            <a:ext cx="5929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Duration: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5 months</a:t>
            </a:r>
            <a:b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Total Budget: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₹12,00,000</a:t>
            </a:r>
          </a:p>
        </p:txBody>
      </p:sp>
    </p:spTree>
    <p:extLst>
      <p:ext uri="{BB962C8B-B14F-4D97-AF65-F5344CB8AC3E}">
        <p14:creationId xmlns:p14="http://schemas.microsoft.com/office/powerpoint/2010/main" val="1103092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F84DD4-313C-4CA3-960E-F6D1D569061E}"/>
              </a:ext>
            </a:extLst>
          </p:cNvPr>
          <p:cNvSpPr txBox="1"/>
          <p:nvPr/>
        </p:nvSpPr>
        <p:spPr>
          <a:xfrm>
            <a:off x="2445544" y="751344"/>
            <a:ext cx="730091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20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Other Resources:</a:t>
            </a: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endParaRPr lang="en-IN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Hardware: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Dedicated servers.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Developer laptops/workstations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Storage and backup devices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Redundancy hardware (RAID/ cloud)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I/O devices (monitors , projectors)</a:t>
            </a:r>
            <a:endParaRPr lang="en-IN" sz="1600" kern="120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Software: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Optiflow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platform (core)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IDEs, Git for devel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opment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Testing tools (Selenium, JI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RA)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Design tool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(</a:t>
            </a:r>
            <a:r>
              <a:rPr lang="en-IN" sz="1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Figma,Adobe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XD)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Collaboration tools (Teams)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Database (SQL)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utomated </a:t>
            </a:r>
            <a:r>
              <a:rPr lang="en-IN" sz="1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url</a:t>
            </a: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tools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Network: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High-speed internet connections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VPNs or secure email gateways for handling client data securely </a:t>
            </a:r>
          </a:p>
          <a:p>
            <a:pPr marL="173736" indent="-173736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APIs for integrations.</a:t>
            </a:r>
            <a:endParaRPr lang="en-US" sz="16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538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36722" y="758257"/>
            <a:ext cx="9356732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Risks and Dependencies</a:t>
            </a:r>
          </a:p>
          <a:p>
            <a:endParaRPr lang="en-IN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1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Risks: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Resistance to UI changes .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Miscommunication on policy priority.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Bugs during integration.</a:t>
            </a:r>
          </a:p>
          <a:p>
            <a:endParaRPr lang="en-IN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Dependencies: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IN" sz="20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party tools for highlighting and URL rendering. 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Approval from policy owners for UI adjustments.</a:t>
            </a:r>
          </a:p>
          <a:p>
            <a:r>
              <a:rPr lang="en-IN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API for transcript controls.</a:t>
            </a:r>
          </a:p>
          <a:p>
            <a:endParaRPr lang="en-IN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635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E32F9C-AB50-4351-ABB5-FB9EB368471B}"/>
              </a:ext>
            </a:extLst>
          </p:cNvPr>
          <p:cNvSpPr txBox="1"/>
          <p:nvPr/>
        </p:nvSpPr>
        <p:spPr>
          <a:xfrm>
            <a:off x="3042047" y="2529959"/>
            <a:ext cx="610790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You…. !</a:t>
            </a:r>
          </a:p>
        </p:txBody>
      </p:sp>
    </p:spTree>
    <p:extLst>
      <p:ext uri="{BB962C8B-B14F-4D97-AF65-F5344CB8AC3E}">
        <p14:creationId xmlns:p14="http://schemas.microsoft.com/office/powerpoint/2010/main" val="4164713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51554" y="1115314"/>
            <a:ext cx="952622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Situation:</a:t>
            </a:r>
          </a:p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</a:t>
            </a:r>
            <a:r>
              <a:rPr lang="en-IN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Challenges</a:t>
            </a:r>
          </a:p>
          <a:p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194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A9456-C2A0-4FEF-8A25-9A718D1AB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477" y="1312911"/>
            <a:ext cx="8534400" cy="442912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1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Problems:</a:t>
            </a:r>
          </a:p>
          <a:p>
            <a:pPr marL="0" indent="0">
              <a:buNone/>
            </a:pP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Challenges Identified</a:t>
            </a:r>
            <a:b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8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930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E87271-F637-413A-BA09-4840AB38A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0488" y="1183444"/>
            <a:ext cx="8291024" cy="4491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Opportunity:</a:t>
            </a:r>
            <a:r>
              <a:rPr lang="en-US" sz="59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Opportunities Title: Areas for Improvement </a:t>
            </a:r>
            <a:br>
              <a:rPr lang="en-US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5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26333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3543" y="1631852"/>
            <a:ext cx="7544557" cy="37986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 Statement:</a:t>
            </a:r>
          </a:p>
          <a:p>
            <a:pPr marL="0" indent="0">
              <a:buNone/>
            </a:pPr>
            <a:r>
              <a:rPr lang="en-IN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Proposed Features</a:t>
            </a:r>
          </a:p>
          <a:p>
            <a:pPr marL="0" indent="0">
              <a:buNone/>
            </a:pPr>
            <a:endParaRPr lang="en-IN" sz="105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000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81319" y="1286845"/>
            <a:ext cx="344196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Objectives:</a:t>
            </a:r>
          </a:p>
          <a:p>
            <a:endParaRPr lang="en-IN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16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77567" y="2120949"/>
            <a:ext cx="93141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sz="3600" dirty="0"/>
          </a:p>
          <a:p>
            <a:r>
              <a:rPr lang="en-IN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en-IN" sz="2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509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7560" y="2450945"/>
            <a:ext cx="883920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 faster  policy referencing using highlighters.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 URL navigation time in offsite landing page by 95%assessments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90% reduction in average page scroll length due to minimized text.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Eliminate escalation tagging errors by 100 %using reposition + pop-up.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0F2D06-1CF7-4474-9E88-DDD5A5B3C138}"/>
              </a:ext>
            </a:extLst>
          </p:cNvPr>
          <p:cNvSpPr txBox="1"/>
          <p:nvPr/>
        </p:nvSpPr>
        <p:spPr>
          <a:xfrm>
            <a:off x="1443038" y="1171575"/>
            <a:ext cx="4929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Success Criteria</a:t>
            </a:r>
          </a:p>
        </p:txBody>
      </p:sp>
    </p:spTree>
    <p:extLst>
      <p:ext uri="{BB962C8B-B14F-4D97-AF65-F5344CB8AC3E}">
        <p14:creationId xmlns:p14="http://schemas.microsoft.com/office/powerpoint/2010/main" val="4026883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5136" y="1626549"/>
            <a:ext cx="31406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0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Agile Method/Approach</a:t>
            </a:r>
            <a:r>
              <a:rPr lang="en-IN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7D57EB-7981-4398-B5B6-F82055D16754}"/>
              </a:ext>
            </a:extLst>
          </p:cNvPr>
          <p:cNvSpPr txBox="1"/>
          <p:nvPr/>
        </p:nvSpPr>
        <p:spPr>
          <a:xfrm>
            <a:off x="1108022" y="2271090"/>
            <a:ext cx="664368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en-US" sz="1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291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359EB8-0C52-43AC-8BF5-3E7B6FF08C3E}"/>
              </a:ext>
            </a:extLst>
          </p:cNvPr>
          <p:cNvSpPr txBox="1"/>
          <p:nvPr/>
        </p:nvSpPr>
        <p:spPr>
          <a:xfrm>
            <a:off x="689318" y="3411903"/>
            <a:ext cx="9833318" cy="1608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Design (0.5 month):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32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en-US" sz="105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C31052-7D57-4081-A8E4-33856070E5B6}"/>
              </a:ext>
            </a:extLst>
          </p:cNvPr>
          <p:cNvSpPr txBox="1"/>
          <p:nvPr/>
        </p:nvSpPr>
        <p:spPr>
          <a:xfrm>
            <a:off x="140677" y="611136"/>
            <a:ext cx="8778241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Requirement Analysis (0.5 month ):</a:t>
            </a:r>
          </a:p>
          <a:p>
            <a:pPr lvl="1"/>
            <a:endParaRPr lang="en-US" sz="20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endParaRPr lang="en-US" sz="20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7169440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1688</TotalTime>
  <Words>318</Words>
  <Application>Microsoft Office PowerPoint</Application>
  <PresentationFormat>Widescreen</PresentationFormat>
  <Paragraphs>81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Wingdings</vt:lpstr>
      <vt:lpstr>Wingdings 3</vt:lpstr>
      <vt:lpstr>Slice</vt:lpstr>
      <vt:lpstr>Content Integrity Initiative  for Single Review Tool (SRT)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 ISSUE</dc:title>
  <dc:creator>Venkatesh Dhanana</dc:creator>
  <cp:lastModifiedBy>vamsi</cp:lastModifiedBy>
  <cp:revision>51</cp:revision>
  <dcterms:created xsi:type="dcterms:W3CDTF">2025-04-28T07:35:48Z</dcterms:created>
  <dcterms:modified xsi:type="dcterms:W3CDTF">2025-09-04T06:16:39Z</dcterms:modified>
</cp:coreProperties>
</file>