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4" r:id="rId1"/>
  </p:sldMasterIdLst>
  <p:sldIdLst>
    <p:sldId id="256" r:id="rId2"/>
    <p:sldId id="257" r:id="rId3"/>
    <p:sldId id="258" r:id="rId4"/>
    <p:sldId id="259" r:id="rId5"/>
    <p:sldId id="260" r:id="rId6"/>
    <p:sldId id="261" r:id="rId7"/>
    <p:sldId id="262" r:id="rId8"/>
    <p:sldId id="263" r:id="rId9"/>
    <p:sldId id="267" r:id="rId10"/>
    <p:sldId id="264" r:id="rId11"/>
    <p:sldId id="268" r:id="rId12"/>
    <p:sldId id="265" r:id="rId13"/>
    <p:sldId id="269"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37682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642898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5034176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853652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2635483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E451C3-0FF4-47C4-B829-773ADF60F88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630556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1037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1279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0879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4940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899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9/15/2025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1704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9/15/2025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5152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9/15/2025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894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29381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5492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t>9/15/2025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4457678"/>
      </p:ext>
    </p:extLst>
  </p:cSld>
  <p:clrMap bg1="lt1" tx1="dk1" bg2="lt2" tx2="dk2" accent1="accent1" accent2="accent2" accent3="accent3" accent4="accent4" accent5="accent5" accent6="accent6" hlink="hlink" folHlink="folHlink"/>
  <p:sldLayoutIdLst>
    <p:sldLayoutId id="2147483885"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 id="2147483897" r:id="rId13"/>
    <p:sldLayoutId id="2147483898" r:id="rId14"/>
    <p:sldLayoutId id="2147483899" r:id="rId15"/>
    <p:sldLayoutId id="2147483900"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76812" y="514864"/>
            <a:ext cx="8825658" cy="2677648"/>
          </a:xfrm>
        </p:spPr>
        <p:txBody>
          <a:bodyPr/>
          <a:lstStyle/>
          <a:p>
            <a:r>
              <a:rPr lang="en-US" dirty="0" smtClean="0"/>
              <a:t>KOTAK BANK- SALESFORCE</a:t>
            </a:r>
            <a:endParaRPr lang="en-IN" dirty="0"/>
          </a:p>
        </p:txBody>
      </p:sp>
      <p:sp>
        <p:nvSpPr>
          <p:cNvPr id="3" name="Subtitle 2"/>
          <p:cNvSpPr>
            <a:spLocks noGrp="1"/>
          </p:cNvSpPr>
          <p:nvPr>
            <p:ph type="subTitle" idx="1"/>
          </p:nvPr>
        </p:nvSpPr>
        <p:spPr/>
        <p:txBody>
          <a:bodyPr>
            <a:normAutofit/>
          </a:bodyPr>
          <a:lstStyle/>
          <a:p>
            <a:r>
              <a:rPr lang="en-US" sz="2400" b="1" dirty="0" smtClean="0"/>
              <a:t>                                      </a:t>
            </a:r>
            <a:endParaRPr lang="en-IN" sz="2400" b="1" dirty="0"/>
          </a:p>
        </p:txBody>
      </p:sp>
      <p:sp>
        <p:nvSpPr>
          <p:cNvPr id="4" name="TextBox 3"/>
          <p:cNvSpPr txBox="1"/>
          <p:nvPr/>
        </p:nvSpPr>
        <p:spPr>
          <a:xfrm>
            <a:off x="8255479" y="5269468"/>
            <a:ext cx="3226279" cy="923330"/>
          </a:xfrm>
          <a:prstGeom prst="rect">
            <a:avLst/>
          </a:prstGeom>
          <a:noFill/>
        </p:spPr>
        <p:txBody>
          <a:bodyPr wrap="square" rtlCol="0">
            <a:spAutoFit/>
          </a:bodyPr>
          <a:lstStyle/>
          <a:p>
            <a:r>
              <a:rPr lang="en-US" b="1" dirty="0" smtClean="0">
                <a:solidFill>
                  <a:schemeClr val="accent6">
                    <a:lumMod val="50000"/>
                  </a:schemeClr>
                </a:solidFill>
              </a:rPr>
              <a:t>Prepared by- Neha </a:t>
            </a:r>
            <a:r>
              <a:rPr lang="en-US" b="1" dirty="0" err="1" smtClean="0">
                <a:solidFill>
                  <a:schemeClr val="accent6">
                    <a:lumMod val="50000"/>
                  </a:schemeClr>
                </a:solidFill>
              </a:rPr>
              <a:t>Richhariya</a:t>
            </a:r>
            <a:endParaRPr lang="en-US" b="1" dirty="0" smtClean="0">
              <a:solidFill>
                <a:schemeClr val="accent6">
                  <a:lumMod val="50000"/>
                </a:schemeClr>
              </a:solidFill>
            </a:endParaRPr>
          </a:p>
          <a:p>
            <a:r>
              <a:rPr lang="en-US" b="1" dirty="0" smtClean="0">
                <a:solidFill>
                  <a:schemeClr val="accent6">
                    <a:lumMod val="50000"/>
                  </a:schemeClr>
                </a:solidFill>
              </a:rPr>
              <a:t>Date: </a:t>
            </a:r>
            <a:r>
              <a:rPr lang="en-US" b="1" dirty="0" smtClean="0">
                <a:solidFill>
                  <a:schemeClr val="accent6">
                    <a:lumMod val="50000"/>
                  </a:schemeClr>
                </a:solidFill>
              </a:rPr>
              <a:t>15-09-2025</a:t>
            </a:r>
            <a:endParaRPr lang="en-IN" b="1" dirty="0">
              <a:solidFill>
                <a:schemeClr val="accent6">
                  <a:lumMod val="50000"/>
                </a:schemeClr>
              </a:solidFill>
            </a:endParaRPr>
          </a:p>
        </p:txBody>
      </p:sp>
    </p:spTree>
    <p:extLst>
      <p:ext uri="{BB962C8B-B14F-4D97-AF65-F5344CB8AC3E}">
        <p14:creationId xmlns:p14="http://schemas.microsoft.com/office/powerpoint/2010/main" val="6233771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632" y="671078"/>
            <a:ext cx="8596668" cy="1320800"/>
          </a:xfrm>
        </p:spPr>
        <p:txBody>
          <a:bodyPr/>
          <a:lstStyle/>
          <a:p>
            <a:pPr lvl="0" defTabSz="914400" eaLnBrk="0" fontAlgn="base" hangingPunct="0">
              <a:spcAft>
                <a:spcPct val="0"/>
              </a:spcAft>
            </a:pPr>
            <a:r>
              <a:rPr lang="en-US" sz="1600" dirty="0" smtClean="0">
                <a:latin typeface="Arial" panose="020B0604020202020204" pitchFamily="34" charset="0"/>
                <a:cs typeface="Arial" panose="020B0604020202020204" pitchFamily="34" charset="0"/>
              </a:rPr>
              <a:t>Resources</a:t>
            </a:r>
            <a:endParaRPr lang="en-IN" sz="1400" dirty="0">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970632" y="1991878"/>
            <a:ext cx="10938293" cy="7899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 typeface="+mj-lt"/>
              <a:buAutoNum type="arabicPeriod"/>
              <a:tabLst/>
            </a:pPr>
            <a:r>
              <a:rPr lang="en-US" altLang="en-US" sz="1600" dirty="0" smtClean="0">
                <a:solidFill>
                  <a:schemeClr val="accent1"/>
                </a:solidFill>
                <a:latin typeface="Arial" panose="020B0604020202020204" pitchFamily="34" charset="0"/>
              </a:rPr>
              <a:t>People (Human Resources)</a:t>
            </a:r>
          </a:p>
          <a:p>
            <a:pPr marL="0" marR="0" lvl="0" indent="0" algn="l" defTabSz="914400" rtl="0" eaLnBrk="0" fontAlgn="base" latinLnBrk="0" hangingPunct="0">
              <a:lnSpc>
                <a:spcPct val="100000"/>
              </a:lnSpc>
              <a:spcBef>
                <a:spcPct val="0"/>
              </a:spcBef>
              <a:spcAft>
                <a:spcPct val="0"/>
              </a:spcAft>
              <a:buClrTx/>
              <a:buSzTx/>
              <a:buNone/>
              <a:tabLst/>
            </a:pPr>
            <a:endParaRPr lang="en-US" altLang="en-US" sz="1200" dirty="0" smtClean="0">
              <a:solidFill>
                <a:schemeClr val="tx1"/>
              </a:solidFill>
              <a:latin typeface="Arial" panose="020B0604020202020204" pitchFamily="34" charset="0"/>
            </a:endParaRPr>
          </a:p>
          <a:p>
            <a:pPr defTabSz="914400" eaLnBrk="0" fontAlgn="base" hangingPunct="0">
              <a:spcBef>
                <a:spcPct val="0"/>
              </a:spcBef>
              <a:spcAft>
                <a:spcPct val="0"/>
              </a:spcAft>
              <a:buClrTx/>
              <a:buSzTx/>
            </a:pPr>
            <a:r>
              <a:rPr lang="en-US" sz="1400" dirty="0">
                <a:latin typeface="Arial" panose="020B0604020202020204" pitchFamily="34" charset="0"/>
                <a:cs typeface="Arial" panose="020B0604020202020204" pitchFamily="34" charset="0"/>
              </a:rPr>
              <a:t>Business Analyst, product owner, Salesforce Developers, UI/UX Designers, QA Testers, Security Expert, Training Team.</a:t>
            </a:r>
            <a:endParaRPr lang="en-IN" sz="1400" dirty="0">
              <a:latin typeface="Arial" panose="020B0604020202020204" pitchFamily="34" charset="0"/>
              <a:cs typeface="Arial" panose="020B0604020202020204" pitchFamily="34" charset="0"/>
            </a:endParaRPr>
          </a:p>
          <a:p>
            <a:pPr marL="0" indent="0" defTabSz="914400" eaLnBrk="0" fontAlgn="base" hangingPunct="0">
              <a:spcBef>
                <a:spcPct val="0"/>
              </a:spcBef>
              <a:spcAft>
                <a:spcPct val="0"/>
              </a:spcAft>
              <a:buClrTx/>
              <a:buSzTx/>
              <a:buNone/>
            </a:pPr>
            <a:endParaRPr lang="en-US" altLang="en-US" sz="1200" dirty="0" smtClean="0">
              <a:solidFill>
                <a:schemeClr val="tx1"/>
              </a:solidFill>
              <a:latin typeface="Arial" panose="020B0604020202020204" pitchFamily="34" charset="0"/>
            </a:endParaRPr>
          </a:p>
          <a:p>
            <a:pPr defTabSz="914400" eaLnBrk="0" fontAlgn="base" hangingPunct="0">
              <a:spcBef>
                <a:spcPct val="0"/>
              </a:spcBef>
              <a:spcAft>
                <a:spcPct val="0"/>
              </a:spcAft>
              <a:buClrTx/>
              <a:buSzTx/>
              <a:buFont typeface="+mj-lt"/>
              <a:buAutoNum type="arabicPeriod"/>
            </a:pPr>
            <a:endParaRPr lang="en-US" altLang="en-US" sz="1200" dirty="0">
              <a:solidFill>
                <a:schemeClr val="tx1"/>
              </a:solidFill>
              <a:latin typeface="Arial" panose="020B0604020202020204" pitchFamily="34" charset="0"/>
            </a:endParaRPr>
          </a:p>
          <a:p>
            <a:pPr defTabSz="914400" eaLnBrk="0" fontAlgn="base" hangingPunct="0">
              <a:spcBef>
                <a:spcPct val="0"/>
              </a:spcBef>
              <a:spcAft>
                <a:spcPct val="0"/>
              </a:spcAft>
              <a:buClrTx/>
              <a:buSzTx/>
              <a:buFont typeface="+mj-lt"/>
              <a:buAutoNum type="arabicPeriod"/>
            </a:pPr>
            <a:endParaRPr lang="en-US" altLang="en-US" sz="1200" dirty="0" smtClean="0">
              <a:solidFill>
                <a:schemeClr val="tx1"/>
              </a:solidFill>
              <a:latin typeface="Arial" panose="020B0604020202020204" pitchFamily="34" charset="0"/>
            </a:endParaRPr>
          </a:p>
          <a:p>
            <a:pPr marL="0" indent="0" defTabSz="914400" eaLnBrk="0" fontAlgn="base" hangingPunct="0">
              <a:spcBef>
                <a:spcPct val="0"/>
              </a:spcBef>
              <a:spcAft>
                <a:spcPct val="0"/>
              </a:spcAft>
              <a:buClrTx/>
              <a:buSzTx/>
              <a:buNone/>
            </a:pPr>
            <a:r>
              <a:rPr lang="en-US" altLang="en-US" sz="1600" dirty="0" smtClean="0">
                <a:solidFill>
                  <a:schemeClr val="accent1"/>
                </a:solidFill>
                <a:latin typeface="Arial" panose="020B0604020202020204" pitchFamily="34" charset="0"/>
              </a:rPr>
              <a:t>2.     Time</a:t>
            </a:r>
          </a:p>
          <a:p>
            <a:pPr defTabSz="914400" eaLnBrk="0" fontAlgn="base" hangingPunct="0">
              <a:spcBef>
                <a:spcPct val="0"/>
              </a:spcBef>
              <a:spcAft>
                <a:spcPct val="0"/>
              </a:spcAft>
              <a:buClrTx/>
              <a:buSzTx/>
              <a:buFont typeface="+mj-lt"/>
              <a:buAutoNum type="arabicPeriod"/>
            </a:pPr>
            <a:endParaRPr lang="en-US" altLang="en-US" sz="1200" dirty="0">
              <a:solidFill>
                <a:schemeClr val="tx1"/>
              </a:solidFill>
              <a:latin typeface="Arial" panose="020B0604020202020204" pitchFamily="34" charset="0"/>
            </a:endParaRPr>
          </a:p>
          <a:p>
            <a:pPr marL="0" indent="0" defTabSz="914400" eaLnBrk="0" fontAlgn="base" hangingPunct="0">
              <a:spcBef>
                <a:spcPct val="0"/>
              </a:spcBef>
              <a:spcAft>
                <a:spcPct val="0"/>
              </a:spcAft>
              <a:buClrTx/>
              <a:buSzTx/>
              <a:buNone/>
            </a:pPr>
            <a:r>
              <a:rPr lang="en-US" altLang="en-US" sz="1200" dirty="0" smtClean="0">
                <a:solidFill>
                  <a:schemeClr val="tx1"/>
                </a:solidFill>
                <a:latin typeface="Arial" panose="020B0604020202020204" pitchFamily="34" charset="0"/>
              </a:rPr>
              <a:t> Estimated Total project duration </a:t>
            </a:r>
            <a:r>
              <a:rPr lang="en-US" altLang="en-US" sz="1200" dirty="0">
                <a:solidFill>
                  <a:schemeClr val="tx1"/>
                </a:solidFill>
                <a:latin typeface="Arial" panose="020B0604020202020204" pitchFamily="34" charset="0"/>
              </a:rPr>
              <a:t>6</a:t>
            </a:r>
            <a:r>
              <a:rPr lang="en-US" altLang="en-US" sz="1200" dirty="0" smtClean="0">
                <a:solidFill>
                  <a:schemeClr val="tx1"/>
                </a:solidFill>
                <a:latin typeface="Arial" panose="020B0604020202020204" pitchFamily="34" charset="0"/>
              </a:rPr>
              <a:t>-8 months</a:t>
            </a:r>
          </a:p>
          <a:p>
            <a:pPr marL="0" indent="0" defTabSz="914400" eaLnBrk="0" fontAlgn="base" hangingPunct="0">
              <a:spcBef>
                <a:spcPct val="0"/>
              </a:spcBef>
              <a:spcAft>
                <a:spcPct val="0"/>
              </a:spcAft>
              <a:buClrTx/>
              <a:buSzTx/>
              <a:buNone/>
            </a:pPr>
            <a:endParaRPr lang="en-US" altLang="en-US" sz="1200" dirty="0">
              <a:solidFill>
                <a:schemeClr val="tx1"/>
              </a:solidFill>
              <a:latin typeface="Arial" panose="020B0604020202020204" pitchFamily="34" charset="0"/>
            </a:endParaRPr>
          </a:p>
          <a:p>
            <a:pPr lvl="0"/>
            <a:r>
              <a:rPr lang="en-IN" sz="1400" dirty="0" smtClean="0">
                <a:latin typeface="Arial" panose="020B0604020202020204" pitchFamily="34" charset="0"/>
                <a:cs typeface="Arial" panose="020B0604020202020204" pitchFamily="34" charset="0"/>
              </a:rPr>
              <a:t>Discovery </a:t>
            </a:r>
            <a:r>
              <a:rPr lang="en-IN" sz="1400" dirty="0">
                <a:latin typeface="Arial" panose="020B0604020202020204" pitchFamily="34" charset="0"/>
                <a:cs typeface="Arial" panose="020B0604020202020204" pitchFamily="34" charset="0"/>
              </a:rPr>
              <a:t>&amp; Design: - 4-6 weeks.</a:t>
            </a:r>
          </a:p>
          <a:p>
            <a:pPr lvl="0"/>
            <a:r>
              <a:rPr lang="en-IN" sz="1400" dirty="0">
                <a:latin typeface="Arial" panose="020B0604020202020204" pitchFamily="34" charset="0"/>
                <a:cs typeface="Arial" panose="020B0604020202020204" pitchFamily="34" charset="0"/>
              </a:rPr>
              <a:t>Development &amp; Sprints: - 4-6 months.</a:t>
            </a:r>
          </a:p>
          <a:p>
            <a:pPr lvl="0"/>
            <a:r>
              <a:rPr lang="en-IN" sz="1400" dirty="0">
                <a:latin typeface="Arial" panose="020B0604020202020204" pitchFamily="34" charset="0"/>
                <a:cs typeface="Arial" panose="020B0604020202020204" pitchFamily="34" charset="0"/>
              </a:rPr>
              <a:t>Testing &amp; UAT: - 1-2 months.</a:t>
            </a:r>
          </a:p>
          <a:p>
            <a:pPr lvl="0"/>
            <a:r>
              <a:rPr lang="en-IN" sz="1400" dirty="0">
                <a:latin typeface="Arial" panose="020B0604020202020204" pitchFamily="34" charset="0"/>
                <a:cs typeface="Arial" panose="020B0604020202020204" pitchFamily="34" charset="0"/>
              </a:rPr>
              <a:t>Go-Live &amp; Training: - 2-3 weeks.</a:t>
            </a:r>
          </a:p>
          <a:p>
            <a:pPr marL="0" indent="0" defTabSz="914400" eaLnBrk="0" fontAlgn="base" hangingPunct="0">
              <a:spcBef>
                <a:spcPct val="0"/>
              </a:spcBef>
              <a:spcAft>
                <a:spcPct val="0"/>
              </a:spcAft>
              <a:buClrTx/>
              <a:buSzTx/>
              <a:buNone/>
            </a:pPr>
            <a:endParaRPr lang="en-US" altLang="en-US" dirty="0" smtClean="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altLang="en-US" dirty="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altLang="en-US" dirty="0" smtClean="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altLang="en-US" dirty="0" smtClean="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altLang="en-US" dirty="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altLang="en-US" dirty="0" smtClean="0">
              <a:solidFill>
                <a:schemeClr val="tx1"/>
              </a:solidFill>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altLang="en-US" sz="180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b="1" dirty="0">
              <a:solidFill>
                <a:schemeClr val="tx1"/>
              </a:solidFill>
              <a:latin typeface="Arial" panose="020B0604020202020204" pitchFamily="34" charset="0"/>
            </a:endParaRPr>
          </a:p>
        </p:txBody>
      </p:sp>
      <p:sp>
        <p:nvSpPr>
          <p:cNvPr id="3" name="Rectangle 1"/>
          <p:cNvSpPr>
            <a:spLocks noChangeArrowheads="1"/>
          </p:cNvSpPr>
          <p:nvPr/>
        </p:nvSpPr>
        <p:spPr bwMode="auto">
          <a:xfrm>
            <a:off x="0" y="-153889"/>
            <a:ext cx="2471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9729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7885" y="618226"/>
            <a:ext cx="8596668" cy="1320800"/>
          </a:xfrm>
        </p:spPr>
        <p:txBody>
          <a:bodyPr>
            <a:normAutofit/>
          </a:bodyPr>
          <a:lstStyle/>
          <a:p>
            <a:r>
              <a:rPr lang="en-US" sz="1600" dirty="0" smtClean="0">
                <a:latin typeface="Arial" panose="020B0604020202020204" pitchFamily="34" charset="0"/>
                <a:cs typeface="Arial" panose="020B0604020202020204" pitchFamily="34" charset="0"/>
              </a:rPr>
              <a:t>Resources</a:t>
            </a:r>
            <a:endParaRPr lang="en-IN" sz="1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87885" y="1794294"/>
            <a:ext cx="8825659" cy="4313208"/>
          </a:xfrm>
        </p:spPr>
        <p:txBody>
          <a:bodyPr>
            <a:normAutofit/>
          </a:bodyPr>
          <a:lstStyle/>
          <a:p>
            <a:pPr marL="228600" indent="-228600" defTabSz="914400" eaLnBrk="0" fontAlgn="base" hangingPunct="0">
              <a:spcBef>
                <a:spcPct val="0"/>
              </a:spcBef>
              <a:spcAft>
                <a:spcPct val="0"/>
              </a:spcAft>
              <a:buClrTx/>
              <a:buSzTx/>
              <a:buAutoNum type="arabicPeriod" startAt="3"/>
            </a:pPr>
            <a:r>
              <a:rPr lang="en-US" altLang="en-US" sz="1600" dirty="0" smtClean="0">
                <a:solidFill>
                  <a:schemeClr val="accent1"/>
                </a:solidFill>
                <a:latin typeface="Arial" panose="020B0604020202020204" pitchFamily="34" charset="0"/>
              </a:rPr>
              <a:t>Budget</a:t>
            </a:r>
            <a:r>
              <a:rPr lang="en-US" altLang="en-US" sz="1200" dirty="0" smtClean="0">
                <a:solidFill>
                  <a:schemeClr val="tx1"/>
                </a:solidFill>
                <a:latin typeface="Arial" panose="020B0604020202020204" pitchFamily="34" charset="0"/>
              </a:rPr>
              <a:t>: -</a:t>
            </a:r>
            <a:endParaRPr lang="en-US" altLang="en-US" sz="1200" dirty="0">
              <a:solidFill>
                <a:schemeClr val="tx1"/>
              </a:solidFill>
              <a:latin typeface="Arial" panose="020B0604020202020204" pitchFamily="34" charset="0"/>
            </a:endParaRPr>
          </a:p>
          <a:p>
            <a:pPr marL="0" indent="0" defTabSz="914400" eaLnBrk="0" fontAlgn="base" hangingPunct="0">
              <a:spcBef>
                <a:spcPct val="0"/>
              </a:spcBef>
              <a:spcAft>
                <a:spcPct val="0"/>
              </a:spcAft>
              <a:buClrTx/>
              <a:buSzTx/>
              <a:buNone/>
            </a:pPr>
            <a:r>
              <a:rPr lang="en-US" altLang="en-US" sz="1200" dirty="0">
                <a:solidFill>
                  <a:schemeClr val="tx1"/>
                </a:solidFill>
                <a:latin typeface="Arial" panose="020B0604020202020204" pitchFamily="34" charset="0"/>
              </a:rPr>
              <a:t>      </a:t>
            </a:r>
          </a:p>
          <a:p>
            <a:pPr lvl="0"/>
            <a:r>
              <a:rPr lang="en-IN" sz="1400" dirty="0">
                <a:latin typeface="Arial" panose="020B0604020202020204" pitchFamily="34" charset="0"/>
                <a:cs typeface="Arial" panose="020B0604020202020204" pitchFamily="34" charset="0"/>
              </a:rPr>
              <a:t>Development &amp; Licensing: - Salesforce customization &amp; integrations- Approx. </a:t>
            </a:r>
            <a:r>
              <a:rPr lang="en-IN" sz="1200" b="1" dirty="0" err="1">
                <a:latin typeface="Arial" panose="020B0604020202020204" pitchFamily="34" charset="0"/>
                <a:cs typeface="Arial" panose="020B0604020202020204" pitchFamily="34" charset="0"/>
              </a:rPr>
              <a:t>Rs</a:t>
            </a:r>
            <a:r>
              <a:rPr lang="en-IN" sz="1200" b="1" dirty="0">
                <a:latin typeface="Arial" panose="020B0604020202020204" pitchFamily="34" charset="0"/>
                <a:cs typeface="Arial" panose="020B0604020202020204" pitchFamily="34" charset="0"/>
              </a:rPr>
              <a:t>.</a:t>
            </a:r>
            <a:r>
              <a:rPr lang="en-IN" sz="1200" dirty="0">
                <a:latin typeface="Arial" panose="020B0604020202020204" pitchFamily="34" charset="0"/>
                <a:cs typeface="Arial" panose="020B0604020202020204" pitchFamily="34" charset="0"/>
              </a:rPr>
              <a:t> </a:t>
            </a:r>
            <a:r>
              <a:rPr lang="en-IN" sz="1200" b="1" dirty="0">
                <a:latin typeface="Arial" panose="020B0604020202020204" pitchFamily="34" charset="0"/>
                <a:cs typeface="Arial" panose="020B0604020202020204" pitchFamily="34" charset="0"/>
              </a:rPr>
              <a:t>1.5-2.5 Cr.</a:t>
            </a:r>
            <a:endParaRPr lang="en-IN" sz="1200" dirty="0">
              <a:latin typeface="Arial" panose="020B0604020202020204" pitchFamily="34" charset="0"/>
              <a:cs typeface="Arial" panose="020B0604020202020204" pitchFamily="34" charset="0"/>
            </a:endParaRPr>
          </a:p>
          <a:p>
            <a:pPr lvl="0"/>
            <a:r>
              <a:rPr lang="en-IN" sz="1400" dirty="0">
                <a:latin typeface="Arial" panose="020B0604020202020204" pitchFamily="34" charset="0"/>
                <a:cs typeface="Arial" panose="020B0604020202020204" pitchFamily="34" charset="0"/>
              </a:rPr>
              <a:t>Infrastructure &amp; Security: - Video banking infrastructure, document storage encryption- Approx. </a:t>
            </a:r>
            <a:r>
              <a:rPr lang="en-IN" sz="1200" b="1" dirty="0" err="1">
                <a:latin typeface="Arial" panose="020B0604020202020204" pitchFamily="34" charset="0"/>
                <a:cs typeface="Arial" panose="020B0604020202020204" pitchFamily="34" charset="0"/>
              </a:rPr>
              <a:t>Rs</a:t>
            </a:r>
            <a:r>
              <a:rPr lang="en-IN" sz="1200" b="1" dirty="0">
                <a:latin typeface="Arial" panose="020B0604020202020204" pitchFamily="34" charset="0"/>
                <a:cs typeface="Arial" panose="020B0604020202020204" pitchFamily="34" charset="0"/>
              </a:rPr>
              <a:t>. 50-75 Lakhs</a:t>
            </a:r>
            <a:r>
              <a:rPr lang="en-IN" sz="1200" dirty="0">
                <a:latin typeface="Arial" panose="020B0604020202020204" pitchFamily="34" charset="0"/>
                <a:cs typeface="Arial" panose="020B0604020202020204" pitchFamily="34" charset="0"/>
              </a:rPr>
              <a:t>.</a:t>
            </a:r>
          </a:p>
          <a:p>
            <a:pPr lvl="0"/>
            <a:r>
              <a:rPr lang="en-IN" sz="1400" dirty="0">
                <a:latin typeface="Arial" panose="020B0604020202020204" pitchFamily="34" charset="0"/>
                <a:cs typeface="Arial" panose="020B0604020202020204" pitchFamily="34" charset="0"/>
              </a:rPr>
              <a:t>Training &amp; Change Management: - </a:t>
            </a:r>
            <a:r>
              <a:rPr lang="en-IN" sz="1200" b="1" dirty="0">
                <a:latin typeface="Arial" panose="020B0604020202020204" pitchFamily="34" charset="0"/>
                <a:cs typeface="Arial" panose="020B0604020202020204" pitchFamily="34" charset="0"/>
              </a:rPr>
              <a:t>Approx. </a:t>
            </a:r>
            <a:r>
              <a:rPr lang="en-IN" sz="1200" b="1" dirty="0" err="1">
                <a:latin typeface="Arial" panose="020B0604020202020204" pitchFamily="34" charset="0"/>
                <a:cs typeface="Arial" panose="020B0604020202020204" pitchFamily="34" charset="0"/>
              </a:rPr>
              <a:t>Rs</a:t>
            </a:r>
            <a:r>
              <a:rPr lang="en-IN" sz="1200" b="1" dirty="0">
                <a:latin typeface="Arial" panose="020B0604020202020204" pitchFamily="34" charset="0"/>
                <a:cs typeface="Arial" panose="020B0604020202020204" pitchFamily="34" charset="0"/>
              </a:rPr>
              <a:t>. 20-30 Lakhs.</a:t>
            </a:r>
            <a:endParaRPr lang="en-IN" sz="1200" dirty="0">
              <a:latin typeface="Arial" panose="020B0604020202020204" pitchFamily="34" charset="0"/>
              <a:cs typeface="Arial" panose="020B0604020202020204" pitchFamily="34" charset="0"/>
            </a:endParaRPr>
          </a:p>
          <a:p>
            <a:pPr defTabSz="914400" eaLnBrk="0" fontAlgn="base" hangingPunct="0">
              <a:spcBef>
                <a:spcPct val="0"/>
              </a:spcBef>
              <a:spcAft>
                <a:spcPct val="0"/>
              </a:spcAft>
              <a:buClrTx/>
              <a:buSzTx/>
              <a:buFont typeface="Wingdings" panose="05000000000000000000" pitchFamily="2" charset="2"/>
              <a:buChar char="Ø"/>
            </a:pPr>
            <a:endParaRPr lang="en-US" altLang="en-US" sz="1200" dirty="0">
              <a:solidFill>
                <a:schemeClr val="tx1"/>
              </a:solidFill>
              <a:latin typeface="Arial" panose="020B0604020202020204" pitchFamily="34" charset="0"/>
            </a:endParaRPr>
          </a:p>
          <a:p>
            <a:pPr marL="228600" indent="-228600" defTabSz="914400" eaLnBrk="0" fontAlgn="base" hangingPunct="0">
              <a:spcBef>
                <a:spcPct val="0"/>
              </a:spcBef>
              <a:spcAft>
                <a:spcPct val="0"/>
              </a:spcAft>
              <a:buClrTx/>
              <a:buSzTx/>
              <a:buAutoNum type="arabicPeriod" startAt="4"/>
            </a:pPr>
            <a:r>
              <a:rPr lang="en-US" altLang="en-US" sz="1600" dirty="0" smtClean="0">
                <a:solidFill>
                  <a:schemeClr val="accent1"/>
                </a:solidFill>
                <a:latin typeface="Arial" panose="020B0604020202020204" pitchFamily="34" charset="0"/>
              </a:rPr>
              <a:t>Other</a:t>
            </a:r>
            <a:r>
              <a:rPr lang="en-US" altLang="en-US" sz="1200" dirty="0" smtClean="0">
                <a:solidFill>
                  <a:schemeClr val="tx1"/>
                </a:solidFill>
                <a:latin typeface="Arial" panose="020B0604020202020204" pitchFamily="34" charset="0"/>
              </a:rPr>
              <a:t> </a:t>
            </a:r>
            <a:r>
              <a:rPr lang="en-US" altLang="en-US" sz="1600" dirty="0" smtClean="0">
                <a:solidFill>
                  <a:schemeClr val="accent1"/>
                </a:solidFill>
                <a:latin typeface="Arial" panose="020B0604020202020204" pitchFamily="34" charset="0"/>
              </a:rPr>
              <a:t>Resources</a:t>
            </a:r>
            <a:r>
              <a:rPr lang="en-US" altLang="en-US" sz="1400" b="1" dirty="0" smtClean="0">
                <a:solidFill>
                  <a:schemeClr val="accent1"/>
                </a:solidFill>
                <a:latin typeface="Arial" panose="020B0604020202020204" pitchFamily="34" charset="0"/>
              </a:rPr>
              <a:t>: - </a:t>
            </a:r>
            <a:endParaRPr lang="en-US" altLang="en-US" sz="1200" b="1" dirty="0" smtClean="0">
              <a:solidFill>
                <a:schemeClr val="accent1"/>
              </a:solidFill>
              <a:latin typeface="Arial" panose="020B0604020202020204" pitchFamily="34" charset="0"/>
            </a:endParaRPr>
          </a:p>
          <a:p>
            <a:pPr marL="0" indent="0" defTabSz="914400" eaLnBrk="0" fontAlgn="base" hangingPunct="0">
              <a:spcBef>
                <a:spcPct val="0"/>
              </a:spcBef>
              <a:spcAft>
                <a:spcPct val="0"/>
              </a:spcAft>
              <a:buClrTx/>
              <a:buSzTx/>
              <a:buNone/>
            </a:pPr>
            <a:endParaRPr lang="en-US" altLang="en-US" sz="1200" dirty="0"/>
          </a:p>
          <a:p>
            <a:pPr lvl="0"/>
            <a:r>
              <a:rPr lang="en-US" sz="1400" dirty="0" smtClean="0">
                <a:latin typeface="Arial" panose="020B0604020202020204" pitchFamily="34" charset="0"/>
                <a:cs typeface="Arial" panose="020B0604020202020204" pitchFamily="34" charset="0"/>
              </a:rPr>
              <a:t>Hardware </a:t>
            </a:r>
            <a:r>
              <a:rPr lang="en-US" sz="1400" dirty="0">
                <a:latin typeface="Arial" panose="020B0604020202020204" pitchFamily="34" charset="0"/>
                <a:cs typeface="Arial" panose="020B0604020202020204" pitchFamily="34" charset="0"/>
              </a:rPr>
              <a:t>– Servers, laptops, banker tablets, mobile test devices.</a:t>
            </a:r>
            <a:endParaRPr lang="en-IN" sz="1400" dirty="0">
              <a:latin typeface="Arial" panose="020B0604020202020204" pitchFamily="34" charset="0"/>
              <a:cs typeface="Arial" panose="020B0604020202020204" pitchFamily="34" charset="0"/>
            </a:endParaRPr>
          </a:p>
          <a:p>
            <a:pPr lvl="0"/>
            <a:r>
              <a:rPr lang="en-US" sz="1400" dirty="0">
                <a:latin typeface="Arial" panose="020B0604020202020204" pitchFamily="34" charset="0"/>
                <a:cs typeface="Arial" panose="020B0604020202020204" pitchFamily="34" charset="0"/>
              </a:rPr>
              <a:t>Software – Salesforce CRM, AI tools, video banking, document management.</a:t>
            </a:r>
            <a:endParaRPr lang="en-IN" sz="1400" dirty="0">
              <a:latin typeface="Arial" panose="020B0604020202020204" pitchFamily="34" charset="0"/>
              <a:cs typeface="Arial" panose="020B0604020202020204" pitchFamily="34" charset="0"/>
            </a:endParaRPr>
          </a:p>
          <a:p>
            <a:pPr lvl="0"/>
            <a:r>
              <a:rPr lang="en-US" sz="1400" dirty="0">
                <a:latin typeface="Arial" panose="020B0604020202020204" pitchFamily="34" charset="0"/>
                <a:cs typeface="Arial" panose="020B0604020202020204" pitchFamily="34" charset="0"/>
              </a:rPr>
              <a:t>Network – Secure high-speed internet, VPN, cloud connectivity.</a:t>
            </a:r>
            <a:endParaRPr lang="en-IN" sz="1400" dirty="0">
              <a:latin typeface="Arial" panose="020B0604020202020204" pitchFamily="34" charset="0"/>
              <a:cs typeface="Arial" panose="020B0604020202020204" pitchFamily="34" charset="0"/>
            </a:endParaRPr>
          </a:p>
          <a:p>
            <a:pPr lvl="0"/>
            <a:r>
              <a:rPr lang="en-US" sz="1400" dirty="0">
                <a:latin typeface="Arial" panose="020B0604020202020204" pitchFamily="34" charset="0"/>
                <a:cs typeface="Arial" panose="020B0604020202020204" pitchFamily="34" charset="0"/>
              </a:rPr>
              <a:t>Data</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Infrastructure – Data warehouse, encrypted storage, backup &amp; recovery.</a:t>
            </a:r>
            <a:endParaRPr lang="en-IN" sz="1400" dirty="0">
              <a:latin typeface="Arial" panose="020B0604020202020204" pitchFamily="34" charset="0"/>
              <a:cs typeface="Arial" panose="020B0604020202020204" pitchFamily="34" charset="0"/>
            </a:endParaRPr>
          </a:p>
          <a:p>
            <a:pPr lvl="0"/>
            <a:r>
              <a:rPr lang="en-US" sz="1400" dirty="0">
                <a:latin typeface="Arial" panose="020B0604020202020204" pitchFamily="34" charset="0"/>
                <a:cs typeface="Arial" panose="020B0604020202020204" pitchFamily="34" charset="0"/>
              </a:rPr>
              <a:t>Security – Firewalls, multi-factor authentication, end-to-end encryption.</a:t>
            </a:r>
            <a:endParaRPr lang="en-IN" sz="1400" dirty="0">
              <a:latin typeface="Arial" panose="020B0604020202020204" pitchFamily="34" charset="0"/>
              <a:cs typeface="Arial" panose="020B0604020202020204" pitchFamily="34" charset="0"/>
            </a:endParaRPr>
          </a:p>
          <a:p>
            <a:pPr marL="0" indent="0" defTabSz="914400" eaLnBrk="0" fontAlgn="base" hangingPunct="0">
              <a:spcBef>
                <a:spcPct val="0"/>
              </a:spcBef>
              <a:spcAft>
                <a:spcPct val="0"/>
              </a:spcAft>
              <a:buClrTx/>
              <a:buSzTx/>
              <a:buNone/>
            </a:pPr>
            <a:endParaRPr lang="en-US" altLang="en-US" sz="1200" dirty="0">
              <a:solidFill>
                <a:schemeClr val="tx1"/>
              </a:solidFill>
              <a:latin typeface="Arial" panose="020B0604020202020204" pitchFamily="34" charset="0"/>
            </a:endParaRPr>
          </a:p>
        </p:txBody>
      </p:sp>
    </p:spTree>
    <p:extLst>
      <p:ext uri="{BB962C8B-B14F-4D97-AF65-F5344CB8AC3E}">
        <p14:creationId xmlns:p14="http://schemas.microsoft.com/office/powerpoint/2010/main" val="20673291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500" y="618227"/>
            <a:ext cx="8596668" cy="1320800"/>
          </a:xfrm>
        </p:spPr>
        <p:txBody>
          <a:bodyPr>
            <a:normAutofit/>
          </a:bodyPr>
          <a:lstStyle/>
          <a:p>
            <a:r>
              <a:rPr lang="en-US" sz="1600" dirty="0" smtClean="0">
                <a:latin typeface="Arial" panose="020B0604020202020204" pitchFamily="34" charset="0"/>
                <a:cs typeface="Arial" panose="020B0604020202020204" pitchFamily="34" charset="0"/>
              </a:rPr>
              <a:t>Risks</a:t>
            </a:r>
            <a:endParaRPr lang="en-IN" sz="1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927500" y="2177842"/>
            <a:ext cx="8596668" cy="3880773"/>
          </a:xfrm>
        </p:spPr>
        <p:txBody>
          <a:bodyPr>
            <a:normAutofit/>
          </a:bodyPr>
          <a:lstStyle/>
          <a:p>
            <a:pPr lvl="0"/>
            <a:r>
              <a:rPr lang="en-IN" sz="1400" dirty="0">
                <a:latin typeface="Arial" panose="020B0604020202020204" pitchFamily="34" charset="0"/>
                <a:cs typeface="Arial" panose="020B0604020202020204" pitchFamily="34" charset="0"/>
              </a:rPr>
              <a:t>Data</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Privacy &amp; Security – Sensitive customer data in video banking or document vault could face breaches.</a:t>
            </a:r>
          </a:p>
          <a:p>
            <a:pPr lvl="0"/>
            <a:r>
              <a:rPr lang="en-IN" sz="1400" dirty="0">
                <a:latin typeface="Arial" panose="020B0604020202020204" pitchFamily="34" charset="0"/>
                <a:cs typeface="Arial" panose="020B0604020202020204" pitchFamily="34" charset="0"/>
              </a:rPr>
              <a:t>Integration</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Challenges – Linking Salesforce with legacy systems may cause delays or technical issues.</a:t>
            </a:r>
          </a:p>
          <a:p>
            <a:pPr lvl="0"/>
            <a:r>
              <a:rPr lang="en-IN" sz="1400" dirty="0">
                <a:latin typeface="Arial" panose="020B0604020202020204" pitchFamily="34" charset="0"/>
                <a:cs typeface="Arial" panose="020B0604020202020204" pitchFamily="34" charset="0"/>
              </a:rPr>
              <a:t>Low</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User Adoption – Customers or bankers might resist using new features.</a:t>
            </a:r>
          </a:p>
          <a:p>
            <a:pPr lvl="0"/>
            <a:r>
              <a:rPr lang="en-IN" sz="1400" dirty="0">
                <a:latin typeface="Arial" panose="020B0604020202020204" pitchFamily="34" charset="0"/>
                <a:cs typeface="Arial" panose="020B0604020202020204" pitchFamily="34" charset="0"/>
              </a:rPr>
              <a:t>Budget</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Overrun – Development or integration costs may exceed the planned budget.</a:t>
            </a:r>
          </a:p>
          <a:p>
            <a:r>
              <a:rPr lang="en-IN" sz="1400" dirty="0">
                <a:latin typeface="Arial" panose="020B0604020202020204" pitchFamily="34" charset="0"/>
                <a:cs typeface="Arial" panose="020B0604020202020204" pitchFamily="34" charset="0"/>
              </a:rPr>
              <a:t>Regulatory</a:t>
            </a:r>
            <a:r>
              <a:rPr lang="en-IN" sz="1400" b="1" dirty="0">
                <a:latin typeface="Arial" panose="020B0604020202020204" pitchFamily="34" charset="0"/>
                <a:cs typeface="Arial" panose="020B0604020202020204" pitchFamily="34" charset="0"/>
              </a:rPr>
              <a:t> C</a:t>
            </a:r>
            <a:r>
              <a:rPr lang="en-IN" sz="1400" dirty="0">
                <a:latin typeface="Arial" panose="020B0604020202020204" pitchFamily="34" charset="0"/>
                <a:cs typeface="Arial" panose="020B0604020202020204" pitchFamily="34" charset="0"/>
              </a:rPr>
              <a:t>hanges – New RBI or compliance rules could require rework or feature adjustments</a:t>
            </a:r>
            <a:endParaRPr lang="en-IN" sz="1400" dirty="0" smtClean="0">
              <a:latin typeface="Arial" panose="020B0604020202020204" pitchFamily="34" charset="0"/>
              <a:cs typeface="Arial" panose="020B0604020202020204" pitchFamily="34" charset="0"/>
            </a:endParaRPr>
          </a:p>
          <a:p>
            <a:endParaRPr lang="en-IN" b="1" dirty="0"/>
          </a:p>
          <a:p>
            <a:endParaRPr lang="en-IN" b="1" dirty="0" smtClean="0"/>
          </a:p>
          <a:p>
            <a:endParaRPr lang="en-IN" b="1" dirty="0"/>
          </a:p>
          <a:p>
            <a:endParaRPr lang="en-IN" b="1" dirty="0" smtClean="0"/>
          </a:p>
        </p:txBody>
      </p:sp>
    </p:spTree>
    <p:extLst>
      <p:ext uri="{BB962C8B-B14F-4D97-AF65-F5344CB8AC3E}">
        <p14:creationId xmlns:p14="http://schemas.microsoft.com/office/powerpoint/2010/main" val="483522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368" y="583721"/>
            <a:ext cx="8596668" cy="1320800"/>
          </a:xfrm>
        </p:spPr>
        <p:txBody>
          <a:bodyPr>
            <a:normAutofit/>
          </a:bodyPr>
          <a:lstStyle/>
          <a:p>
            <a:r>
              <a:rPr lang="en-US" sz="1600" dirty="0" smtClean="0">
                <a:latin typeface="Arial" panose="020B0604020202020204" pitchFamily="34" charset="0"/>
                <a:cs typeface="Arial" panose="020B0604020202020204" pitchFamily="34" charset="0"/>
              </a:rPr>
              <a:t>Dependencies</a:t>
            </a:r>
            <a:endParaRPr lang="en-IN" sz="1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84368" y="1970809"/>
            <a:ext cx="8596668" cy="3880773"/>
          </a:xfrm>
        </p:spPr>
        <p:txBody>
          <a:bodyPr>
            <a:normAutofit/>
          </a:bodyPr>
          <a:lstStyle/>
          <a:p>
            <a:pPr lvl="0"/>
            <a:r>
              <a:rPr lang="en-IN" sz="1400" dirty="0">
                <a:latin typeface="Arial" panose="020B0604020202020204" pitchFamily="34" charset="0"/>
                <a:cs typeface="Arial" panose="020B0604020202020204" pitchFamily="34" charset="0"/>
              </a:rPr>
              <a:t>Regulatory</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Approvals – RBI/KYC norms for video banking and document storage.</a:t>
            </a:r>
          </a:p>
          <a:p>
            <a:pPr lvl="0"/>
            <a:r>
              <a:rPr lang="en-IN" sz="1400" dirty="0">
                <a:latin typeface="Arial" panose="020B0604020202020204" pitchFamily="34" charset="0"/>
                <a:cs typeface="Arial" panose="020B0604020202020204" pitchFamily="34" charset="0"/>
              </a:rPr>
              <a:t>Salesforce</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Platform</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Readiness – Availability of APIs for video and document integrations.</a:t>
            </a:r>
          </a:p>
          <a:p>
            <a:pPr lvl="0"/>
            <a:r>
              <a:rPr lang="en-IN" sz="1400" dirty="0">
                <a:latin typeface="Arial" panose="020B0604020202020204" pitchFamily="34" charset="0"/>
                <a:cs typeface="Arial" panose="020B0604020202020204" pitchFamily="34" charset="0"/>
              </a:rPr>
              <a:t>Third</a:t>
            </a:r>
            <a:r>
              <a:rPr lang="en-IN" sz="1400" b="1" dirty="0">
                <a:latin typeface="Arial" panose="020B0604020202020204" pitchFamily="34" charset="0"/>
                <a:cs typeface="Arial" panose="020B0604020202020204" pitchFamily="34" charset="0"/>
              </a:rPr>
              <a:t>-</a:t>
            </a:r>
            <a:r>
              <a:rPr lang="en-IN" sz="1400" dirty="0">
                <a:latin typeface="Arial" panose="020B0604020202020204" pitchFamily="34" charset="0"/>
                <a:cs typeface="Arial" panose="020B0604020202020204" pitchFamily="34" charset="0"/>
              </a:rPr>
              <a:t>Party</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Vendors – Secure video conferencing provider, cloud storage vendor.</a:t>
            </a:r>
          </a:p>
          <a:p>
            <a:pPr lvl="0"/>
            <a:r>
              <a:rPr lang="en-IN" sz="1400" dirty="0">
                <a:latin typeface="Arial" panose="020B0604020202020204" pitchFamily="34" charset="0"/>
                <a:cs typeface="Arial" panose="020B0604020202020204" pitchFamily="34" charset="0"/>
              </a:rPr>
              <a:t>IT</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Infrastructure – High-speed internet and mobile app support for real-time services.</a:t>
            </a:r>
          </a:p>
          <a:p>
            <a:pPr lvl="0"/>
            <a:r>
              <a:rPr lang="en-IN" sz="1400" dirty="0">
                <a:latin typeface="Arial" panose="020B0604020202020204" pitchFamily="34" charset="0"/>
                <a:cs typeface="Arial" panose="020B0604020202020204" pitchFamily="34" charset="0"/>
              </a:rPr>
              <a:t>Training</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&amp;</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Change</a:t>
            </a:r>
            <a:r>
              <a:rPr lang="en-IN" sz="1400" b="1" dirty="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Management – Timely training of bankers and support staff.</a:t>
            </a:r>
          </a:p>
          <a:p>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2879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54954" y="3726610"/>
            <a:ext cx="8825659" cy="2293189"/>
          </a:xfrm>
        </p:spPr>
        <p:txBody>
          <a:bodyPr>
            <a:normAutofit/>
          </a:bodyPr>
          <a:lstStyle/>
          <a:p>
            <a:pPr marL="0" indent="0">
              <a:buNone/>
            </a:pPr>
            <a:r>
              <a:rPr lang="en-US" sz="3600" b="1" dirty="0" smtClean="0">
                <a:solidFill>
                  <a:schemeClr val="accent1">
                    <a:lumMod val="75000"/>
                  </a:schemeClr>
                </a:solidFill>
              </a:rPr>
              <a:t>                           THANK YOU</a:t>
            </a:r>
            <a:endParaRPr lang="en-IN" sz="3600" b="1" dirty="0">
              <a:solidFill>
                <a:schemeClr val="accent1">
                  <a:lumMod val="75000"/>
                </a:schemeClr>
              </a:solidFill>
            </a:endParaRPr>
          </a:p>
        </p:txBody>
      </p:sp>
    </p:spTree>
    <p:extLst>
      <p:ext uri="{BB962C8B-B14F-4D97-AF65-F5344CB8AC3E}">
        <p14:creationId xmlns:p14="http://schemas.microsoft.com/office/powerpoint/2010/main" val="4092649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latin typeface="Arial" panose="020B0604020202020204" pitchFamily="34" charset="0"/>
                <a:cs typeface="Arial" panose="020B0604020202020204" pitchFamily="34" charset="0"/>
              </a:rPr>
              <a:t>Situation</a:t>
            </a:r>
            <a:endParaRPr lang="en-IN"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560367"/>
            <a:ext cx="8825659" cy="3416300"/>
          </a:xfrm>
        </p:spPr>
        <p:txBody>
          <a:bodyPr>
            <a:normAutofit/>
          </a:bodyPr>
          <a:lstStyle/>
          <a:p>
            <a:pPr algn="just"/>
            <a:r>
              <a:rPr lang="en-IN" sz="1400" dirty="0">
                <a:latin typeface="Arial" panose="020B0604020202020204" pitchFamily="34" charset="0"/>
                <a:cs typeface="Arial" panose="020B0604020202020204" pitchFamily="34" charset="0"/>
              </a:rPr>
              <a:t>Kotak Mahindra Bank wants to make customer interactions more digital and seamless through its Salesforce app. The app already covers basic banking, but customers today expect quicker, more personalized and branch-free services. Bank staff also need smarter tools to handle leads, offer the right products, and give better service without extra effort.</a:t>
            </a:r>
          </a:p>
          <a:p>
            <a:endParaRPr lang="en-US" dirty="0"/>
          </a:p>
          <a:p>
            <a:endParaRPr lang="en-US" dirty="0" smtClean="0"/>
          </a:p>
        </p:txBody>
      </p:sp>
    </p:spTree>
    <p:extLst>
      <p:ext uri="{BB962C8B-B14F-4D97-AF65-F5344CB8AC3E}">
        <p14:creationId xmlns:p14="http://schemas.microsoft.com/office/powerpoint/2010/main" val="2360045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latin typeface="Arial" panose="020B0604020202020204" pitchFamily="34" charset="0"/>
                <a:cs typeface="Arial" panose="020B0604020202020204" pitchFamily="34" charset="0"/>
              </a:rPr>
              <a:t>Problem</a:t>
            </a:r>
            <a:endParaRPr lang="en-IN" sz="1400" dirty="0">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473467" y="2566570"/>
            <a:ext cx="11119505" cy="328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a:r>
              <a:rPr lang="en-US" sz="1400" dirty="0">
                <a:latin typeface="Arial" panose="020B0604020202020204" pitchFamily="34" charset="0"/>
                <a:cs typeface="Arial" panose="020B0604020202020204" pitchFamily="34" charset="0"/>
              </a:rPr>
              <a:t>Fragmented</a:t>
            </a:r>
            <a:r>
              <a:rPr lang="en-US" sz="1400" b="1"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Interactions: Customers still need branch visits or repeated document submissions for many services.</a:t>
            </a:r>
            <a:endParaRPr lang="en-IN" sz="1400" dirty="0">
              <a:latin typeface="Arial" panose="020B0604020202020204" pitchFamily="34" charset="0"/>
              <a:cs typeface="Arial" panose="020B0604020202020204" pitchFamily="34" charset="0"/>
            </a:endParaRPr>
          </a:p>
          <a:p>
            <a:pPr lvl="0" algn="just"/>
            <a:r>
              <a:rPr lang="en-US" sz="1400" dirty="0">
                <a:latin typeface="Arial" panose="020B0604020202020204" pitchFamily="34" charset="0"/>
                <a:cs typeface="Arial" panose="020B0604020202020204" pitchFamily="34" charset="0"/>
              </a:rPr>
              <a:t>Delayed Responses: Bankers often miss timely opportunities to cross-sell or serve due to lack of real-time insights.</a:t>
            </a:r>
            <a:endParaRPr lang="en-IN" sz="1400" dirty="0">
              <a:latin typeface="Arial" panose="020B0604020202020204" pitchFamily="34" charset="0"/>
              <a:cs typeface="Arial" panose="020B0604020202020204" pitchFamily="34" charset="0"/>
            </a:endParaRPr>
          </a:p>
          <a:p>
            <a:pPr lvl="0" algn="just"/>
            <a:r>
              <a:rPr lang="en-US" sz="1400" dirty="0">
                <a:latin typeface="Arial" panose="020B0604020202020204" pitchFamily="34" charset="0"/>
                <a:cs typeface="Arial" panose="020B0604020202020204" pitchFamily="34" charset="0"/>
              </a:rPr>
              <a:t>Long Wait Times: Branch queues and manual appointment scheduling cause frustration.</a:t>
            </a:r>
            <a:endParaRPr lang="en-IN" sz="1400" dirty="0">
              <a:latin typeface="Arial" panose="020B0604020202020204" pitchFamily="34" charset="0"/>
              <a:cs typeface="Arial" panose="020B0604020202020204" pitchFamily="34" charset="0"/>
            </a:endParaRPr>
          </a:p>
          <a:p>
            <a:pPr lvl="0" algn="just"/>
            <a:r>
              <a:rPr lang="en-US" sz="1400" dirty="0">
                <a:latin typeface="Arial" panose="020B0604020202020204" pitchFamily="34" charset="0"/>
                <a:cs typeface="Arial" panose="020B0604020202020204" pitchFamily="34" charset="0"/>
              </a:rPr>
              <a:t>Complex Onboarding: Multiple forms and repeated KYC slow product adoption.</a:t>
            </a:r>
            <a:endParaRPr lang="en-IN" sz="1400" dirty="0">
              <a:latin typeface="Arial" panose="020B0604020202020204" pitchFamily="34" charset="0"/>
              <a:cs typeface="Arial" panose="020B0604020202020204" pitchFamily="34" charset="0"/>
            </a:endParaRPr>
          </a:p>
          <a:p>
            <a:pPr marL="0" indent="0" algn="just">
              <a:buNone/>
            </a:pPr>
            <a:r>
              <a:rPr lang="en-IN" sz="1400" dirty="0">
                <a:latin typeface="Arial" panose="020B0604020202020204" pitchFamily="34"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None/>
              <a:tabLst/>
            </a:pPr>
            <a:endParaRPr lang="en-US" altLang="en-US" dirty="0">
              <a:solidFill>
                <a:schemeClr val="tx1"/>
              </a:solidFill>
              <a:latin typeface="Arial" panose="020B0604020202020204" pitchFamily="34" charset="0"/>
            </a:endParaRPr>
          </a:p>
          <a:p>
            <a:pPr marL="0" lvl="0" indent="0" algn="just" defTabSz="914400" eaLnBrk="0" fontAlgn="base" hangingPunct="0">
              <a:spcBef>
                <a:spcPct val="0"/>
              </a:spcBef>
              <a:spcAft>
                <a:spcPct val="0"/>
              </a:spcAft>
              <a:buClrTx/>
              <a:buSzTx/>
              <a:buNone/>
            </a:pPr>
            <a:endParaRPr lang="en-US" altLang="en-US" sz="1400"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3374037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latin typeface="Arial" panose="020B0604020202020204" pitchFamily="34" charset="0"/>
                <a:cs typeface="Arial" panose="020B0604020202020204" pitchFamily="34" charset="0"/>
              </a:rPr>
              <a:t>Opportunity</a:t>
            </a:r>
            <a:endParaRPr lang="en-IN"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861629"/>
            <a:ext cx="8825659" cy="3416300"/>
          </a:xfrm>
        </p:spPr>
        <p:txBody>
          <a:bodyPr>
            <a:normAutofit/>
          </a:bodyPr>
          <a:lstStyle/>
          <a:p>
            <a:pPr marL="0" indent="0">
              <a:buNone/>
            </a:pPr>
            <a:endParaRPr lang="en-US" dirty="0" smtClean="0"/>
          </a:p>
          <a:p>
            <a:pPr marL="0" indent="0">
              <a:buNone/>
            </a:pPr>
            <a:r>
              <a:rPr lang="en-US" sz="1200" dirty="0">
                <a:latin typeface="Arial" panose="020B0604020202020204" pitchFamily="34" charset="0"/>
                <a:cs typeface="Arial" panose="020B0604020202020204" pitchFamily="34" charset="0"/>
              </a:rPr>
              <a:t>Implementing these features in Salesforce can:</a:t>
            </a:r>
          </a:p>
          <a:p>
            <a:r>
              <a:rPr lang="en-US" sz="1200" dirty="0">
                <a:latin typeface="Arial" panose="020B0604020202020204" pitchFamily="34" charset="0"/>
                <a:cs typeface="Arial" panose="020B0604020202020204" pitchFamily="34" charset="0"/>
              </a:rPr>
              <a:t>Enable </a:t>
            </a:r>
            <a:r>
              <a:rPr lang="en-US" sz="1200" b="1" dirty="0">
                <a:latin typeface="Arial" panose="020B0604020202020204" pitchFamily="34" charset="0"/>
                <a:cs typeface="Arial" panose="020B0604020202020204" pitchFamily="34" charset="0"/>
              </a:rPr>
              <a:t>end-to-end digital servicing</a:t>
            </a:r>
            <a:r>
              <a:rPr lang="en-US" sz="1200" dirty="0">
                <a:latin typeface="Arial" panose="020B0604020202020204" pitchFamily="34" charset="0"/>
                <a:cs typeface="Arial" panose="020B0604020202020204" pitchFamily="34" charset="0"/>
              </a:rPr>
              <a:t> (Video Banking + Document Vault).</a:t>
            </a:r>
          </a:p>
          <a:p>
            <a:r>
              <a:rPr lang="en-US" sz="1200" dirty="0">
                <a:latin typeface="Arial" panose="020B0604020202020204" pitchFamily="34" charset="0"/>
                <a:cs typeface="Arial" panose="020B0604020202020204" pitchFamily="34" charset="0"/>
              </a:rPr>
              <a:t>Provide </a:t>
            </a:r>
            <a:r>
              <a:rPr lang="en-US" sz="1200" b="1" dirty="0">
                <a:latin typeface="Arial" panose="020B0604020202020204" pitchFamily="34" charset="0"/>
                <a:cs typeface="Arial" panose="020B0604020202020204" pitchFamily="34" charset="0"/>
              </a:rPr>
              <a:t>AI-driven actionable insights</a:t>
            </a:r>
            <a:r>
              <a:rPr lang="en-US" sz="1200" dirty="0">
                <a:latin typeface="Arial" panose="020B0604020202020204" pitchFamily="34" charset="0"/>
                <a:cs typeface="Arial" panose="020B0604020202020204" pitchFamily="34" charset="0"/>
              </a:rPr>
              <a:t> (Smart Relationship Alerts) for bankers to proactively engage customers.</a:t>
            </a:r>
          </a:p>
          <a:p>
            <a:r>
              <a:rPr lang="en-US" sz="1200" dirty="0">
                <a:latin typeface="Arial" panose="020B0604020202020204" pitchFamily="34" charset="0"/>
                <a:cs typeface="Arial" panose="020B0604020202020204" pitchFamily="34" charset="0"/>
              </a:rPr>
              <a:t>Reduce </a:t>
            </a:r>
            <a:r>
              <a:rPr lang="en-US" sz="1200" b="1" dirty="0">
                <a:latin typeface="Arial" panose="020B0604020202020204" pitchFamily="34" charset="0"/>
                <a:cs typeface="Arial" panose="020B0604020202020204" pitchFamily="34" charset="0"/>
              </a:rPr>
              <a:t>branch dependency and wait times</a:t>
            </a:r>
            <a:r>
              <a:rPr lang="en-US" sz="1200" dirty="0">
                <a:latin typeface="Arial" panose="020B0604020202020204" pitchFamily="34" charset="0"/>
                <a:cs typeface="Arial" panose="020B0604020202020204" pitchFamily="34" charset="0"/>
              </a:rPr>
              <a:t> (Appointment &amp; Queue Manager).</a:t>
            </a:r>
          </a:p>
          <a:p>
            <a:r>
              <a:rPr lang="en-US" sz="1200" dirty="0">
                <a:latin typeface="Arial" panose="020B0604020202020204" pitchFamily="34" charset="0"/>
                <a:cs typeface="Arial" panose="020B0604020202020204" pitchFamily="34" charset="0"/>
              </a:rPr>
              <a:t>Simplify </a:t>
            </a:r>
            <a:r>
              <a:rPr lang="en-US" sz="1200" b="1" dirty="0">
                <a:latin typeface="Arial" panose="020B0604020202020204" pitchFamily="34" charset="0"/>
                <a:cs typeface="Arial" panose="020B0604020202020204" pitchFamily="34" charset="0"/>
              </a:rPr>
              <a:t>cross-product onboarding</a:t>
            </a:r>
            <a:r>
              <a:rPr lang="en-US" sz="1200" dirty="0">
                <a:latin typeface="Arial" panose="020B0604020202020204" pitchFamily="34" charset="0"/>
                <a:cs typeface="Arial" panose="020B0604020202020204" pitchFamily="34" charset="0"/>
              </a:rPr>
              <a:t> (One-Click Product Application</a:t>
            </a:r>
            <a:r>
              <a:rPr lang="en-US" sz="1200" dirty="0" smtClean="0">
                <a:latin typeface="Arial" panose="020B0604020202020204" pitchFamily="34" charset="0"/>
                <a:cs typeface="Arial" panose="020B0604020202020204" pitchFamily="34" charset="0"/>
              </a:rPr>
              <a:t>).</a:t>
            </a:r>
          </a:p>
          <a:p>
            <a:pPr marL="0" indent="0">
              <a:buNone/>
            </a:pPr>
            <a:r>
              <a:rPr lang="en-US" sz="1200" dirty="0" smtClean="0">
                <a:latin typeface="Arial" panose="020B0604020202020204" pitchFamily="34" charset="0"/>
                <a:cs typeface="Arial" panose="020B0604020202020204" pitchFamily="34" charset="0"/>
              </a:rPr>
              <a:t>Together</a:t>
            </a:r>
            <a:r>
              <a:rPr lang="en-US" sz="1200" dirty="0">
                <a:latin typeface="Arial" panose="020B0604020202020204" pitchFamily="34" charset="0"/>
                <a:cs typeface="Arial" panose="020B0604020202020204" pitchFamily="34" charset="0"/>
              </a:rPr>
              <a:t>, these create a seamless, paperless, and personalized banking experience, improving revenue and loyalty.</a:t>
            </a:r>
          </a:p>
          <a:p>
            <a:endParaRPr lang="en-US" dirty="0">
              <a:latin typeface="Arial" panose="020B0604020202020204" pitchFamily="34" charset="0"/>
              <a:cs typeface="Arial" panose="020B0604020202020204" pitchFamily="34" charset="0"/>
            </a:endParaRPr>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692135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latin typeface="Arial" panose="020B0604020202020204" pitchFamily="34" charset="0"/>
                <a:cs typeface="Arial" panose="020B0604020202020204" pitchFamily="34" charset="0"/>
              </a:rPr>
              <a:t>Purpose</a:t>
            </a:r>
            <a:r>
              <a:rPr lang="en-US" sz="14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Statement</a:t>
            </a:r>
            <a:endParaRPr lang="en-IN"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2100204"/>
            <a:ext cx="8596668" cy="3880773"/>
          </a:xfrm>
        </p:spPr>
        <p:txBody>
          <a:bodyPr>
            <a:normAutofit/>
          </a:bodyPr>
          <a:lstStyle/>
          <a:p>
            <a:pPr algn="just"/>
            <a:r>
              <a:rPr lang="en-US" sz="1400" dirty="0">
                <a:latin typeface="Arial" panose="020B0604020202020204" pitchFamily="34" charset="0"/>
                <a:cs typeface="Arial" panose="020B0604020202020204" pitchFamily="34" charset="0"/>
              </a:rPr>
              <a:t>The purpose of this initiative is to enhance Kotak Bank’s Salesforce app with intelligent, customer-centric features that simplify banking, improve banker productivity, and drive deeper customer engagement while reducing operational costs.</a:t>
            </a:r>
          </a:p>
          <a:p>
            <a:endParaRPr lang="en-US" dirty="0" smtClean="0"/>
          </a:p>
          <a:p>
            <a:endParaRPr lang="en-US" dirty="0"/>
          </a:p>
          <a:p>
            <a:endParaRPr lang="en-US" dirty="0" smtClean="0"/>
          </a:p>
        </p:txBody>
      </p:sp>
    </p:spTree>
    <p:extLst>
      <p:ext uri="{BB962C8B-B14F-4D97-AF65-F5344CB8AC3E}">
        <p14:creationId xmlns:p14="http://schemas.microsoft.com/office/powerpoint/2010/main" val="2738035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defTabSz="914400" eaLnBrk="0" fontAlgn="base" hangingPunct="0">
              <a:spcAft>
                <a:spcPct val="0"/>
              </a:spcAft>
            </a:pPr>
            <a:r>
              <a:rPr lang="en-US" sz="1400" dirty="0" smtClean="0">
                <a:latin typeface="Arial" panose="020B0604020202020204" pitchFamily="34" charset="0"/>
                <a:cs typeface="Arial" panose="020B0604020202020204" pitchFamily="34" charset="0"/>
              </a:rPr>
              <a:t>Project Objectives</a:t>
            </a:r>
            <a:endParaRPr lang="en-IN"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401464"/>
            <a:ext cx="8596668" cy="3880773"/>
          </a:xfrm>
        </p:spPr>
        <p:txBody>
          <a:bodyPr>
            <a:normAutofit/>
          </a:bodyPr>
          <a:lstStyle/>
          <a:p>
            <a:pPr marL="0" indent="0">
              <a:buNone/>
            </a:pPr>
            <a:endParaRPr lang="en-US" dirty="0" smtClean="0"/>
          </a:p>
          <a:p>
            <a:pPr lvl="0" algn="just"/>
            <a:r>
              <a:rPr lang="en-IN" sz="1400" b="1" dirty="0">
                <a:latin typeface="Arial" panose="020B0604020202020204" pitchFamily="34" charset="0"/>
                <a:cs typeface="Arial" panose="020B0604020202020204" pitchFamily="34" charset="0"/>
              </a:rPr>
              <a:t>Improve Digital Engagement</a:t>
            </a:r>
            <a:r>
              <a:rPr lang="en-IN" sz="1400" dirty="0">
                <a:latin typeface="Arial" panose="020B0604020202020204" pitchFamily="34" charset="0"/>
                <a:cs typeface="Arial" panose="020B0604020202020204" pitchFamily="34" charset="0"/>
              </a:rPr>
              <a:t>:- provide secure video banking and instant document sharing to reduce branch visits by at least 30%</a:t>
            </a:r>
          </a:p>
          <a:p>
            <a:pPr lvl="0" algn="just"/>
            <a:r>
              <a:rPr lang="en-IN" sz="1400" b="1" dirty="0">
                <a:latin typeface="Arial" panose="020B0604020202020204" pitchFamily="34" charset="0"/>
                <a:cs typeface="Arial" panose="020B0604020202020204" pitchFamily="34" charset="0"/>
              </a:rPr>
              <a:t>Increase Banker Productivity</a:t>
            </a:r>
            <a:r>
              <a:rPr lang="en-IN" sz="1400" dirty="0">
                <a:latin typeface="Arial" panose="020B0604020202020204" pitchFamily="34" charset="0"/>
                <a:cs typeface="Arial" panose="020B0604020202020204" pitchFamily="34" charset="0"/>
              </a:rPr>
              <a:t>: - Enable real time alerts and smart scheduling to improve cross-sell opportunities and customer response time.</a:t>
            </a:r>
          </a:p>
          <a:p>
            <a:pPr lvl="0" algn="just"/>
            <a:r>
              <a:rPr lang="en-IN" sz="1400" b="1" dirty="0">
                <a:latin typeface="Arial" panose="020B0604020202020204" pitchFamily="34" charset="0"/>
                <a:cs typeface="Arial" panose="020B0604020202020204" pitchFamily="34" charset="0"/>
              </a:rPr>
              <a:t>Enhance Customer Experience</a:t>
            </a:r>
            <a:r>
              <a:rPr lang="en-IN" sz="1400" dirty="0">
                <a:latin typeface="Arial" panose="020B0604020202020204" pitchFamily="34" charset="0"/>
                <a:cs typeface="Arial" panose="020B0604020202020204" pitchFamily="34" charset="0"/>
              </a:rPr>
              <a:t>: - Offer goal tracking, instant applications, and queue management to reduce wait times and on boarding effort.</a:t>
            </a:r>
          </a:p>
          <a:p>
            <a:pPr lvl="0" algn="just"/>
            <a:r>
              <a:rPr lang="en-IN" sz="1400" b="1" dirty="0">
                <a:latin typeface="Arial" panose="020B0604020202020204" pitchFamily="34" charset="0"/>
                <a:cs typeface="Arial" panose="020B0604020202020204" pitchFamily="34" charset="0"/>
              </a:rPr>
              <a:t>Boost Revenue Opportunities</a:t>
            </a:r>
            <a:r>
              <a:rPr lang="en-IN" sz="1400" dirty="0">
                <a:latin typeface="Arial" panose="020B0604020202020204" pitchFamily="34" charset="0"/>
                <a:cs typeface="Arial" panose="020B0604020202020204" pitchFamily="34" charset="0"/>
              </a:rPr>
              <a:t>: - Use AI-Insights and one-click product applications to increase product penetration (loans, cards, and investment).</a:t>
            </a:r>
          </a:p>
          <a:p>
            <a:pPr lvl="0" algn="just"/>
            <a:r>
              <a:rPr lang="en-IN" sz="1400" b="1" dirty="0">
                <a:latin typeface="Arial" panose="020B0604020202020204" pitchFamily="34" charset="0"/>
                <a:cs typeface="Arial" panose="020B0604020202020204" pitchFamily="34" charset="0"/>
              </a:rPr>
              <a:t>Ensure Compliance &amp; Security</a:t>
            </a:r>
            <a:r>
              <a:rPr lang="en-IN" sz="1400" dirty="0">
                <a:latin typeface="Arial" panose="020B0604020202020204" pitchFamily="34" charset="0"/>
                <a:cs typeface="Arial" panose="020B0604020202020204" pitchFamily="34" charset="0"/>
              </a:rPr>
              <a:t>: - Maintain data security and meet regulatory standards while digitizing processes.</a:t>
            </a:r>
          </a:p>
          <a:p>
            <a:pPr algn="just"/>
            <a:r>
              <a:rPr lang="en-US" altLang="en-US" sz="1400" dirty="0" smtClean="0">
                <a:solidFill>
                  <a:schemeClr val="tx1"/>
                </a:solidFill>
                <a:latin typeface="Arial" panose="020B0604020202020204" pitchFamily="34" charset="0"/>
                <a:cs typeface="Arial" panose="020B0604020202020204" pitchFamily="34" charset="0"/>
              </a:rPr>
              <a:t>.</a:t>
            </a:r>
            <a:r>
              <a:rPr lang="en-US" altLang="en-US" sz="1400" dirty="0">
                <a:solidFill>
                  <a:schemeClr val="tx1"/>
                </a:solidFill>
                <a:latin typeface="Arial" panose="020B0604020202020204" pitchFamily="34" charset="0"/>
                <a:cs typeface="Arial" panose="020B0604020202020204" pitchFamily="34" charset="0"/>
              </a:rPr>
              <a:t/>
            </a:r>
            <a:br>
              <a:rPr lang="en-US" altLang="en-US" sz="1400" dirty="0">
                <a:solidFill>
                  <a:schemeClr val="tx1"/>
                </a:solidFill>
                <a:latin typeface="Arial" panose="020B0604020202020204" pitchFamily="34" charset="0"/>
                <a:cs typeface="Arial" panose="020B0604020202020204" pitchFamily="34" charset="0"/>
              </a:rPr>
            </a:br>
            <a:endParaRPr lang="en-US" sz="1400" dirty="0" smtClean="0">
              <a:latin typeface="Arial" panose="020B0604020202020204" pitchFamily="34" charset="0"/>
              <a:cs typeface="Arial" panose="020B0604020202020204" pitchFamily="34" charset="0"/>
            </a:endParaRPr>
          </a:p>
          <a:p>
            <a:pPr marL="0" indent="0">
              <a:buNone/>
            </a:pPr>
            <a:endParaRPr lang="en-US" dirty="0"/>
          </a:p>
        </p:txBody>
      </p:sp>
      <p:sp>
        <p:nvSpPr>
          <p:cNvPr id="4" name="Rectangle 1"/>
          <p:cNvSpPr>
            <a:spLocks noChangeArrowheads="1"/>
          </p:cNvSpPr>
          <p:nvPr/>
        </p:nvSpPr>
        <p:spPr bwMode="auto">
          <a:xfrm>
            <a:off x="0" y="-153888"/>
            <a:ext cx="18473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153888"/>
            <a:ext cx="24718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46082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600" dirty="0" smtClean="0">
                <a:latin typeface="Arial" panose="020B0604020202020204" pitchFamily="34" charset="0"/>
                <a:cs typeface="Arial" panose="020B0604020202020204" pitchFamily="34" charset="0"/>
              </a:rPr>
              <a:t>Success</a:t>
            </a:r>
            <a:r>
              <a:rPr lang="en-US" sz="1400"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Criteria</a:t>
            </a:r>
            <a:endParaRPr lang="en-IN" sz="1400" dirty="0">
              <a:latin typeface="Arial" panose="020B0604020202020204" pitchFamily="34" charset="0"/>
              <a:cs typeface="Arial" panose="020B0604020202020204" pitchFamily="34" charset="0"/>
            </a:endParaRPr>
          </a:p>
        </p:txBody>
      </p:sp>
      <p:sp>
        <p:nvSpPr>
          <p:cNvPr id="4" name="Rectangle 1"/>
          <p:cNvSpPr>
            <a:spLocks noGrp="1" noChangeArrowheads="1"/>
          </p:cNvSpPr>
          <p:nvPr>
            <p:ph idx="1"/>
          </p:nvPr>
        </p:nvSpPr>
        <p:spPr bwMode="auto">
          <a:xfrm>
            <a:off x="677334" y="1930400"/>
            <a:ext cx="7814255" cy="328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algn="just"/>
            <a:r>
              <a:rPr lang="en-IN" sz="1400" dirty="0">
                <a:latin typeface="Arial" panose="020B0604020202020204" pitchFamily="34" charset="0"/>
                <a:cs typeface="Arial" panose="020B0604020202020204" pitchFamily="34" charset="0"/>
              </a:rPr>
              <a:t>Customer</a:t>
            </a:r>
            <a:r>
              <a:rPr lang="en-IN" sz="1400" b="1" dirty="0">
                <a:latin typeface="Arial" panose="020B0604020202020204" pitchFamily="34" charset="0"/>
                <a:cs typeface="Arial" panose="020B0604020202020204" pitchFamily="34" charset="0"/>
              </a:rPr>
              <a:t> Adoption</a:t>
            </a:r>
            <a:r>
              <a:rPr lang="en-IN" sz="1400" dirty="0">
                <a:latin typeface="Arial" panose="020B0604020202020204" pitchFamily="34" charset="0"/>
                <a:cs typeface="Arial" panose="020B0604020202020204" pitchFamily="34" charset="0"/>
              </a:rPr>
              <a:t>: - 50% of app users use at least one new feature within 6 months.</a:t>
            </a:r>
          </a:p>
          <a:p>
            <a:pPr algn="just"/>
            <a:r>
              <a:rPr lang="en-IN" sz="1400" dirty="0" smtClean="0">
                <a:latin typeface="Arial" panose="020B0604020202020204" pitchFamily="34" charset="0"/>
                <a:cs typeface="Arial" panose="020B0604020202020204" pitchFamily="34" charset="0"/>
              </a:rPr>
              <a:t>Reduced</a:t>
            </a:r>
            <a:r>
              <a:rPr lang="en-IN" sz="1400" b="1" dirty="0" smtClean="0">
                <a:latin typeface="Arial" panose="020B0604020202020204" pitchFamily="34" charset="0"/>
                <a:cs typeface="Arial" panose="020B0604020202020204" pitchFamily="34" charset="0"/>
              </a:rPr>
              <a:t> </a:t>
            </a:r>
            <a:r>
              <a:rPr lang="en-IN" sz="1400" b="1" dirty="0">
                <a:latin typeface="Arial" panose="020B0604020202020204" pitchFamily="34" charset="0"/>
                <a:cs typeface="Arial" panose="020B0604020202020204" pitchFamily="34" charset="0"/>
              </a:rPr>
              <a:t>Branch Visits</a:t>
            </a:r>
            <a:r>
              <a:rPr lang="en-IN" sz="1400" dirty="0">
                <a:latin typeface="Arial" panose="020B0604020202020204" pitchFamily="34" charset="0"/>
                <a:cs typeface="Arial" panose="020B0604020202020204" pitchFamily="34" charset="0"/>
              </a:rPr>
              <a:t>: - 30% fewer in-branch service requests within 1 year.</a:t>
            </a:r>
          </a:p>
          <a:p>
            <a:pPr algn="just"/>
            <a:r>
              <a:rPr lang="en-IN" sz="1400" dirty="0" smtClean="0">
                <a:latin typeface="Arial" panose="020B0604020202020204" pitchFamily="34" charset="0"/>
                <a:cs typeface="Arial" panose="020B0604020202020204" pitchFamily="34" charset="0"/>
              </a:rPr>
              <a:t>Banker</a:t>
            </a:r>
            <a:r>
              <a:rPr lang="en-IN" sz="1400" b="1" dirty="0" smtClean="0">
                <a:latin typeface="Arial" panose="020B0604020202020204" pitchFamily="34" charset="0"/>
                <a:cs typeface="Arial" panose="020B0604020202020204" pitchFamily="34" charset="0"/>
              </a:rPr>
              <a:t> </a:t>
            </a:r>
            <a:r>
              <a:rPr lang="en-IN" sz="1400" b="1" dirty="0">
                <a:latin typeface="Arial" panose="020B0604020202020204" pitchFamily="34" charset="0"/>
                <a:cs typeface="Arial" panose="020B0604020202020204" pitchFamily="34" charset="0"/>
              </a:rPr>
              <a:t>Productivity Gains</a:t>
            </a:r>
            <a:r>
              <a:rPr lang="en-IN" sz="1400" dirty="0">
                <a:latin typeface="Arial" panose="020B0604020202020204" pitchFamily="34" charset="0"/>
                <a:cs typeface="Arial" panose="020B0604020202020204" pitchFamily="34" charset="0"/>
              </a:rPr>
              <a:t>: - 20% less follow-up time with Smart Alerts &amp; Document Vault.</a:t>
            </a:r>
          </a:p>
          <a:p>
            <a:pPr algn="just"/>
            <a:r>
              <a:rPr lang="en-IN" sz="1400" dirty="0" smtClean="0">
                <a:latin typeface="Arial" panose="020B0604020202020204" pitchFamily="34" charset="0"/>
                <a:cs typeface="Arial" panose="020B0604020202020204" pitchFamily="34" charset="0"/>
              </a:rPr>
              <a:t>Cross</a:t>
            </a:r>
            <a:r>
              <a:rPr lang="en-IN" sz="1400" b="1" dirty="0" smtClean="0">
                <a:latin typeface="Arial" panose="020B0604020202020204" pitchFamily="34" charset="0"/>
                <a:cs typeface="Arial" panose="020B0604020202020204" pitchFamily="34" charset="0"/>
              </a:rPr>
              <a:t>-Sell </a:t>
            </a:r>
            <a:r>
              <a:rPr lang="en-IN" sz="1400" b="1" dirty="0">
                <a:latin typeface="Arial" panose="020B0604020202020204" pitchFamily="34" charset="0"/>
                <a:cs typeface="Arial" panose="020B0604020202020204" pitchFamily="34" charset="0"/>
              </a:rPr>
              <a:t>Revenue Growth</a:t>
            </a:r>
            <a:r>
              <a:rPr lang="en-IN" sz="1400" dirty="0">
                <a:latin typeface="Arial" panose="020B0604020202020204" pitchFamily="34" charset="0"/>
                <a:cs typeface="Arial" panose="020B0604020202020204" pitchFamily="34" charset="0"/>
              </a:rPr>
              <a:t>: - 15% rise in cross-product applications in the first year.</a:t>
            </a:r>
          </a:p>
          <a:p>
            <a:pPr algn="just"/>
            <a:r>
              <a:rPr lang="en-IN" sz="1400" dirty="0" smtClean="0">
                <a:latin typeface="Arial" panose="020B0604020202020204" pitchFamily="34" charset="0"/>
                <a:cs typeface="Arial" panose="020B0604020202020204" pitchFamily="34" charset="0"/>
              </a:rPr>
              <a:t>Customer</a:t>
            </a:r>
            <a:r>
              <a:rPr lang="en-IN" sz="1400" b="1" dirty="0" smtClean="0">
                <a:latin typeface="Arial" panose="020B0604020202020204" pitchFamily="34" charset="0"/>
                <a:cs typeface="Arial" panose="020B0604020202020204" pitchFamily="34" charset="0"/>
              </a:rPr>
              <a:t> </a:t>
            </a:r>
            <a:r>
              <a:rPr lang="en-IN" sz="1400" b="1" dirty="0">
                <a:latin typeface="Arial" panose="020B0604020202020204" pitchFamily="34" charset="0"/>
                <a:cs typeface="Arial" panose="020B0604020202020204" pitchFamily="34" charset="0"/>
              </a:rPr>
              <a:t>Satisfaction</a:t>
            </a:r>
            <a:r>
              <a:rPr lang="en-IN" sz="1400" dirty="0">
                <a:latin typeface="Arial" panose="020B0604020202020204" pitchFamily="34" charset="0"/>
                <a:cs typeface="Arial" panose="020B0604020202020204" pitchFamily="34" charset="0"/>
              </a:rPr>
              <a:t>: - +10 NPS improvement within 6 months.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altLang="en-US"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dirty="0">
              <a:solidFill>
                <a:schemeClr val="tx1"/>
              </a:solidFill>
              <a:latin typeface="Arial" panose="020B0604020202020204" pitchFamily="34" charset="0"/>
            </a:endParaRPr>
          </a:p>
        </p:txBody>
      </p:sp>
    </p:spTree>
    <p:extLst>
      <p:ext uri="{BB962C8B-B14F-4D97-AF65-F5344CB8AC3E}">
        <p14:creationId xmlns:p14="http://schemas.microsoft.com/office/powerpoint/2010/main" val="787012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600" dirty="0" smtClean="0">
                <a:latin typeface="Arial" panose="020B0604020202020204" pitchFamily="34" charset="0"/>
                <a:cs typeface="Arial" panose="020B0604020202020204" pitchFamily="34" charset="0"/>
              </a:rPr>
              <a:t>Agile</a:t>
            </a:r>
            <a:r>
              <a:rPr lang="en-US" sz="1600" b="1" dirty="0" smtClean="0">
                <a:latin typeface="Arial" panose="020B0604020202020204" pitchFamily="34" charset="0"/>
                <a:cs typeface="Arial" panose="020B0604020202020204" pitchFamily="34" charset="0"/>
              </a:rPr>
              <a:t> </a:t>
            </a:r>
            <a:r>
              <a:rPr lang="en-US" sz="1600" dirty="0" smtClean="0">
                <a:latin typeface="Arial" panose="020B0604020202020204" pitchFamily="34" charset="0"/>
                <a:cs typeface="Arial" panose="020B0604020202020204" pitchFamily="34" charset="0"/>
              </a:rPr>
              <a:t>Methods</a:t>
            </a:r>
            <a:r>
              <a:rPr lang="en-US" sz="1600" b="1" dirty="0" smtClean="0">
                <a:latin typeface="Arial" panose="020B0604020202020204" pitchFamily="34" charset="0"/>
                <a:cs typeface="Arial" panose="020B0604020202020204" pitchFamily="34" charset="0"/>
              </a:rPr>
              <a:t> </a:t>
            </a:r>
            <a:endParaRPr lang="en-IN" sz="1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668732"/>
            <a:ext cx="8596668" cy="5173932"/>
          </a:xfrm>
        </p:spPr>
        <p:txBody>
          <a:bodyPr>
            <a:normAutofit/>
          </a:bodyPr>
          <a:lstStyle/>
          <a:p>
            <a:pPr marL="0" indent="0" algn="just">
              <a:buNone/>
            </a:pPr>
            <a:r>
              <a:rPr lang="en-IN" sz="1400" dirty="0">
                <a:latin typeface="Arial" panose="020B0604020202020204" pitchFamily="34" charset="0"/>
                <a:cs typeface="Arial" panose="020B0604020202020204" pitchFamily="34" charset="0"/>
              </a:rPr>
              <a:t>The project will follow an Agile Scrum methodology: - </a:t>
            </a:r>
          </a:p>
          <a:p>
            <a:pPr lvl="0" algn="just"/>
            <a:r>
              <a:rPr lang="en-IN" sz="1400" b="1" dirty="0">
                <a:latin typeface="Arial" panose="020B0604020202020204" pitchFamily="34" charset="0"/>
                <a:cs typeface="Arial" panose="020B0604020202020204" pitchFamily="34" charset="0"/>
              </a:rPr>
              <a:t>Product Backlog</a:t>
            </a:r>
            <a:r>
              <a:rPr lang="en-IN" sz="1400" dirty="0">
                <a:latin typeface="Arial" panose="020B0604020202020204" pitchFamily="34" charset="0"/>
                <a:cs typeface="Arial" panose="020B0604020202020204" pitchFamily="34" charset="0"/>
              </a:rPr>
              <a:t>: Features broken down into Epics → User Stories → Tasks.</a:t>
            </a:r>
          </a:p>
          <a:p>
            <a:pPr lvl="0" algn="just"/>
            <a:r>
              <a:rPr lang="en-IN" sz="1400" b="1" dirty="0">
                <a:latin typeface="Arial" panose="020B0604020202020204" pitchFamily="34" charset="0"/>
                <a:cs typeface="Arial" panose="020B0604020202020204" pitchFamily="34" charset="0"/>
              </a:rPr>
              <a:t>Sprints</a:t>
            </a:r>
            <a:r>
              <a:rPr lang="en-IN" sz="1400" dirty="0">
                <a:latin typeface="Arial" panose="020B0604020202020204" pitchFamily="34" charset="0"/>
                <a:cs typeface="Arial" panose="020B0604020202020204" pitchFamily="34" charset="0"/>
              </a:rPr>
              <a:t>: 2–3 week sprint cycles with continuous delivery of working increments.</a:t>
            </a:r>
          </a:p>
          <a:p>
            <a:pPr lvl="0" algn="just"/>
            <a:r>
              <a:rPr lang="en-IN" sz="1400" b="1" dirty="0">
                <a:latin typeface="Arial" panose="020B0604020202020204" pitchFamily="34" charset="0"/>
                <a:cs typeface="Arial" panose="020B0604020202020204" pitchFamily="34" charset="0"/>
              </a:rPr>
              <a:t>Daily Stand-Ups</a:t>
            </a:r>
            <a:r>
              <a:rPr lang="en-IN" sz="1400" dirty="0">
                <a:latin typeface="Arial" panose="020B0604020202020204" pitchFamily="34" charset="0"/>
                <a:cs typeface="Arial" panose="020B0604020202020204" pitchFamily="34" charset="0"/>
              </a:rPr>
              <a:t>: Quick updates on progress and blockers.</a:t>
            </a:r>
          </a:p>
          <a:p>
            <a:pPr lvl="0" algn="just"/>
            <a:r>
              <a:rPr lang="en-IN" sz="1400" b="1" dirty="0">
                <a:latin typeface="Arial" panose="020B0604020202020204" pitchFamily="34" charset="0"/>
                <a:cs typeface="Arial" panose="020B0604020202020204" pitchFamily="34" charset="0"/>
              </a:rPr>
              <a:t>Sprint Review &amp; Demo</a:t>
            </a:r>
            <a:r>
              <a:rPr lang="en-IN" sz="1400" dirty="0">
                <a:latin typeface="Arial" panose="020B0604020202020204" pitchFamily="34" charset="0"/>
                <a:cs typeface="Arial" panose="020B0604020202020204" pitchFamily="34" charset="0"/>
              </a:rPr>
              <a:t>: Stakeholder feedback at the end of each sprint to refine features.</a:t>
            </a:r>
          </a:p>
          <a:p>
            <a:pPr lvl="0" algn="just"/>
            <a:r>
              <a:rPr lang="en-IN" sz="1400" b="1" dirty="0">
                <a:latin typeface="Arial" panose="020B0604020202020204" pitchFamily="34" charset="0"/>
                <a:cs typeface="Arial" panose="020B0604020202020204" pitchFamily="34" charset="0"/>
              </a:rPr>
              <a:t>Sprint Retrospective</a:t>
            </a:r>
            <a:r>
              <a:rPr lang="en-IN" sz="1400" dirty="0">
                <a:latin typeface="Arial" panose="020B0604020202020204" pitchFamily="34" charset="0"/>
                <a:cs typeface="Arial" panose="020B0604020202020204" pitchFamily="34" charset="0"/>
              </a:rPr>
              <a:t>: Identify improvements for the next sprint.</a:t>
            </a:r>
          </a:p>
          <a:p>
            <a:pPr lvl="0" algn="just"/>
            <a:r>
              <a:rPr lang="en-IN" sz="1400" b="1" dirty="0">
                <a:latin typeface="Arial" panose="020B0604020202020204" pitchFamily="34" charset="0"/>
                <a:cs typeface="Arial" panose="020B0604020202020204" pitchFamily="34" charset="0"/>
              </a:rPr>
              <a:t>Continuous Integration/Testing</a:t>
            </a:r>
            <a:r>
              <a:rPr lang="en-IN" sz="1400" dirty="0">
                <a:latin typeface="Arial" panose="020B0604020202020204" pitchFamily="34" charset="0"/>
                <a:cs typeface="Arial" panose="020B0604020202020204" pitchFamily="34" charset="0"/>
              </a:rPr>
              <a:t>: Frequent builds and testing to ensure quality and quick fixes</a:t>
            </a:r>
            <a:r>
              <a:rPr lang="en-IN" sz="1400" dirty="0" smtClean="0">
                <a:latin typeface="Arial" panose="020B0604020202020204" pitchFamily="34" charset="0"/>
                <a:cs typeface="Arial" panose="020B0604020202020204" pitchFamily="34" charset="0"/>
              </a:rPr>
              <a:t>.</a:t>
            </a:r>
          </a:p>
          <a:p>
            <a:pPr lvl="0" algn="just"/>
            <a:endParaRPr lang="en-US" sz="1600" dirty="0">
              <a:latin typeface="Arial" panose="020B0604020202020204" pitchFamily="34" charset="0"/>
              <a:cs typeface="Arial" panose="020B0604020202020204" pitchFamily="34" charset="0"/>
            </a:endParaRPr>
          </a:p>
          <a:p>
            <a:pPr marL="0" indent="0">
              <a:buNone/>
            </a:pPr>
            <a:r>
              <a:rPr lang="en-US" sz="1600" dirty="0" smtClean="0">
                <a:solidFill>
                  <a:schemeClr val="accent1"/>
                </a:solidFill>
                <a:latin typeface="Arial" panose="020B0604020202020204" pitchFamily="34" charset="0"/>
                <a:cs typeface="Arial" panose="020B0604020202020204" pitchFamily="34" charset="0"/>
              </a:rPr>
              <a:t>Approach</a:t>
            </a:r>
          </a:p>
          <a:p>
            <a:pPr marL="0" indent="0">
              <a:buNone/>
            </a:pPr>
            <a:r>
              <a:rPr lang="en-IN" sz="1900" dirty="0">
                <a:latin typeface="Arial" panose="020B0604020202020204" pitchFamily="34" charset="0"/>
                <a:cs typeface="Arial" panose="020B0604020202020204" pitchFamily="34" charset="0"/>
              </a:rPr>
              <a:t/>
            </a:r>
            <a:br>
              <a:rPr lang="en-IN" sz="1900" dirty="0">
                <a:latin typeface="Arial" panose="020B0604020202020204" pitchFamily="34" charset="0"/>
                <a:cs typeface="Arial" panose="020B0604020202020204" pitchFamily="34" charset="0"/>
              </a:rPr>
            </a:br>
            <a:r>
              <a:rPr lang="en-IN" sz="1400" dirty="0" smtClean="0">
                <a:latin typeface="Arial" panose="020B0604020202020204" pitchFamily="34" charset="0"/>
                <a:cs typeface="Arial" panose="020B0604020202020204" pitchFamily="34" charset="0"/>
              </a:rPr>
              <a:t>1.</a:t>
            </a:r>
            <a:r>
              <a:rPr lang="en-IN" sz="1900" dirty="0" smtClean="0">
                <a:latin typeface="Arial" panose="020B0604020202020204" pitchFamily="34" charset="0"/>
                <a:cs typeface="Arial" panose="020B0604020202020204" pitchFamily="34" charset="0"/>
              </a:rPr>
              <a:t> </a:t>
            </a:r>
            <a:r>
              <a:rPr lang="en-IN" sz="1400" dirty="0">
                <a:latin typeface="Arial" panose="020B0604020202020204" pitchFamily="34" charset="0"/>
                <a:cs typeface="Arial" panose="020B0604020202020204" pitchFamily="34" charset="0"/>
              </a:rPr>
              <a:t>Start with Discovery &amp; Requirements Workshops with bankers, customers, and compliance teams.</a:t>
            </a:r>
            <a:br>
              <a:rPr lang="en-IN" sz="1400" dirty="0">
                <a:latin typeface="Arial" panose="020B0604020202020204" pitchFamily="34" charset="0"/>
                <a:cs typeface="Arial" panose="020B0604020202020204" pitchFamily="34" charset="0"/>
              </a:rPr>
            </a:br>
            <a:r>
              <a:rPr lang="en-IN" sz="1400" dirty="0">
                <a:latin typeface="Arial" panose="020B0604020202020204" pitchFamily="34" charset="0"/>
                <a:cs typeface="Arial" panose="020B0604020202020204" pitchFamily="34" charset="0"/>
              </a:rPr>
              <a:t>2️. Create MVP (Minimum Viable Product) for one key feature (e.g., Integrated Video Banking).</a:t>
            </a:r>
            <a:br>
              <a:rPr lang="en-IN" sz="1400" dirty="0">
                <a:latin typeface="Arial" panose="020B0604020202020204" pitchFamily="34" charset="0"/>
                <a:cs typeface="Arial" panose="020B0604020202020204" pitchFamily="34" charset="0"/>
              </a:rPr>
            </a:br>
            <a:r>
              <a:rPr lang="en-IN" sz="1400" dirty="0">
                <a:latin typeface="Arial" panose="020B0604020202020204" pitchFamily="34" charset="0"/>
                <a:cs typeface="Arial" panose="020B0604020202020204" pitchFamily="34" charset="0"/>
              </a:rPr>
              <a:t>3️.Gradually roll out other features in phased sprints based on priority.</a:t>
            </a:r>
          </a:p>
          <a:p>
            <a:pPr marL="0" indent="0">
              <a:buNone/>
            </a:pPr>
            <a:r>
              <a:rPr lang="en-IN" sz="1400" dirty="0">
                <a:latin typeface="Arial" panose="020B0604020202020204" pitchFamily="34" charset="0"/>
                <a:cs typeface="Arial" panose="020B0604020202020204" pitchFamily="34" charset="0"/>
              </a:rPr>
              <a:t> </a:t>
            </a:r>
          </a:p>
          <a:p>
            <a:pPr lvl="0" algn="just"/>
            <a:endParaRPr lang="en-IN" sz="1600" dirty="0">
              <a:latin typeface="Arial" panose="020B0604020202020204" pitchFamily="34" charset="0"/>
              <a:cs typeface="Arial" panose="020B0604020202020204" pitchFamily="34" charset="0"/>
            </a:endParaRPr>
          </a:p>
          <a:p>
            <a:pPr marL="0" indent="0">
              <a:buNone/>
            </a:pPr>
            <a:endParaRPr lang="en-US" sz="1900" dirty="0" smtClean="0">
              <a:latin typeface="Arial" panose="020B0604020202020204" pitchFamily="34" charset="0"/>
              <a:cs typeface="Arial" panose="020B0604020202020204" pitchFamily="34" charset="0"/>
            </a:endParaRPr>
          </a:p>
          <a:p>
            <a:endParaRPr lang="en-US" dirty="0" smtClean="0"/>
          </a:p>
          <a:p>
            <a:endParaRPr lang="en-US" dirty="0"/>
          </a:p>
          <a:p>
            <a:endParaRPr lang="en-IN" dirty="0"/>
          </a:p>
        </p:txBody>
      </p:sp>
    </p:spTree>
    <p:extLst>
      <p:ext uri="{BB962C8B-B14F-4D97-AF65-F5344CB8AC3E}">
        <p14:creationId xmlns:p14="http://schemas.microsoft.com/office/powerpoint/2010/main" val="4270259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501" y="956414"/>
            <a:ext cx="8761413" cy="967275"/>
          </a:xfrm>
        </p:spPr>
        <p:txBody>
          <a:bodyPr/>
          <a:lstStyle/>
          <a:p>
            <a:r>
              <a:rPr lang="en-US" sz="1600" dirty="0" smtClean="0">
                <a:latin typeface="Arial" panose="020B0604020202020204" pitchFamily="34" charset="0"/>
                <a:cs typeface="Arial" panose="020B0604020202020204" pitchFamily="34" charset="0"/>
              </a:rPr>
              <a:t>Key characteristics of Agile Model in this Project</a:t>
            </a:r>
            <a:endParaRPr lang="en-IN" sz="1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72225" y="2367622"/>
            <a:ext cx="8596668" cy="3880773"/>
          </a:xfrm>
        </p:spPr>
        <p:txBody>
          <a:bodyPr>
            <a:normAutofit/>
          </a:bodyPr>
          <a:lstStyle/>
          <a:p>
            <a:pPr algn="just"/>
            <a:r>
              <a:rPr lang="en-US" sz="1400" b="1" dirty="0" smtClean="0">
                <a:latin typeface="Arial" panose="020B0604020202020204" pitchFamily="34" charset="0"/>
                <a:cs typeface="Arial" panose="020B0604020202020204" pitchFamily="34" charset="0"/>
              </a:rPr>
              <a:t>Iterative </a:t>
            </a:r>
            <a:r>
              <a:rPr lang="en-US" sz="1400" b="1" dirty="0">
                <a:latin typeface="Arial" panose="020B0604020202020204" pitchFamily="34" charset="0"/>
                <a:cs typeface="Arial" panose="020B0604020202020204" pitchFamily="34" charset="0"/>
              </a:rPr>
              <a:t>Development</a:t>
            </a:r>
            <a:r>
              <a:rPr lang="en-US" sz="1400" dirty="0">
                <a:latin typeface="Arial" panose="020B0604020202020204" pitchFamily="34" charset="0"/>
                <a:cs typeface="Arial" panose="020B0604020202020204" pitchFamily="34" charset="0"/>
              </a:rPr>
              <a:t> – Deliver small, usable features in short sprints.</a:t>
            </a:r>
          </a:p>
          <a:p>
            <a:pPr algn="just"/>
            <a:r>
              <a:rPr lang="en-US" sz="1400" b="1" dirty="0">
                <a:latin typeface="Arial" panose="020B0604020202020204" pitchFamily="34" charset="0"/>
                <a:cs typeface="Arial" panose="020B0604020202020204" pitchFamily="34" charset="0"/>
              </a:rPr>
              <a:t>Customer Collaboration</a:t>
            </a:r>
            <a:r>
              <a:rPr lang="en-US" sz="1400" dirty="0">
                <a:latin typeface="Arial" panose="020B0604020202020204" pitchFamily="34" charset="0"/>
                <a:cs typeface="Arial" panose="020B0604020202020204" pitchFamily="34" charset="0"/>
              </a:rPr>
              <a:t> – Get regular feedback from bankers and customers.</a:t>
            </a:r>
          </a:p>
          <a:p>
            <a:pPr algn="just"/>
            <a:r>
              <a:rPr lang="en-US" sz="1400" b="1" dirty="0">
                <a:latin typeface="Arial" panose="020B0604020202020204" pitchFamily="34" charset="0"/>
                <a:cs typeface="Arial" panose="020B0604020202020204" pitchFamily="34" charset="0"/>
              </a:rPr>
              <a:t>Flexibility</a:t>
            </a:r>
            <a:r>
              <a:rPr lang="en-US" sz="1400" dirty="0">
                <a:latin typeface="Arial" panose="020B0604020202020204" pitchFamily="34" charset="0"/>
                <a:cs typeface="Arial" panose="020B0604020202020204" pitchFamily="34" charset="0"/>
              </a:rPr>
              <a:t> – Adapt to changing requirements or priorities quickly.</a:t>
            </a:r>
          </a:p>
          <a:p>
            <a:pPr algn="just"/>
            <a:r>
              <a:rPr lang="en-US" sz="1400" b="1" dirty="0">
                <a:latin typeface="Arial" panose="020B0604020202020204" pitchFamily="34" charset="0"/>
                <a:cs typeface="Arial" panose="020B0604020202020204" pitchFamily="34" charset="0"/>
              </a:rPr>
              <a:t>Continuous Delivery</a:t>
            </a:r>
            <a:r>
              <a:rPr lang="en-US" sz="1400" dirty="0">
                <a:latin typeface="Arial" panose="020B0604020202020204" pitchFamily="34" charset="0"/>
                <a:cs typeface="Arial" panose="020B0604020202020204" pitchFamily="34" charset="0"/>
              </a:rPr>
              <a:t> – Release working updates frequently for early value.</a:t>
            </a:r>
          </a:p>
          <a:p>
            <a:pPr algn="just"/>
            <a:r>
              <a:rPr lang="en-US" sz="1400" b="1" dirty="0">
                <a:latin typeface="Arial" panose="020B0604020202020204" pitchFamily="34" charset="0"/>
                <a:cs typeface="Arial" panose="020B0604020202020204" pitchFamily="34" charset="0"/>
              </a:rPr>
              <a:t>Continuous Improvement</a:t>
            </a:r>
            <a:r>
              <a:rPr lang="en-US" sz="1400" dirty="0">
                <a:latin typeface="Arial" panose="020B0604020202020204" pitchFamily="34" charset="0"/>
                <a:cs typeface="Arial" panose="020B0604020202020204" pitchFamily="34" charset="0"/>
              </a:rPr>
              <a:t> – Review each sprint to refine processes and performance</a:t>
            </a:r>
            <a:r>
              <a:rPr lang="en-US" sz="1200" dirty="0"/>
              <a:t>.</a:t>
            </a:r>
          </a:p>
        </p:txBody>
      </p:sp>
    </p:spTree>
    <p:extLst>
      <p:ext uri="{BB962C8B-B14F-4D97-AF65-F5344CB8AC3E}">
        <p14:creationId xmlns:p14="http://schemas.microsoft.com/office/powerpoint/2010/main" val="2288537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1759</TotalTime>
  <Words>975</Words>
  <Application>Microsoft Office PowerPoint</Application>
  <PresentationFormat>Widescreen</PresentationFormat>
  <Paragraphs>127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Trebuchet MS</vt:lpstr>
      <vt:lpstr>Wingdings</vt:lpstr>
      <vt:lpstr>Wingdings 3</vt:lpstr>
      <vt:lpstr>Facet</vt:lpstr>
      <vt:lpstr>KOTAK BANK- SALESFORCE</vt:lpstr>
      <vt:lpstr>Situation</vt:lpstr>
      <vt:lpstr>Problem</vt:lpstr>
      <vt:lpstr>Opportunity</vt:lpstr>
      <vt:lpstr>Purpose Statement</vt:lpstr>
      <vt:lpstr>Project Objectives</vt:lpstr>
      <vt:lpstr>Success Criteria</vt:lpstr>
      <vt:lpstr>Agile Methods </vt:lpstr>
      <vt:lpstr>Key characteristics of Agile Model in this Project</vt:lpstr>
      <vt:lpstr>Resources</vt:lpstr>
      <vt:lpstr>Resources</vt:lpstr>
      <vt:lpstr>Risks</vt:lpstr>
      <vt:lpstr>Dependencies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CRM NEXT</dc:title>
  <dc:creator>Rahul</dc:creator>
  <cp:lastModifiedBy>Rahul</cp:lastModifiedBy>
  <cp:revision>28</cp:revision>
  <dcterms:created xsi:type="dcterms:W3CDTF">2025-08-19T08:24:13Z</dcterms:created>
  <dcterms:modified xsi:type="dcterms:W3CDTF">2025-09-15T08:45:53Z</dcterms:modified>
</cp:coreProperties>
</file>