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handoutMasterIdLst>
    <p:handoutMasterId r:id="rId17"/>
  </p:handoutMasterIdLst>
  <p:sldIdLst>
    <p:sldId id="256" r:id="rId5"/>
    <p:sldId id="271" r:id="rId6"/>
    <p:sldId id="283" r:id="rId7"/>
    <p:sldId id="284" r:id="rId8"/>
    <p:sldId id="279" r:id="rId9"/>
    <p:sldId id="285" r:id="rId10"/>
    <p:sldId id="280" r:id="rId11"/>
    <p:sldId id="257" r:id="rId12"/>
    <p:sldId id="275" r:id="rId13"/>
    <p:sldId id="276" r:id="rId14"/>
    <p:sldId id="28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726"/>
    <a:srgbClr val="404040"/>
    <a:srgbClr val="FF9B45"/>
    <a:srgbClr val="DD462F"/>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41" autoAdjust="0"/>
  </p:normalViewPr>
  <p:slideViewPr>
    <p:cSldViewPr snapToGrid="0">
      <p:cViewPr>
        <p:scale>
          <a:sx n="90" d="100"/>
          <a:sy n="90" d="100"/>
        </p:scale>
        <p:origin x="398" y="53"/>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0680FBE-A8DF-4758-9AC4-3A9E1039168F}" type="datetimeFigureOut">
              <a:rPr lang="en-US" smtClean="0"/>
              <a:t>8/3/2025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679768-A2FC-4D08-91F6-8DCE6C566B36}" type="slidenum">
              <a:rPr lang="en-US" smtClean="0"/>
              <a:t>‹#›</a:t>
            </a:fld>
            <a:endParaRPr lang="en-US" dirty="0"/>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t>8/3/2025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t>‹#›</a:t>
            </a:fld>
            <a:endParaRPr lang="en-US" dirty="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a:t>
            </a:fld>
            <a:endParaRPr lang="en-US" dirty="0"/>
          </a:p>
        </p:txBody>
      </p:sp>
    </p:spTree>
    <p:extLst>
      <p:ext uri="{BB962C8B-B14F-4D97-AF65-F5344CB8AC3E}">
        <p14:creationId xmlns:p14="http://schemas.microsoft.com/office/powerpoint/2010/main" val="101176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8/3/2025</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521208" y="1536192"/>
            <a:ext cx="6876288" cy="640080"/>
          </a:xfrm>
        </p:spPr>
        <p:txBody>
          <a:bodyPr>
            <a:normAutofit/>
          </a:bodyPr>
          <a:lstStyle>
            <a:lvl1pPr>
              <a:defRPr sz="36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8/3/2025</a:t>
            </a:fld>
            <a:endParaRPr lang="en-US" dirty="0"/>
          </a:p>
        </p:txBody>
      </p:sp>
      <p:sp>
        <p:nvSpPr>
          <p:cNvPr id="5"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8" name="Straight Connector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64324"/>
            <a:ext cx="10515600" cy="2387600"/>
          </a:xfrm>
        </p:spPr>
        <p:txBody>
          <a:bodyPr anchor="ctr" anchorCtr="0">
            <a:normAutofit/>
          </a:bodyPr>
          <a:lstStyle/>
          <a:p>
            <a:r>
              <a:rPr lang="en-US" sz="4800" dirty="0">
                <a:solidFill>
                  <a:schemeClr val="bg1"/>
                </a:solidFill>
              </a:rPr>
              <a:t>Loan Processing Platform (LPP)</a:t>
            </a:r>
          </a:p>
        </p:txBody>
      </p:sp>
      <p:sp>
        <p:nvSpPr>
          <p:cNvPr id="3" name="Subtitle 2"/>
          <p:cNvSpPr>
            <a:spLocks noGrp="1"/>
          </p:cNvSpPr>
          <p:nvPr>
            <p:ph type="subTitle" idx="4294967295"/>
          </p:nvPr>
        </p:nvSpPr>
        <p:spPr>
          <a:xfrm>
            <a:off x="9594268" y="5195538"/>
            <a:ext cx="2160957" cy="1137793"/>
          </a:xfrm>
        </p:spPr>
        <p:txBody>
          <a:bodyPr>
            <a:normAutofit fontScale="62500" lnSpcReduction="20000"/>
          </a:bodyPr>
          <a:lstStyle/>
          <a:p>
            <a:pPr marL="0" indent="0">
              <a:buNone/>
            </a:pPr>
            <a:r>
              <a:rPr lang="en-US" sz="2400" dirty="0">
                <a:solidFill>
                  <a:schemeClr val="bg1"/>
                </a:solidFill>
                <a:latin typeface="+mj-lt"/>
              </a:rPr>
              <a:t>Mansi Gunjar</a:t>
            </a:r>
          </a:p>
          <a:p>
            <a:pPr marL="0" indent="0">
              <a:buNone/>
            </a:pPr>
            <a:r>
              <a:rPr lang="en-US" sz="2400" dirty="0">
                <a:solidFill>
                  <a:schemeClr val="bg1"/>
                </a:solidFill>
                <a:latin typeface="+mj-lt"/>
              </a:rPr>
              <a:t>01/08/2025</a:t>
            </a:r>
          </a:p>
          <a:p>
            <a:pPr marL="0" indent="0">
              <a:buNone/>
            </a:pPr>
            <a:endParaRPr lang="en-US" sz="2400" dirty="0">
              <a:solidFill>
                <a:schemeClr val="bg1"/>
              </a:solidFill>
              <a:latin typeface="+mj-lt"/>
            </a:endParaRPr>
          </a:p>
        </p:txBody>
      </p:sp>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Risks and Dependencies</a:t>
            </a:r>
          </a:p>
        </p:txBody>
      </p:sp>
      <p:sp>
        <p:nvSpPr>
          <p:cNvPr id="17" name="Content Placeholder 17">
            <a:extLst>
              <a:ext uri="{FF2B5EF4-FFF2-40B4-BE49-F238E27FC236}">
                <a16:creationId xmlns:a16="http://schemas.microsoft.com/office/drawing/2014/main" id="{33A2B651-880B-410B-AB72-85030AF98BE4}"/>
              </a:ext>
            </a:extLst>
          </p:cNvPr>
          <p:cNvSpPr txBox="1">
            <a:spLocks/>
          </p:cNvSpPr>
          <p:nvPr/>
        </p:nvSpPr>
        <p:spPr>
          <a:xfrm>
            <a:off x="541610" y="1524708"/>
            <a:ext cx="10126390" cy="387151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endParaRPr lang="en-US" sz="1400" dirty="0">
              <a:latin typeface="Segoe UI" panose="020B0502040204020203" pitchFamily="34" charset="0"/>
              <a:cs typeface="Segoe UI" panose="020B0502040204020203" pitchFamily="34" charset="0"/>
            </a:endParaRPr>
          </a:p>
        </p:txBody>
      </p:sp>
      <p:sp>
        <p:nvSpPr>
          <p:cNvPr id="2" name="Rectangle 1">
            <a:extLst>
              <a:ext uri="{FF2B5EF4-FFF2-40B4-BE49-F238E27FC236}">
                <a16:creationId xmlns:a16="http://schemas.microsoft.com/office/drawing/2014/main" id="{C8D7EFE8-082B-C10A-2A59-A51718031844}"/>
              </a:ext>
            </a:extLst>
          </p:cNvPr>
          <p:cNvSpPr>
            <a:spLocks noChangeArrowheads="1"/>
          </p:cNvSpPr>
          <p:nvPr/>
        </p:nvSpPr>
        <p:spPr bwMode="auto">
          <a:xfrm>
            <a:off x="541610" y="1325611"/>
            <a:ext cx="6442789" cy="1345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b="0" i="0" u="none" strike="noStrike" cap="none" normalizeH="0" baseline="0" dirty="0">
                <a:ln>
                  <a:noFill/>
                </a:ln>
                <a:solidFill>
                  <a:schemeClr val="tx1"/>
                </a:solidFill>
                <a:effectLst/>
              </a:rPr>
              <a:t>Resistance to change from traditional backend-driven processing teams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b="0" i="0" u="none" strike="noStrike" cap="none" normalizeH="0" baseline="0" dirty="0">
                <a:ln>
                  <a:noFill/>
                </a:ln>
                <a:solidFill>
                  <a:schemeClr val="tx1"/>
                </a:solidFill>
                <a:effectLst/>
              </a:rPr>
              <a:t>Delay in API access or integration with legacy systems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b="0" i="0" u="none" strike="noStrike" cap="none" normalizeH="0" baseline="0" dirty="0">
                <a:ln>
                  <a:noFill/>
                </a:ln>
                <a:solidFill>
                  <a:schemeClr val="tx1"/>
                </a:solidFill>
                <a:effectLst/>
              </a:rPr>
              <a:t>Quality of data and incomplete document uploads from DSAs or Customers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b="0" i="0" u="none" strike="noStrike" cap="none" normalizeH="0" baseline="0" dirty="0">
                <a:ln>
                  <a:noFill/>
                </a:ln>
                <a:solidFill>
                  <a:schemeClr val="tx1"/>
                </a:solidFill>
                <a:effectLst/>
              </a:rPr>
              <a:t>Risk of non-compliance if security protocols are not implemented properly</a:t>
            </a:r>
          </a:p>
        </p:txBody>
      </p:sp>
    </p:spTree>
    <p:extLst>
      <p:ext uri="{BB962C8B-B14F-4D97-AF65-F5344CB8AC3E}">
        <p14:creationId xmlns:p14="http://schemas.microsoft.com/office/powerpoint/2010/main" val="17693260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18B3C-9DBA-4227-8C50-9268C0454347}"/>
              </a:ext>
            </a:extLst>
          </p:cNvPr>
          <p:cNvSpPr>
            <a:spLocks noGrp="1"/>
          </p:cNvSpPr>
          <p:nvPr>
            <p:ph type="title"/>
          </p:nvPr>
        </p:nvSpPr>
        <p:spPr/>
        <p:txBody>
          <a:bodyPr/>
          <a:lstStyle/>
          <a:p>
            <a:r>
              <a:rPr lang="en-IN" dirty="0"/>
              <a:t>To Be Completed by</a:t>
            </a:r>
          </a:p>
        </p:txBody>
      </p:sp>
      <p:sp>
        <p:nvSpPr>
          <p:cNvPr id="3" name="Content Placeholder 2">
            <a:extLst>
              <a:ext uri="{FF2B5EF4-FFF2-40B4-BE49-F238E27FC236}">
                <a16:creationId xmlns:a16="http://schemas.microsoft.com/office/drawing/2014/main" id="{49CDCA03-68CE-4CC5-BEC6-9590044F1BC9}"/>
              </a:ext>
            </a:extLst>
          </p:cNvPr>
          <p:cNvSpPr>
            <a:spLocks noGrp="1"/>
          </p:cNvSpPr>
          <p:nvPr>
            <p:ph sz="quarter" idx="10"/>
          </p:nvPr>
        </p:nvSpPr>
        <p:spPr/>
        <p:txBody>
          <a:bodyPr>
            <a:normAutofit/>
          </a:bodyPr>
          <a:lstStyle/>
          <a:p>
            <a:pPr marL="171450" indent="-171450">
              <a:buFont typeface="Wingdings" panose="05000000000000000000" pitchFamily="2" charset="2"/>
              <a:buChar char="q"/>
            </a:pPr>
            <a:r>
              <a:rPr lang="en-IN" sz="1400" dirty="0"/>
              <a:t>Project Sponsor: TATA Capital</a:t>
            </a:r>
          </a:p>
          <a:p>
            <a:pPr marL="171450" indent="-171450">
              <a:buFont typeface="Wingdings" panose="05000000000000000000" pitchFamily="2" charset="2"/>
              <a:buChar char="q"/>
            </a:pPr>
            <a:r>
              <a:rPr lang="en-IN" sz="1400" dirty="0"/>
              <a:t>Project Manager: Ms. Dev G.</a:t>
            </a:r>
          </a:p>
        </p:txBody>
      </p:sp>
    </p:spTree>
    <p:extLst>
      <p:ext uri="{BB962C8B-B14F-4D97-AF65-F5344CB8AC3E}">
        <p14:creationId xmlns:p14="http://schemas.microsoft.com/office/powerpoint/2010/main" val="806419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Autofit/>
          </a:bodyPr>
          <a:lstStyle/>
          <a:p>
            <a:r>
              <a:rPr lang="en-US" dirty="0">
                <a:latin typeface="Segoe UI Light" panose="020B0502040204020203" pitchFamily="34" charset="0"/>
                <a:cs typeface="Segoe UI Light" panose="020B0502040204020203" pitchFamily="34" charset="0"/>
              </a:rPr>
              <a:t>Situation</a:t>
            </a:r>
          </a:p>
        </p:txBody>
      </p:sp>
      <p:sp>
        <p:nvSpPr>
          <p:cNvPr id="3" name="TextBox 2">
            <a:extLst>
              <a:ext uri="{FF2B5EF4-FFF2-40B4-BE49-F238E27FC236}">
                <a16:creationId xmlns:a16="http://schemas.microsoft.com/office/drawing/2014/main" id="{2D108550-A095-E856-FAF6-3EBE8084F1ED}"/>
              </a:ext>
            </a:extLst>
          </p:cNvPr>
          <p:cNvSpPr txBox="1"/>
          <p:nvPr/>
        </p:nvSpPr>
        <p:spPr>
          <a:xfrm>
            <a:off x="436366" y="1535406"/>
            <a:ext cx="11149586" cy="954107"/>
          </a:xfrm>
          <a:prstGeom prst="rect">
            <a:avLst/>
          </a:prstGeom>
          <a:noFill/>
        </p:spPr>
        <p:txBody>
          <a:bodyPr wrap="square">
            <a:spAutoFit/>
          </a:bodyPr>
          <a:lstStyle/>
          <a:p>
            <a:pPr marL="285750" indent="-285750">
              <a:buFont typeface="Wingdings" panose="05000000000000000000" pitchFamily="2" charset="2"/>
              <a:buChar char="q"/>
            </a:pPr>
            <a:r>
              <a:rPr lang="en-US" sz="1400" dirty="0"/>
              <a:t>Currently, the loan application and processing journey is largely dependent on manual coordination between customers, DSAs (Direct Selling Agents), Connectors, and internal bank teams. This leads to inefficiencies, delayed updates, document mismanagement, and lack of transparency for all stakeholders. Customers often rely on physical interaction or calls for updates, while DSAs and Connectors face challenges in submitting and tracking loan files through a centralized process.</a:t>
            </a:r>
          </a:p>
        </p:txBody>
      </p:sp>
    </p:spTree>
    <p:extLst>
      <p:ext uri="{BB962C8B-B14F-4D97-AF65-F5344CB8AC3E}">
        <p14:creationId xmlns:p14="http://schemas.microsoft.com/office/powerpoint/2010/main" val="345761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70D23-3F85-9167-6023-A06EB6F284A0}"/>
              </a:ext>
            </a:extLst>
          </p:cNvPr>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Problem</a:t>
            </a:r>
            <a:endParaRPr lang="en-IN" dirty="0"/>
          </a:p>
        </p:txBody>
      </p:sp>
      <p:sp>
        <p:nvSpPr>
          <p:cNvPr id="4" name="Rectangle 1">
            <a:extLst>
              <a:ext uri="{FF2B5EF4-FFF2-40B4-BE49-F238E27FC236}">
                <a16:creationId xmlns:a16="http://schemas.microsoft.com/office/drawing/2014/main" id="{447EF78E-3DDD-D7DA-77D1-EFFD5B74E99F}"/>
              </a:ext>
            </a:extLst>
          </p:cNvPr>
          <p:cNvSpPr>
            <a:spLocks noGrp="1" noChangeArrowheads="1"/>
          </p:cNvSpPr>
          <p:nvPr>
            <p:ph sz="quarter" idx="10"/>
          </p:nvPr>
        </p:nvSpPr>
        <p:spPr bwMode="auto">
          <a:xfrm>
            <a:off x="521207" y="1517498"/>
            <a:ext cx="6766276" cy="3206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285750" indent="-285750">
              <a:buFont typeface="Wingdings" panose="05000000000000000000" pitchFamily="2" charset="2"/>
              <a:buChar char="q"/>
            </a:pPr>
            <a:r>
              <a:rPr lang="en-US" sz="1400" dirty="0"/>
              <a:t>The absence of a self-service digital platform results in:</a:t>
            </a:r>
          </a:p>
          <a:p>
            <a:pPr marL="285750" indent="-285750">
              <a:buFont typeface="Wingdings" panose="05000000000000000000" pitchFamily="2" charset="2"/>
              <a:buChar char="q"/>
            </a:pPr>
            <a:r>
              <a:rPr lang="en-US" sz="1400" dirty="0"/>
              <a:t>Increased turnaround time (TAT) for loan processing</a:t>
            </a:r>
          </a:p>
          <a:p>
            <a:pPr marL="285750" indent="-285750">
              <a:buFont typeface="Wingdings" panose="05000000000000000000" pitchFamily="2" charset="2"/>
              <a:buChar char="q"/>
            </a:pPr>
            <a:r>
              <a:rPr lang="en-US" sz="1400" dirty="0"/>
              <a:t>Lack of visibility and status tracking for customers, DSAs, and Connectors</a:t>
            </a:r>
          </a:p>
          <a:p>
            <a:pPr marL="285750" indent="-285750">
              <a:buFont typeface="Wingdings" panose="05000000000000000000" pitchFamily="2" charset="2"/>
              <a:buChar char="q"/>
            </a:pPr>
            <a:r>
              <a:rPr lang="en-US" sz="1400" dirty="0"/>
              <a:t>Higher workload on back-office teams due to repetitive manual communication</a:t>
            </a:r>
          </a:p>
          <a:p>
            <a:pPr marL="285750" indent="-285750">
              <a:buFont typeface="Wingdings" panose="05000000000000000000" pitchFamily="2" charset="2"/>
              <a:buChar char="q"/>
            </a:pPr>
            <a:r>
              <a:rPr lang="en-US" sz="1400" dirty="0"/>
              <a:t>Poor customer experience and reduced operational efficiency</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kumimoji="0" lang="en-US" altLang="en-US" sz="140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968229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42530-ACA0-3378-8AC7-1C4911ABBD2C}"/>
              </a:ext>
            </a:extLst>
          </p:cNvPr>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Opportunity</a:t>
            </a:r>
            <a:endParaRPr lang="en-IN" dirty="0"/>
          </a:p>
        </p:txBody>
      </p:sp>
      <p:sp>
        <p:nvSpPr>
          <p:cNvPr id="4" name="Rectangle 1">
            <a:extLst>
              <a:ext uri="{FF2B5EF4-FFF2-40B4-BE49-F238E27FC236}">
                <a16:creationId xmlns:a16="http://schemas.microsoft.com/office/drawing/2014/main" id="{59ADEAB9-8C43-9ECF-6FE4-BA9791434C16}"/>
              </a:ext>
            </a:extLst>
          </p:cNvPr>
          <p:cNvSpPr>
            <a:spLocks noGrp="1" noChangeArrowheads="1"/>
          </p:cNvSpPr>
          <p:nvPr>
            <p:ph sz="quarter" idx="10"/>
          </p:nvPr>
        </p:nvSpPr>
        <p:spPr bwMode="auto">
          <a:xfrm>
            <a:off x="582665" y="1422671"/>
            <a:ext cx="10772670" cy="3852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a:buFont typeface="Wingdings" panose="05000000000000000000" pitchFamily="2" charset="2"/>
              <a:buChar char="q"/>
            </a:pPr>
            <a:r>
              <a:rPr lang="en-US" sz="1400" dirty="0"/>
              <a:t>To address the current gaps, there is an opportunity to develop a </a:t>
            </a:r>
            <a:r>
              <a:rPr lang="en-US" sz="1400" b="1" dirty="0"/>
              <a:t>Loan Processing Platform</a:t>
            </a:r>
            <a:r>
              <a:rPr lang="en-US" sz="1400" dirty="0"/>
              <a:t> that provides:</a:t>
            </a:r>
          </a:p>
          <a:p>
            <a:pPr marL="285750" indent="-285750">
              <a:buFont typeface="Wingdings" panose="05000000000000000000" pitchFamily="2" charset="2"/>
              <a:buChar char="q"/>
            </a:pPr>
            <a:r>
              <a:rPr lang="en-US" sz="1400" b="1" dirty="0"/>
              <a:t>Self-login functionality</a:t>
            </a:r>
            <a:r>
              <a:rPr lang="en-US" sz="1400" dirty="0"/>
              <a:t> for customers, DSAs, and Connectors</a:t>
            </a:r>
          </a:p>
          <a:p>
            <a:pPr marL="285750" indent="-285750">
              <a:buFont typeface="Wingdings" panose="05000000000000000000" pitchFamily="2" charset="2"/>
              <a:buChar char="q"/>
            </a:pPr>
            <a:r>
              <a:rPr lang="en-US" sz="1400" b="1" dirty="0"/>
              <a:t>Document upload</a:t>
            </a:r>
            <a:r>
              <a:rPr lang="en-US" sz="1400" dirty="0"/>
              <a:t> and tracking features</a:t>
            </a:r>
          </a:p>
          <a:p>
            <a:pPr marL="285750" indent="-285750">
              <a:buFont typeface="Wingdings" panose="05000000000000000000" pitchFamily="2" charset="2"/>
              <a:buChar char="q"/>
            </a:pPr>
            <a:r>
              <a:rPr lang="en-US" sz="1400" b="1" dirty="0"/>
              <a:t>Real-time status visibility</a:t>
            </a:r>
            <a:endParaRPr lang="en-US" sz="1400" dirty="0"/>
          </a:p>
          <a:p>
            <a:pPr marL="285750" indent="-285750">
              <a:buFont typeface="Wingdings" panose="05000000000000000000" pitchFamily="2" charset="2"/>
              <a:buChar char="q"/>
            </a:pPr>
            <a:r>
              <a:rPr lang="en-US" sz="1400" b="1" dirty="0"/>
              <a:t>Automated workflows</a:t>
            </a:r>
            <a:r>
              <a:rPr lang="en-US" sz="1400" dirty="0"/>
              <a:t> to reduce manual interventions</a:t>
            </a:r>
            <a:br>
              <a:rPr lang="en-US" sz="1400" dirty="0"/>
            </a:br>
            <a:r>
              <a:rPr lang="en-US" sz="1400" dirty="0"/>
              <a:t>This would significantly improve processing speed, reduce errors, empower stakeholders, and align with the organization's digital transformation goals.</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kumimoji="0" lang="en-US" altLang="en-US" sz="140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618504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Purpose Statement (Goals)</a:t>
            </a:r>
          </a:p>
        </p:txBody>
      </p:sp>
      <p:sp>
        <p:nvSpPr>
          <p:cNvPr id="26" name="Content Placeholder 17">
            <a:extLst>
              <a:ext uri="{FF2B5EF4-FFF2-40B4-BE49-F238E27FC236}">
                <a16:creationId xmlns:a16="http://schemas.microsoft.com/office/drawing/2014/main" id="{FA46ECCF-AFC7-47EE-B5A8-E187CBE64A0D}"/>
              </a:ext>
            </a:extLst>
          </p:cNvPr>
          <p:cNvSpPr txBox="1">
            <a:spLocks/>
          </p:cNvSpPr>
          <p:nvPr/>
        </p:nvSpPr>
        <p:spPr>
          <a:xfrm>
            <a:off x="541610" y="1524708"/>
            <a:ext cx="10258912" cy="387151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r>
              <a:rPr lang="en-US" sz="1400" dirty="0"/>
              <a:t>The purpose of this project is to analyze, design, and implement a unified loan processing platform that enables self-login and tracking for customers, DSAs, and Connectors while automating document management and case logging.</a:t>
            </a:r>
            <a:endParaRPr lang="en-US" sz="1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1070017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159B8-FED0-7D95-CF41-72BC3FA3849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F02FE14-FC68-7A41-5C10-0579F7E018DF}"/>
              </a:ext>
            </a:extLst>
          </p:cNvPr>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Project Objectives</a:t>
            </a:r>
          </a:p>
        </p:txBody>
      </p:sp>
      <p:sp>
        <p:nvSpPr>
          <p:cNvPr id="26" name="Content Placeholder 17">
            <a:extLst>
              <a:ext uri="{FF2B5EF4-FFF2-40B4-BE49-F238E27FC236}">
                <a16:creationId xmlns:a16="http://schemas.microsoft.com/office/drawing/2014/main" id="{821C28DB-540A-4A92-159F-71EC56F25BE7}"/>
              </a:ext>
            </a:extLst>
          </p:cNvPr>
          <p:cNvSpPr txBox="1">
            <a:spLocks/>
          </p:cNvSpPr>
          <p:nvPr/>
        </p:nvSpPr>
        <p:spPr>
          <a:xfrm>
            <a:off x="583943" y="1088136"/>
            <a:ext cx="10258912" cy="387151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endParaRPr lang="en-US" sz="1400" dirty="0"/>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latin typeface="Arial" panose="020B0604020202020204" pitchFamily="34" charset="0"/>
              </a:rPr>
              <a:t>Identify and finalize solution requirements through Agile ceremonies and stakeholder interviews.</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latin typeface="Arial" panose="020B0604020202020204" pitchFamily="34" charset="0"/>
              </a:rPr>
              <a:t>Develop the platform based on role-based access (Customer, DSA, Connector, Admin).</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latin typeface="Arial" panose="020B0604020202020204" pitchFamily="34" charset="0"/>
              </a:rPr>
              <a:t>Enable login, document upload, and status tracking functionality.</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latin typeface="Arial" panose="020B0604020202020204" pitchFamily="34" charset="0"/>
              </a:rPr>
              <a:t>Integrate backend loan management systems via secure APIs.</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latin typeface="Arial" panose="020B0604020202020204" pitchFamily="34" charset="0"/>
              </a:rPr>
              <a:t>Conduct UAT with all user groups.</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latin typeface="Arial" panose="020B0604020202020204" pitchFamily="34" charset="0"/>
              </a:rPr>
              <a:t>Go-live and monitor adoption and performance KPIs.</a:t>
            </a:r>
          </a:p>
          <a:p>
            <a:pPr marL="0" lvl="0" indent="0">
              <a:spcAft>
                <a:spcPts val="600"/>
              </a:spcAft>
              <a:buNone/>
              <a:defRPr/>
            </a:pPr>
            <a:endParaRPr lang="en-US" sz="1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33006601"/>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Success Criteria</a:t>
            </a:r>
            <a:endParaRPr lang="en-US" dirty="0">
              <a:latin typeface="Segoe UI Light" panose="020B0502040204020203" pitchFamily="34" charset="0"/>
              <a:cs typeface="Segoe UI Light" panose="020B0502040204020203" pitchFamily="34" charset="0"/>
            </a:endParaRPr>
          </a:p>
        </p:txBody>
      </p:sp>
      <p:sp>
        <p:nvSpPr>
          <p:cNvPr id="31" name="Content Placeholder 17">
            <a:extLst>
              <a:ext uri="{FF2B5EF4-FFF2-40B4-BE49-F238E27FC236}">
                <a16:creationId xmlns:a16="http://schemas.microsoft.com/office/drawing/2014/main" id="{5656CA8F-8812-4F72-B5A7-169BCDA339FC}"/>
              </a:ext>
            </a:extLst>
          </p:cNvPr>
          <p:cNvSpPr txBox="1">
            <a:spLocks/>
          </p:cNvSpPr>
          <p:nvPr/>
        </p:nvSpPr>
        <p:spPr>
          <a:xfrm>
            <a:off x="541610" y="1524708"/>
            <a:ext cx="10126390" cy="4885236"/>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lvl="0">
              <a:spcAft>
                <a:spcPts val="600"/>
              </a:spcAft>
              <a:buFont typeface="Wingdings" panose="05000000000000000000" pitchFamily="2" charset="2"/>
              <a:buChar char="q"/>
              <a:defRPr/>
            </a:pPr>
            <a:endParaRPr lang="en-US" sz="1400" dirty="0">
              <a:cs typeface="Calibri" panose="020F0502020204030204" pitchFamily="34" charset="0"/>
            </a:endParaRPr>
          </a:p>
        </p:txBody>
      </p:sp>
      <p:sp>
        <p:nvSpPr>
          <p:cNvPr id="2" name="Rectangle 1">
            <a:extLst>
              <a:ext uri="{FF2B5EF4-FFF2-40B4-BE49-F238E27FC236}">
                <a16:creationId xmlns:a16="http://schemas.microsoft.com/office/drawing/2014/main" id="{0202D5B2-D1A0-D735-0AE2-693FD793FF27}"/>
              </a:ext>
            </a:extLst>
          </p:cNvPr>
          <p:cNvSpPr>
            <a:spLocks noChangeArrowheads="1"/>
          </p:cNvSpPr>
          <p:nvPr/>
        </p:nvSpPr>
        <p:spPr bwMode="auto">
          <a:xfrm rot="10800000" flipV="1">
            <a:off x="521207" y="1308677"/>
            <a:ext cx="10561661" cy="1345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Increased transparency and real-time access to loan application status and documents.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30% reduction in dependency on backend support.</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40% improvement in application processing time.</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System adoption rate &gt;80% within 3 months post-launch.</a:t>
            </a:r>
          </a:p>
        </p:txBody>
      </p:sp>
    </p:spTree>
    <p:extLst>
      <p:ext uri="{BB962C8B-B14F-4D97-AF65-F5344CB8AC3E}">
        <p14:creationId xmlns:p14="http://schemas.microsoft.com/office/powerpoint/2010/main" val="2596833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a:latin typeface="Segoe UI Light" panose="020B0502040204020203" pitchFamily="34" charset="0"/>
                <a:cs typeface="Segoe UI Light" panose="020B0502040204020203" pitchFamily="34" charset="0"/>
              </a:rPr>
              <a:t>Methods/Approach</a:t>
            </a:r>
          </a:p>
        </p:txBody>
      </p:sp>
      <p:sp>
        <p:nvSpPr>
          <p:cNvPr id="19" name="Content Placeholder 17">
            <a:extLst>
              <a:ext uri="{FF2B5EF4-FFF2-40B4-BE49-F238E27FC236}">
                <a16:creationId xmlns:a16="http://schemas.microsoft.com/office/drawing/2014/main" id="{6565856F-222E-4AA9-9025-FDA1E389A594}"/>
              </a:ext>
            </a:extLst>
          </p:cNvPr>
          <p:cNvSpPr txBox="1">
            <a:spLocks/>
          </p:cNvSpPr>
          <p:nvPr/>
        </p:nvSpPr>
        <p:spPr>
          <a:xfrm>
            <a:off x="541610" y="1524708"/>
            <a:ext cx="9980616" cy="4995362"/>
          </a:xfrm>
          <a:prstGeom prst="rect">
            <a:avLst/>
          </a:prstGeom>
        </p:spPr>
        <p:txBody>
          <a:bodyPr vert="horz" lIns="91440" tIns="45720" rIns="91440" bIns="45720" rtlCol="0">
            <a:no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lvl="0">
              <a:spcAft>
                <a:spcPts val="600"/>
              </a:spcAft>
              <a:buFont typeface="Wingdings" panose="05000000000000000000" pitchFamily="2" charset="2"/>
              <a:buChar char="q"/>
              <a:defRPr/>
            </a:pPr>
            <a:r>
              <a:rPr lang="en-US" sz="1400" dirty="0">
                <a:latin typeface="Segoe UI" panose="020B0502040204020203" pitchFamily="34" charset="0"/>
                <a:cs typeface="Segoe UI" panose="020B0502040204020203" pitchFamily="34" charset="0"/>
              </a:rPr>
              <a:t>SDLC Methodology used</a:t>
            </a:r>
          </a:p>
          <a:p>
            <a:pPr lvl="1">
              <a:spcAft>
                <a:spcPts val="600"/>
              </a:spcAft>
              <a:buFont typeface="Wingdings" panose="05000000000000000000" pitchFamily="2" charset="2"/>
              <a:buChar char="q"/>
              <a:defRPr/>
            </a:pPr>
            <a:r>
              <a:rPr lang="en-US" sz="1400" dirty="0">
                <a:latin typeface="Segoe UI" panose="020B0502040204020203" pitchFamily="34" charset="0"/>
                <a:cs typeface="Segoe UI" panose="020B0502040204020203" pitchFamily="34" charset="0"/>
              </a:rPr>
              <a:t>Agile Methodology</a:t>
            </a:r>
          </a:p>
          <a:p>
            <a:pPr marL="0" lvl="0" indent="0">
              <a:spcAft>
                <a:spcPts val="600"/>
              </a:spcAft>
              <a:buNone/>
              <a:defRPr/>
            </a:pPr>
            <a:r>
              <a:rPr lang="en-US" sz="1400" dirty="0">
                <a:highlight>
                  <a:srgbClr val="FFFF00"/>
                </a:highlight>
                <a:latin typeface="Segoe UI" panose="020B0502040204020203" pitchFamily="34" charset="0"/>
                <a:cs typeface="Segoe UI" panose="020B0502040204020203" pitchFamily="34" charset="0"/>
              </a:rPr>
              <a:t>Approach</a:t>
            </a:r>
          </a:p>
          <a:p>
            <a:pPr>
              <a:buFont typeface="Wingdings" panose="05000000000000000000" pitchFamily="2" charset="2"/>
              <a:buChar char="q"/>
            </a:pPr>
            <a:r>
              <a:rPr lang="en-IN" sz="1400" dirty="0"/>
              <a:t>Conduct Agile planning, sprint ceremonies, and iterative feedback loops.</a:t>
            </a:r>
          </a:p>
          <a:p>
            <a:pPr>
              <a:buFont typeface="Wingdings" panose="05000000000000000000" pitchFamily="2" charset="2"/>
              <a:buChar char="q"/>
            </a:pPr>
            <a:r>
              <a:rPr lang="en-IN" sz="1400" dirty="0"/>
              <a:t>Collaborate with stakeholders to gather user stories and define acceptance criteria.</a:t>
            </a:r>
          </a:p>
          <a:p>
            <a:pPr>
              <a:buFont typeface="Wingdings" panose="05000000000000000000" pitchFamily="2" charset="2"/>
              <a:buChar char="q"/>
            </a:pPr>
            <a:r>
              <a:rPr lang="en-IN" sz="1400" dirty="0"/>
              <a:t>Develop features in sprints – self-login, document upload, status tracking.</a:t>
            </a:r>
          </a:p>
          <a:p>
            <a:pPr>
              <a:buFont typeface="Wingdings" panose="05000000000000000000" pitchFamily="2" charset="2"/>
              <a:buChar char="q"/>
            </a:pPr>
            <a:r>
              <a:rPr lang="en-IN" sz="1400" dirty="0"/>
              <a:t>Integrate APIs with core banking/loan processing systems.</a:t>
            </a:r>
          </a:p>
          <a:p>
            <a:pPr>
              <a:buFont typeface="Wingdings" panose="05000000000000000000" pitchFamily="2" charset="2"/>
              <a:buChar char="q"/>
            </a:pPr>
            <a:r>
              <a:rPr lang="en-IN" sz="1400" dirty="0"/>
              <a:t>Conduct UAT and pilot testing.</a:t>
            </a:r>
          </a:p>
          <a:p>
            <a:pPr>
              <a:buFont typeface="Wingdings" panose="05000000000000000000" pitchFamily="2" charset="2"/>
              <a:buChar char="q"/>
            </a:pPr>
            <a:r>
              <a:rPr lang="en-IN" sz="1400" dirty="0"/>
              <a:t>Provide user training and documentation</a:t>
            </a:r>
            <a:r>
              <a:rPr lang="en-IN" dirty="0"/>
              <a:t>.</a:t>
            </a:r>
          </a:p>
        </p:txBody>
      </p:sp>
    </p:spTree>
    <p:extLst>
      <p:ext uri="{BB962C8B-B14F-4D97-AF65-F5344CB8AC3E}">
        <p14:creationId xmlns:p14="http://schemas.microsoft.com/office/powerpoint/2010/main" val="13286760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Resources</a:t>
            </a:r>
          </a:p>
        </p:txBody>
      </p:sp>
      <p:sp>
        <p:nvSpPr>
          <p:cNvPr id="26" name="Content Placeholder 17">
            <a:extLst>
              <a:ext uri="{FF2B5EF4-FFF2-40B4-BE49-F238E27FC236}">
                <a16:creationId xmlns:a16="http://schemas.microsoft.com/office/drawing/2014/main" id="{11D8350E-9879-4089-953B-CD69E6CB98B0}"/>
              </a:ext>
            </a:extLst>
          </p:cNvPr>
          <p:cNvSpPr txBox="1">
            <a:spLocks/>
          </p:cNvSpPr>
          <p:nvPr/>
        </p:nvSpPr>
        <p:spPr>
          <a:xfrm>
            <a:off x="521207" y="2802466"/>
            <a:ext cx="6856716" cy="3724597"/>
          </a:xfrm>
          <a:prstGeom prst="rect">
            <a:avLst/>
          </a:prstGeom>
        </p:spPr>
        <p:txBody>
          <a:bodyPr vert="horz" lIns="91440" tIns="45720" rIns="91440" bIns="45720" rtlCol="0">
            <a:no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lvl="0">
              <a:spcAft>
                <a:spcPts val="600"/>
              </a:spcAft>
              <a:buFont typeface="Wingdings" panose="05000000000000000000" pitchFamily="2" charset="2"/>
              <a:buChar char="q"/>
              <a:defRPr/>
            </a:pPr>
            <a:endParaRPr lang="en-US" sz="1400" dirty="0">
              <a:latin typeface="Segoe UI" panose="020B0502040204020203" pitchFamily="34" charset="0"/>
              <a:cs typeface="Segoe UI" panose="020B0502040204020203" pitchFamily="34" charset="0"/>
            </a:endParaRPr>
          </a:p>
          <a:p>
            <a:pPr lvl="0">
              <a:spcAft>
                <a:spcPts val="600"/>
              </a:spcAft>
              <a:buFont typeface="Wingdings" panose="05000000000000000000" pitchFamily="2" charset="2"/>
              <a:buChar char="q"/>
              <a:defRPr/>
            </a:pPr>
            <a:r>
              <a:rPr lang="en-US" sz="1400" dirty="0">
                <a:latin typeface="Segoe UI" panose="020B0502040204020203" pitchFamily="34" charset="0"/>
                <a:cs typeface="Segoe UI" panose="020B0502040204020203" pitchFamily="34" charset="0"/>
              </a:rPr>
              <a:t>Technologies and Tools: </a:t>
            </a:r>
          </a:p>
          <a:p>
            <a:pPr lvl="1">
              <a:spcAft>
                <a:spcPts val="600"/>
              </a:spcAft>
              <a:buFont typeface="Wingdings" panose="05000000000000000000" pitchFamily="2" charset="2"/>
              <a:buChar char="q"/>
              <a:defRPr/>
            </a:pPr>
            <a:r>
              <a:rPr lang="en-US" sz="1400" dirty="0">
                <a:latin typeface="Segoe UI" panose="020B0502040204020203" pitchFamily="34" charset="0"/>
                <a:cs typeface="Segoe UI" panose="020B0502040204020203" pitchFamily="34" charset="0"/>
              </a:rPr>
              <a:t>Front End: HTML, CSS, Java Script</a:t>
            </a:r>
          </a:p>
          <a:p>
            <a:pPr lvl="1">
              <a:spcAft>
                <a:spcPts val="600"/>
              </a:spcAft>
              <a:buFont typeface="Wingdings" panose="05000000000000000000" pitchFamily="2" charset="2"/>
              <a:buChar char="q"/>
              <a:defRPr/>
            </a:pPr>
            <a:r>
              <a:rPr lang="en-US" sz="1400" dirty="0">
                <a:latin typeface="Segoe UI" panose="020B0502040204020203" pitchFamily="34" charset="0"/>
                <a:cs typeface="Segoe UI" panose="020B0502040204020203" pitchFamily="34" charset="0"/>
              </a:rPr>
              <a:t>Back End: ASP.NET</a:t>
            </a:r>
          </a:p>
          <a:p>
            <a:pPr lvl="1">
              <a:spcAft>
                <a:spcPts val="600"/>
              </a:spcAft>
              <a:buFont typeface="Wingdings" panose="05000000000000000000" pitchFamily="2" charset="2"/>
              <a:buChar char="q"/>
              <a:defRPr/>
            </a:pPr>
            <a:r>
              <a:rPr lang="en-US" sz="1400" dirty="0">
                <a:latin typeface="Segoe UI" panose="020B0502040204020203" pitchFamily="34" charset="0"/>
                <a:cs typeface="Segoe UI" panose="020B0502040204020203" pitchFamily="34" charset="0"/>
              </a:rPr>
              <a:t>Database: MySQL</a:t>
            </a:r>
          </a:p>
          <a:p>
            <a:pPr lvl="1">
              <a:spcAft>
                <a:spcPts val="600"/>
              </a:spcAft>
              <a:buFont typeface="Wingdings" panose="05000000000000000000" pitchFamily="2" charset="2"/>
              <a:buChar char="q"/>
              <a:defRPr/>
            </a:pPr>
            <a:r>
              <a:rPr lang="en-US" sz="1400" dirty="0">
                <a:latin typeface="Segoe UI" panose="020B0502040204020203" pitchFamily="34" charset="0"/>
                <a:cs typeface="Segoe UI" panose="020B0502040204020203" pitchFamily="34" charset="0"/>
              </a:rPr>
              <a:t>Tools: JIRA, Balsamiq, Power BI</a:t>
            </a:r>
          </a:p>
        </p:txBody>
      </p:sp>
      <p:sp>
        <p:nvSpPr>
          <p:cNvPr id="2" name="Rectangle 1">
            <a:extLst>
              <a:ext uri="{FF2B5EF4-FFF2-40B4-BE49-F238E27FC236}">
                <a16:creationId xmlns:a16="http://schemas.microsoft.com/office/drawing/2014/main" id="{B9D6688D-6599-9313-1998-A5F43DA4B2B6}"/>
              </a:ext>
            </a:extLst>
          </p:cNvPr>
          <p:cNvSpPr>
            <a:spLocks noChangeArrowheads="1"/>
          </p:cNvSpPr>
          <p:nvPr/>
        </p:nvSpPr>
        <p:spPr bwMode="auto">
          <a:xfrm>
            <a:off x="521207" y="1242614"/>
            <a:ext cx="7998728"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People: BA, Scrum Master, Developers, Testers, Product Owner, DSA/Customer/Connector SMEs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Time: Estimated 4–5 months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Budget:</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Hardware/software/tools – Approx. ₹1,00,000</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Third-party APIs or integrations – ₹50,000</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Training &amp; onboarding sessions – ₹20,000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276681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108_Welcome to Powerpoint 2016_CLR_v2" id="{CAB9082A-965C-42BE-8170-C940D3319B60}" vid="{82B84162-888A-4FD2-BEC9-B29B6DB2C7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8a52e8c320b9a064ae3583ae3861c9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8020cb39231a0945110f9cd888b521a"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FD7FC771-7DFE-49DA-B577-71181BFBC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EE8C63A-4744-4DE4-BB49-0FF0B5375C60}">
  <ds:schemaRefs>
    <ds:schemaRef ds:uri="http://schemas.microsoft.com/sharepoint/v3/contenttype/forms"/>
  </ds:schemaRefs>
</ds:datastoreItem>
</file>

<file path=customXml/itemProps3.xml><?xml version="1.0" encoding="utf-8"?>
<ds:datastoreItem xmlns:ds="http://schemas.openxmlformats.org/officeDocument/2006/customXml" ds:itemID="{950072C5-DDE0-4258-BA7A-4D4B80DFA632}">
  <ds:schemaRefs>
    <ds:schemaRef ds:uri="71af3243-3dd4-4a8d-8c0d-dd76da1f02a5"/>
    <ds:schemaRef ds:uri="http://www.w3.org/XML/1998/namespace"/>
    <ds:schemaRef ds:uri="http://schemas.microsoft.com/office/2006/metadata/properties"/>
    <ds:schemaRef ds:uri="http://purl.org/dc/terms/"/>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 ds:uri="16c05727-aa75-4e4a-9b5f-8a80a1165891"/>
  </ds:schemaRefs>
</ds:datastoreItem>
</file>

<file path=docProps/app.xml><?xml version="1.0" encoding="utf-8"?>
<Properties xmlns="http://schemas.openxmlformats.org/officeDocument/2006/extended-properties" xmlns:vt="http://schemas.openxmlformats.org/officeDocument/2006/docPropsVTypes">
  <Template>Welcome to PowerPoint</Template>
  <TotalTime>2728</TotalTime>
  <Words>562</Words>
  <Application>Microsoft Office PowerPoint</Application>
  <PresentationFormat>Widescreen</PresentationFormat>
  <Paragraphs>64</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Segoe UI</vt:lpstr>
      <vt:lpstr>Segoe UI Light</vt:lpstr>
      <vt:lpstr>Wingdings</vt:lpstr>
      <vt:lpstr>WelcomeDoc</vt:lpstr>
      <vt:lpstr>Loan Processing Platform (LPP)</vt:lpstr>
      <vt:lpstr>Situation</vt:lpstr>
      <vt:lpstr>Problem</vt:lpstr>
      <vt:lpstr>Opportunity</vt:lpstr>
      <vt:lpstr>Purpose Statement (Goals)</vt:lpstr>
      <vt:lpstr>Project Objectives</vt:lpstr>
      <vt:lpstr>Success Criteria</vt:lpstr>
      <vt:lpstr>Methods/Approach</vt:lpstr>
      <vt:lpstr>Resources</vt:lpstr>
      <vt:lpstr>Risks and Dependencies</vt:lpstr>
      <vt:lpstr>To Be Completed by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Mansi Gunjar</dc:creator>
  <cp:keywords/>
  <cp:lastModifiedBy>Mansi Gunjar</cp:lastModifiedBy>
  <cp:revision>2</cp:revision>
  <dcterms:created xsi:type="dcterms:W3CDTF">2023-06-29T00:29:42Z</dcterms:created>
  <dcterms:modified xsi:type="dcterms:W3CDTF">2025-08-05T06:09:32Z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