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16"/>
  </p:notesMasterIdLst>
  <p:sldIdLst>
    <p:sldId id="256" r:id="rId2"/>
    <p:sldId id="257" r:id="rId3"/>
    <p:sldId id="270" r:id="rId4"/>
    <p:sldId id="271" r:id="rId5"/>
    <p:sldId id="272" r:id="rId6"/>
    <p:sldId id="273" r:id="rId7"/>
    <p:sldId id="274" r:id="rId8"/>
    <p:sldId id="275" r:id="rId9"/>
    <p:sldId id="276" r:id="rId10"/>
    <p:sldId id="277" r:id="rId11"/>
    <p:sldId id="268" r:id="rId12"/>
    <p:sldId id="278" r:id="rId13"/>
    <p:sldId id="279"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D77A49-2D3E-4511-AE23-F4132BCCA680}" v="23" dt="2025-08-11T10:11:25.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3B6D9E-3783-4273-B84F-1E80BB14F28C}" type="datetimeFigureOut">
              <a:rPr lang="en-IN" smtClean="0"/>
              <a:t>11-08-2025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9FCEAB-BE49-48DD-B7E5-94101345E5BA}" type="slidenum">
              <a:rPr lang="en-IN" smtClean="0"/>
              <a:t>‹#›</a:t>
            </a:fld>
            <a:endParaRPr lang="en-IN"/>
          </a:p>
        </p:txBody>
      </p:sp>
    </p:spTree>
    <p:extLst>
      <p:ext uri="{BB962C8B-B14F-4D97-AF65-F5344CB8AC3E}">
        <p14:creationId xmlns:p14="http://schemas.microsoft.com/office/powerpoint/2010/main" val="4290076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D9FCEAB-BE49-48DD-B7E5-94101345E5BA}" type="slidenum">
              <a:rPr lang="en-IN" smtClean="0"/>
              <a:t>2</a:t>
            </a:fld>
            <a:endParaRPr lang="en-IN"/>
          </a:p>
        </p:txBody>
      </p:sp>
    </p:spTree>
    <p:extLst>
      <p:ext uri="{BB962C8B-B14F-4D97-AF65-F5344CB8AC3E}">
        <p14:creationId xmlns:p14="http://schemas.microsoft.com/office/powerpoint/2010/main" val="1691730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E6FB1-23B0-54F9-92FA-2215F9B399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A1A8CD3-FCD1-968C-40D2-AFE72062CF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B1414E5-B7B5-367B-FA15-D0308063C681}"/>
              </a:ext>
            </a:extLst>
          </p:cNvPr>
          <p:cNvSpPr>
            <a:spLocks noGrp="1"/>
          </p:cNvSpPr>
          <p:nvPr>
            <p:ph type="dt" sz="half" idx="10"/>
          </p:nvPr>
        </p:nvSpPr>
        <p:spPr/>
        <p:txBody>
          <a:bodyPr/>
          <a:lstStyle/>
          <a:p>
            <a:fld id="{11A6662E-FAF4-44BC-88B5-85A7CBFB6D30}" type="datetime1">
              <a:rPr lang="en-US" smtClean="0"/>
              <a:pPr/>
              <a:t>8/11/2025</a:t>
            </a:fld>
            <a:endParaRPr lang="en-US"/>
          </a:p>
        </p:txBody>
      </p:sp>
      <p:sp>
        <p:nvSpPr>
          <p:cNvPr id="5" name="Footer Placeholder 4">
            <a:extLst>
              <a:ext uri="{FF2B5EF4-FFF2-40B4-BE49-F238E27FC236}">
                <a16:creationId xmlns:a16="http://schemas.microsoft.com/office/drawing/2014/main" id="{488A8406-0201-A21A-A504-C690EAB401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2192A6-FBB8-DEA1-D2B0-3E8950D0301E}"/>
              </a:ext>
            </a:extLst>
          </p:cNvPr>
          <p:cNvSpPr>
            <a:spLocks noGrp="1"/>
          </p:cNvSpPr>
          <p:nvPr>
            <p:ph type="sldNum" sz="quarter" idx="12"/>
          </p:nvPr>
        </p:nvSpPr>
        <p:spPr/>
        <p:txBody>
          <a:bodyPr/>
          <a:lstStyle/>
          <a:p>
            <a:fld id="{73B850FF-6169-4056-8077-06FFA93A5366}" type="slidenum">
              <a:rPr lang="en-US" smtClean="0"/>
              <a:pPr/>
              <a:t>‹#›</a:t>
            </a:fld>
            <a:endParaRPr lang="en-US"/>
          </a:p>
        </p:txBody>
      </p:sp>
    </p:spTree>
    <p:extLst>
      <p:ext uri="{BB962C8B-B14F-4D97-AF65-F5344CB8AC3E}">
        <p14:creationId xmlns:p14="http://schemas.microsoft.com/office/powerpoint/2010/main" val="123851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3F8DA-2D2D-D172-4F65-A35576B6CAA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9BECE3-FAC9-5D2E-932E-CBCD1A6D6E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1815660-D782-B8B6-1EC8-E9F6B5854007}"/>
              </a:ext>
            </a:extLst>
          </p:cNvPr>
          <p:cNvSpPr>
            <a:spLocks noGrp="1"/>
          </p:cNvSpPr>
          <p:nvPr>
            <p:ph type="dt" sz="half" idx="10"/>
          </p:nvPr>
        </p:nvSpPr>
        <p:spPr/>
        <p:txBody>
          <a:bodyPr/>
          <a:lstStyle/>
          <a:p>
            <a:fld id="{4C559632-1575-4E14-B53B-3DC3D5ED3947}" type="datetime1">
              <a:rPr lang="en-US" smtClean="0"/>
              <a:t>8/11/2025</a:t>
            </a:fld>
            <a:endParaRPr lang="en-US"/>
          </a:p>
        </p:txBody>
      </p:sp>
      <p:sp>
        <p:nvSpPr>
          <p:cNvPr id="5" name="Footer Placeholder 4">
            <a:extLst>
              <a:ext uri="{FF2B5EF4-FFF2-40B4-BE49-F238E27FC236}">
                <a16:creationId xmlns:a16="http://schemas.microsoft.com/office/drawing/2014/main" id="{9ABD9163-4B45-D321-08D9-A6A55AE41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9B3050-E7C5-E886-D754-75095C3E75B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7449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7C8BD-7304-1188-53BF-749F786F7B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783E9B4-194C-B5B2-AC6C-91A9A5D9E1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7CD8F7-9C3F-0813-7369-108BE1394F09}"/>
              </a:ext>
            </a:extLst>
          </p:cNvPr>
          <p:cNvSpPr>
            <a:spLocks noGrp="1"/>
          </p:cNvSpPr>
          <p:nvPr>
            <p:ph type="dt" sz="half" idx="10"/>
          </p:nvPr>
        </p:nvSpPr>
        <p:spPr/>
        <p:txBody>
          <a:bodyPr/>
          <a:lstStyle/>
          <a:p>
            <a:fld id="{CC4A6868-2568-4CC9-B302-F37117B01A6E}" type="datetime1">
              <a:rPr lang="en-US" smtClean="0"/>
              <a:t>8/11/2025</a:t>
            </a:fld>
            <a:endParaRPr lang="en-US"/>
          </a:p>
        </p:txBody>
      </p:sp>
      <p:sp>
        <p:nvSpPr>
          <p:cNvPr id="5" name="Footer Placeholder 4">
            <a:extLst>
              <a:ext uri="{FF2B5EF4-FFF2-40B4-BE49-F238E27FC236}">
                <a16:creationId xmlns:a16="http://schemas.microsoft.com/office/drawing/2014/main" id="{2A62BDEC-357C-7A3C-D153-6DBD6C6E8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D9B4DA-27A6-25EC-4FE7-7DF8E4AC60E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7479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D0E6C-66A4-9EA2-7082-FA70965C8E2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D2EE74-674B-ABC6-99E7-77F745E9ED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809DEC-5391-B807-BA0D-340B2273EBB2}"/>
              </a:ext>
            </a:extLst>
          </p:cNvPr>
          <p:cNvSpPr>
            <a:spLocks noGrp="1"/>
          </p:cNvSpPr>
          <p:nvPr>
            <p:ph type="dt" sz="half" idx="10"/>
          </p:nvPr>
        </p:nvSpPr>
        <p:spPr/>
        <p:txBody>
          <a:bodyPr/>
          <a:lstStyle/>
          <a:p>
            <a:fld id="{0055F08A-1E71-4B2B-BB49-E743F2903911}" type="datetime1">
              <a:rPr lang="en-US" smtClean="0"/>
              <a:t>8/11/2025</a:t>
            </a:fld>
            <a:endParaRPr lang="en-US" dirty="0"/>
          </a:p>
        </p:txBody>
      </p:sp>
      <p:sp>
        <p:nvSpPr>
          <p:cNvPr id="5" name="Footer Placeholder 4">
            <a:extLst>
              <a:ext uri="{FF2B5EF4-FFF2-40B4-BE49-F238E27FC236}">
                <a16:creationId xmlns:a16="http://schemas.microsoft.com/office/drawing/2014/main" id="{33BFE3A1-9E4E-174B-DCF1-05FFC19A3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63064-14D9-68A6-72E8-151DFE17FF10}"/>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3103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DA8BE-DFE7-9DD4-3F23-83F73E4BB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F1AC839-D72B-99E5-22D0-4EDAB21C26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D7B328-0442-1F03-7B42-6863E1205D6D}"/>
              </a:ext>
            </a:extLst>
          </p:cNvPr>
          <p:cNvSpPr>
            <a:spLocks noGrp="1"/>
          </p:cNvSpPr>
          <p:nvPr>
            <p:ph type="dt" sz="half" idx="10"/>
          </p:nvPr>
        </p:nvSpPr>
        <p:spPr/>
        <p:txBody>
          <a:bodyPr/>
          <a:lstStyle/>
          <a:p>
            <a:fld id="{15417D9E-721A-44BB-8863-9873FE64DA75}" type="datetime1">
              <a:rPr lang="en-US" smtClean="0"/>
              <a:t>8/11/2025</a:t>
            </a:fld>
            <a:endParaRPr lang="en-US"/>
          </a:p>
        </p:txBody>
      </p:sp>
      <p:sp>
        <p:nvSpPr>
          <p:cNvPr id="5" name="Footer Placeholder 4">
            <a:extLst>
              <a:ext uri="{FF2B5EF4-FFF2-40B4-BE49-F238E27FC236}">
                <a16:creationId xmlns:a16="http://schemas.microsoft.com/office/drawing/2014/main" id="{AEA94E66-DBBA-77C3-2DCC-420F18F50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47AB9B-6CF6-7B24-1601-0BBAAD62E9E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9559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653FD-041F-0437-1EC7-D7C660F0DB7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190D4AA-6938-6A44-B334-CB2164E291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40C5AB4-AE55-E5A5-B49B-7DA06E2B83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B29D2AB-BF17-9786-B7AD-FEC4B532A614}"/>
              </a:ext>
            </a:extLst>
          </p:cNvPr>
          <p:cNvSpPr>
            <a:spLocks noGrp="1"/>
          </p:cNvSpPr>
          <p:nvPr>
            <p:ph type="dt" sz="half" idx="10"/>
          </p:nvPr>
        </p:nvSpPr>
        <p:spPr/>
        <p:txBody>
          <a:bodyPr/>
          <a:lstStyle/>
          <a:p>
            <a:fld id="{5F31DA2F-80B8-49CF-99FB-5ABCA53A607A}" type="datetime1">
              <a:rPr lang="en-US" smtClean="0"/>
              <a:t>8/11/2025</a:t>
            </a:fld>
            <a:endParaRPr lang="en-US"/>
          </a:p>
        </p:txBody>
      </p:sp>
      <p:sp>
        <p:nvSpPr>
          <p:cNvPr id="6" name="Footer Placeholder 5">
            <a:extLst>
              <a:ext uri="{FF2B5EF4-FFF2-40B4-BE49-F238E27FC236}">
                <a16:creationId xmlns:a16="http://schemas.microsoft.com/office/drawing/2014/main" id="{C5D9AA16-3461-8E31-CD54-DB0721EEA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31C807-5E8A-C25B-A828-D5A8FECE2AC5}"/>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3147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8830E-61CD-D463-0E6A-EF8108614B4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D0D62CB-D76A-C11C-60F8-55179C11F0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C8DC99-69AE-DD8D-45E3-9C457B12EF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CCCEB40-C9F0-66D0-45D0-4FDF5392A8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52F70E-90ED-7A9A-F2C6-F10A6A5BE8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EF9CA70-BDE7-A090-AF8F-6B7394D7E0F2}"/>
              </a:ext>
            </a:extLst>
          </p:cNvPr>
          <p:cNvSpPr>
            <a:spLocks noGrp="1"/>
          </p:cNvSpPr>
          <p:nvPr>
            <p:ph type="dt" sz="half" idx="10"/>
          </p:nvPr>
        </p:nvSpPr>
        <p:spPr/>
        <p:txBody>
          <a:bodyPr/>
          <a:lstStyle/>
          <a:p>
            <a:fld id="{28852172-E6C9-4B6C-929A-A9DE3837BBF1}" type="datetime1">
              <a:rPr lang="en-US" smtClean="0"/>
              <a:t>8/11/2025</a:t>
            </a:fld>
            <a:endParaRPr lang="en-US"/>
          </a:p>
        </p:txBody>
      </p:sp>
      <p:sp>
        <p:nvSpPr>
          <p:cNvPr id="8" name="Footer Placeholder 7">
            <a:extLst>
              <a:ext uri="{FF2B5EF4-FFF2-40B4-BE49-F238E27FC236}">
                <a16:creationId xmlns:a16="http://schemas.microsoft.com/office/drawing/2014/main" id="{7D069A85-00D0-B2B1-017A-6791B05EF9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C0DF5-05CD-5904-FF61-6B02BF13091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679752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7BD48-5ABA-2A38-7D30-5C37D4F305B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A9B982-AEDB-5299-077C-A49C9258A735}"/>
              </a:ext>
            </a:extLst>
          </p:cNvPr>
          <p:cNvSpPr>
            <a:spLocks noGrp="1"/>
          </p:cNvSpPr>
          <p:nvPr>
            <p:ph type="dt" sz="half" idx="10"/>
          </p:nvPr>
        </p:nvSpPr>
        <p:spPr/>
        <p:txBody>
          <a:bodyPr/>
          <a:lstStyle/>
          <a:p>
            <a:fld id="{3AB41CFF-90C9-47B3-9DA1-F2BF8D839F7E}" type="datetime1">
              <a:rPr lang="en-US" smtClean="0"/>
              <a:t>8/11/2025</a:t>
            </a:fld>
            <a:endParaRPr lang="en-US"/>
          </a:p>
        </p:txBody>
      </p:sp>
      <p:sp>
        <p:nvSpPr>
          <p:cNvPr id="4" name="Footer Placeholder 3">
            <a:extLst>
              <a:ext uri="{FF2B5EF4-FFF2-40B4-BE49-F238E27FC236}">
                <a16:creationId xmlns:a16="http://schemas.microsoft.com/office/drawing/2014/main" id="{D023D5CA-CECB-83E8-900F-5608FE9835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730E7B-FD57-3AFC-E3A9-3EB8C0BD986E}"/>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470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CDBFDE-F28D-7A7E-55D4-ECD55FFF0547}"/>
              </a:ext>
            </a:extLst>
          </p:cNvPr>
          <p:cNvSpPr>
            <a:spLocks noGrp="1"/>
          </p:cNvSpPr>
          <p:nvPr>
            <p:ph type="dt" sz="half" idx="10"/>
          </p:nvPr>
        </p:nvSpPr>
        <p:spPr/>
        <p:txBody>
          <a:bodyPr/>
          <a:lstStyle/>
          <a:p>
            <a:fld id="{F06048FA-06AB-4884-A69B-986B96E68A24}" type="datetime1">
              <a:rPr lang="en-US" smtClean="0"/>
              <a:t>8/11/2025</a:t>
            </a:fld>
            <a:endParaRPr lang="en-US"/>
          </a:p>
        </p:txBody>
      </p:sp>
      <p:sp>
        <p:nvSpPr>
          <p:cNvPr id="3" name="Footer Placeholder 2">
            <a:extLst>
              <a:ext uri="{FF2B5EF4-FFF2-40B4-BE49-F238E27FC236}">
                <a16:creationId xmlns:a16="http://schemas.microsoft.com/office/drawing/2014/main" id="{CD6AD00C-62C6-909A-444C-81F651BEA9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2B5CF2-079D-0402-6C05-D438F3C22E4E}"/>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0436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6C36B-8C87-255A-9CDC-5CA510D0E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9BEA9DB-47B4-B8C6-E143-F93046A44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70BFA7F-AA96-F60B-9A0E-0E012D85C2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5792F8-D326-4547-7D5E-045DE562237E}"/>
              </a:ext>
            </a:extLst>
          </p:cNvPr>
          <p:cNvSpPr>
            <a:spLocks noGrp="1"/>
          </p:cNvSpPr>
          <p:nvPr>
            <p:ph type="dt" sz="half" idx="10"/>
          </p:nvPr>
        </p:nvSpPr>
        <p:spPr/>
        <p:txBody>
          <a:bodyPr/>
          <a:lstStyle/>
          <a:p>
            <a:fld id="{50DB7ABA-0172-4F9C-889D-567164F66BCD}" type="datetime1">
              <a:rPr lang="en-US" smtClean="0"/>
              <a:t>8/11/2025</a:t>
            </a:fld>
            <a:endParaRPr lang="en-US"/>
          </a:p>
        </p:txBody>
      </p:sp>
      <p:sp>
        <p:nvSpPr>
          <p:cNvPr id="6" name="Footer Placeholder 5">
            <a:extLst>
              <a:ext uri="{FF2B5EF4-FFF2-40B4-BE49-F238E27FC236}">
                <a16:creationId xmlns:a16="http://schemas.microsoft.com/office/drawing/2014/main" id="{A0E53A08-6BE8-2F29-D789-F879D03C3E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585ABC-F598-EB94-E392-8BC6FD01DF0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8170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15615-E348-2DC9-6381-0D52906A7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5DB15D3-E5F9-F3BC-0933-762216E49B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D1CBBD0-8196-6DE5-DC4F-190A217D77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75FD4-EB4D-476D-4A81-5ADFC79C3D2E}"/>
              </a:ext>
            </a:extLst>
          </p:cNvPr>
          <p:cNvSpPr>
            <a:spLocks noGrp="1"/>
          </p:cNvSpPr>
          <p:nvPr>
            <p:ph type="dt" sz="half" idx="10"/>
          </p:nvPr>
        </p:nvSpPr>
        <p:spPr/>
        <p:txBody>
          <a:bodyPr/>
          <a:lstStyle/>
          <a:p>
            <a:fld id="{78AC6A5B-8AE7-4A41-B5A7-9ADC6686DC18}" type="datetime1">
              <a:rPr lang="en-US" smtClean="0"/>
              <a:t>8/11/2025</a:t>
            </a:fld>
            <a:endParaRPr lang="en-US"/>
          </a:p>
        </p:txBody>
      </p:sp>
      <p:sp>
        <p:nvSpPr>
          <p:cNvPr id="6" name="Footer Placeholder 5">
            <a:extLst>
              <a:ext uri="{FF2B5EF4-FFF2-40B4-BE49-F238E27FC236}">
                <a16:creationId xmlns:a16="http://schemas.microsoft.com/office/drawing/2014/main" id="{A12322C0-075E-6763-68AD-DFA7EDEB23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12B3A-C118-2CD0-478B-F7DA9A7738A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65807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62188C-4EFD-3B34-C68B-B20FF38975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803F565-F7DC-D35C-0C8C-2B78CA1222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E3351F1-E973-AF39-2B5B-19A1CF4AA4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E0CF6C-748E-4B7A-BC8B-3011EF78ED13}" type="datetime1">
              <a:rPr lang="en-US" smtClean="0"/>
              <a:pPr/>
              <a:t>8/11/2025</a:t>
            </a:fld>
            <a:endParaRPr lang="en-US" dirty="0"/>
          </a:p>
        </p:txBody>
      </p:sp>
      <p:sp>
        <p:nvSpPr>
          <p:cNvPr id="5" name="Footer Placeholder 4">
            <a:extLst>
              <a:ext uri="{FF2B5EF4-FFF2-40B4-BE49-F238E27FC236}">
                <a16:creationId xmlns:a16="http://schemas.microsoft.com/office/drawing/2014/main" id="{BF9E14F4-6BA1-EE3D-551A-2DA7E339E2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5E00E63-1D57-2B8E-4838-76F82AF63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828862089"/>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search?q=Development&amp;sca_esv=7466096905fafdc9&amp;rlz=1C1RXMK_enIN1159IN1159&amp;ei=856ZaNDgFOmD4-EPlIfi6Ac&amp;ved=2ahUKEwiqs5DZpoKPAxXsxTgGHbsEO6AQgK4QegQIBRAG&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2" Type="http://schemas.openxmlformats.org/officeDocument/2006/relationships/hyperlink" Target="https://www.google.com/search?q=Implementation&amp;sca_esv=7466096905fafdc9&amp;rlz=1C1RXMK_enIN1159IN1159&amp;ei=856ZaNDgFOmD4-EPlIfi6Ac&amp;ved=2ahUKEwiqs5DZpoKPAxXsxTgGHbsEO6AQgK4QegQIBRAF&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1" Type="http://schemas.openxmlformats.org/officeDocument/2006/relationships/slideLayout" Target="../slideLayouts/slideLayout2.xml"/><Relationship Id="rId6" Type="http://schemas.openxmlformats.org/officeDocument/2006/relationships/hyperlink" Target="https://www.google.com/search?q=Maintenance&amp;sca_esv=7466096905fafdc9&amp;rlz=1C1RXMK_enIN1159IN1159&amp;ei=856ZaNDgFOmD4-EPlIfi6Ac&amp;ved=2ahUKEwiqs5DZpoKPAxXsxTgGHbsEO6AQgK4QegQIBRAM&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5" Type="http://schemas.openxmlformats.org/officeDocument/2006/relationships/hyperlink" Target="https://www.google.com/search?q=Deployment&amp;sca_esv=7466096905fafdc9&amp;rlz=1C1RXMK_enIN1159IN1159&amp;ei=856ZaNDgFOmD4-EPlIfi6Ac&amp;ved=2ahUKEwiqs5DZpoKPAxXsxTgGHbsEO6AQgK4QegQIBRAK&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4" Type="http://schemas.openxmlformats.org/officeDocument/2006/relationships/hyperlink" Target="https://www.google.com/search?q=Testing&amp;sca_esv=7466096905fafdc9&amp;rlz=1C1RXMK_enIN1159IN1159&amp;ei=856ZaNDgFOmD4-EPlIfi6Ac&amp;ved=2ahUKEwiqs5DZpoKPAxXsxTgGHbsEO6AQgK4QegQIBRAI&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ogle.com/search?q=ELK+Stack&amp;sca_esv=0138e6ee7bbaabcb&amp;rlz=1C1RXMK_enIN1159IN1159&amp;ei=uKyZaNjIGZusseMP3buE4Qw&amp;ved=2ahUKEwipnYDLroKPAxVqe2wGHRuPEc8QgK4QegQIDBAD&amp;uact=5&amp;oq=what+back+end+technology+is+required+to+develop+an+automation+tool%3F&amp;gs_lp=Egxnd3Mtd2l6LXNlcnAiQ3doYXQgYmFjayBlbmQgdGVjaG5vbG9neSBpcyByZXF1aXJlZCB0byBkZXZlbG9wIGFuIGF1dG9tYXRpb24gdG9vbD9IrkRQmhRY-jxwAXgBkAEAmAHKAaAB7wiqAQUzLjYuMbgBA8gBAPgBAZgCAqACkQHCAgoQABiwAxjWBBhHwgIKECEYoAEYwwQYCpgDAIgGAZAGCJIHAzEuMaAHjB-yBwMwLjG4B4oBwgcFMC4xLjHIBwg&amp;sclient=gws-wiz-serp&amp;mstk=AUtExfBMBzRRBC36LzUbD1IzNg91xmg-7-jmWasGLjnmLqNcqsBkoyHkC6373psw9USU9CoD4uoLUxf1ADPpF17z2OZV-DpU_WdEx8ktVemyr0Pf0BuEzrxgXsF97ZEnrulTUx4&amp;csui=3" TargetMode="External"/><Relationship Id="rId2" Type="http://schemas.openxmlformats.org/officeDocument/2006/relationships/hyperlink" Target="https://www.google.com/search?q=Postman&amp;sca_esv=0138e6ee7bbaabcb&amp;rlz=1C1RXMK_enIN1159IN1159&amp;ei=uKyZaNjIGZusseMP3buE4Qw&amp;ved=2ahUKEwipnYDLroKPAxVqe2wGHRuPEc8QgK4QegQIDBAB&amp;uact=5&amp;oq=what+back+end+technology+is+required+to+develop+an+automation+tool%3F&amp;gs_lp=Egxnd3Mtd2l6LXNlcnAiQ3doYXQgYmFjayBlbmQgdGVjaG5vbG9neSBpcyByZXF1aXJlZCB0byBkZXZlbG9wIGFuIGF1dG9tYXRpb24gdG9vbD9IrkRQmhRY-jxwAXgBkAEAmAHKAaAB7wiqAQUzLjYuMbgBA8gBAPgBAZgCAqACkQHCAgoQABiwAxjWBBhHwgIKECEYoAEYwwQYCpgDAIgGAZAGCJIHAzEuMaAHjB-yBwMwLjG4B4oBwgcFMC4xLjHIBwg&amp;sclient=gws-wiz-serp&amp;mstk=AUtExfBMBzRRBC36LzUbD1IzNg91xmg-7-jmWasGLjnmLqNcqsBkoyHkC6373psw9USU9CoD4uoLUxf1ADPpF17z2OZV-DpU_WdEx8ktVemyr0Pf0BuEzrxgXsF97ZEnrulTUx4&amp;csui=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google.com/search?q=Requirements+Gathering&amp;sca_esv=7466096905fafdc9&amp;rlz=1C1RXMK_enIN1159IN1159&amp;ei=856ZaNDgFOmD4-EPlIfi6Ac&amp;ved=2ahUKEwiqs5DZpoKPAxXsxTgGHbsEO6AQgK4QegQIBRAB&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3" Type="http://schemas.openxmlformats.org/officeDocument/2006/relationships/hyperlink" Target="https://www.google.com/search?q=Design&amp;sca_esv=7466096905fafdc9&amp;rlz=1C1RXMK_enIN1159IN1159&amp;ei=856ZaNDgFOmD4-EPlIfi6Ac&amp;ved=2ahUKEwiqs5DZpoKPAxXsxTgGHbsEO6AQgK4QegQIARAD&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7" Type="http://schemas.openxmlformats.org/officeDocument/2006/relationships/hyperlink" Target="https://www.google.com/search?q=Maintenance&amp;sca_esv=7466096905fafdc9&amp;rlz=1C1RXMK_enIN1159IN1159&amp;ei=856ZaNDgFOmD4-EPlIfi6Ac&amp;ved=2ahUKEwiqs5DZpoKPAxXsxTgGHbsEO6AQgK4QegQIARAH&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2" Type="http://schemas.openxmlformats.org/officeDocument/2006/relationships/hyperlink" Target="https://www.google.com/search?q=Requirements+Analysis&amp;sca_esv=7466096905fafdc9&amp;rlz=1C1RXMK_enIN1159IN1159&amp;ei=856ZaNDgFOmD4-EPlIfi6Ac&amp;ved=2ahUKEwiqs5DZpoKPAxXsxTgGHbsEO6AQgK4QegQIARAC&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1" Type="http://schemas.openxmlformats.org/officeDocument/2006/relationships/slideLayout" Target="../slideLayouts/slideLayout2.xml"/><Relationship Id="rId6" Type="http://schemas.openxmlformats.org/officeDocument/2006/relationships/hyperlink" Target="https://www.google.com/search?q=Deployment&amp;sca_esv=7466096905fafdc9&amp;rlz=1C1RXMK_enIN1159IN1159&amp;ei=856ZaNDgFOmD4-EPlIfi6Ac&amp;ved=2ahUKEwiqs5DZpoKPAxXsxTgGHbsEO6AQgK4QegQIARAG&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5" Type="http://schemas.openxmlformats.org/officeDocument/2006/relationships/hyperlink" Target="https://www.google.com/search?q=Testing&amp;sca_esv=7466096905fafdc9&amp;rlz=1C1RXMK_enIN1159IN1159&amp;ei=856ZaNDgFOmD4-EPlIfi6Ac&amp;ved=2ahUKEwiqs5DZpoKPAxXsxTgGHbsEO6AQgK4QegQIARAF&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4" Type="http://schemas.openxmlformats.org/officeDocument/2006/relationships/hyperlink" Target="https://www.google.com/search?q=Implementation&amp;sca_esv=7466096905fafdc9&amp;rlz=1C1RXMK_enIN1159IN1159&amp;ei=856ZaNDgFOmD4-EPlIfi6Ac&amp;ved=2ahUKEwiqs5DZpoKPAxXsxTgGHbsEO6AQgK4QegQIARAE&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 Id="rId9" Type="http://schemas.openxmlformats.org/officeDocument/2006/relationships/hyperlink" Target="https://www.google.com/search?q=Design&amp;sca_esv=7466096905fafdc9&amp;rlz=1C1RXMK_enIN1159IN1159&amp;ei=856ZaNDgFOmD4-EPlIfi6Ac&amp;ved=2ahUKEwiqs5DZpoKPAxXsxTgGHbsEO6AQgK4QegQIBRAD&amp;uact=5&amp;oq=WHAT+IS+THE+METHODS+AND+APPROCHES+for+waterfall+model%3F&amp;gs_lp=Egxnd3Mtd2l6LXNlcnAiNldIQVQgSVMgVEhFIE1FVEhPRFMgQU5EIEFQUFJPQ0hFUyBmb3Igd2F0ZXJmYWxsIG1vZGVsPzIFECEYnwUyBRAhGJ8FMgUQIRifBTIFECEYnwUyBRAhGJ8FMgUQIRifBTIFECEYnwUyBRAhGJ8FMgUQIRifBTIFECEYnwVI9WlQvg9Yz2hwA3gBkAEAmAHKAaABthiqAQYwLjIzLjG4AQPIAQD4AQL4AQGYAhugArgZwgIKEAAYsAMY1gQYR8ICBhAAGBYYHsICCxAAGIAEGIYDGIoFwgIIEAAYgAQYogTCAgUQABjvBcICCBAAGKIEGIkFwgIGECEYFRgNwgIEECEYFcICBBAhGAqYAwDiAwUSATEgQIgGAZAGCJIHBjMuMjMuMaAHqpEBsgcGMC4yMy4xuAeaGcIHCDAuMTcuOC4yyAdW&amp;sclient=gws-wiz-serp&amp;mstk=AUtExfAYezCOfzLgyg8kUxNUAw4t29btPClnYnkuk51BnY3xtoUKkLHCXtodLx0wwah8gokkWJ2mBfIGw285c1vRTMkOwNA_N0oqNHI4SPY5kWMtJng1NRPX1ysW4ElLIc1hFHI&amp;csui=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AC8EEB0F-BA72-49AC-956F-331B60FDE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pic>
        <p:nvPicPr>
          <p:cNvPr id="4" name="Picture 3">
            <a:extLst>
              <a:ext uri="{FF2B5EF4-FFF2-40B4-BE49-F238E27FC236}">
                <a16:creationId xmlns:a16="http://schemas.microsoft.com/office/drawing/2014/main" id="{C1EFC35C-40F4-5D3B-2021-32B41A21D919}"/>
              </a:ext>
            </a:extLst>
          </p:cNvPr>
          <p:cNvPicPr>
            <a:picLocks noChangeAspect="1"/>
          </p:cNvPicPr>
          <p:nvPr/>
        </p:nvPicPr>
        <p:blipFill>
          <a:blip r:embed="rId2"/>
          <a:srcRect t="34941" r="-1" b="8794"/>
          <a:stretch>
            <a:fillRect/>
          </a:stretch>
        </p:blipFill>
        <p:spPr>
          <a:xfrm>
            <a:off x="1524" y="10"/>
            <a:ext cx="12188952" cy="6857990"/>
          </a:xfrm>
          <a:prstGeom prst="rect">
            <a:avLst/>
          </a:prstGeom>
        </p:spPr>
      </p:pic>
      <p:sp>
        <p:nvSpPr>
          <p:cNvPr id="18" name="Freeform: Shape 17">
            <a:extLst>
              <a:ext uri="{FF2B5EF4-FFF2-40B4-BE49-F238E27FC236}">
                <a16:creationId xmlns:a16="http://schemas.microsoft.com/office/drawing/2014/main" id="{1BE70332-ECAF-47BB-8C7B-BD049452F6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0337" y="875758"/>
            <a:ext cx="5219885" cy="5109539"/>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716D9361-A35A-4DC8-AAB9-04FD2D6FE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986" y="673591"/>
            <a:ext cx="5565913" cy="5415406"/>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87FC31AD-FBB3-4219-A758-D6F7594A0A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734" y="1041621"/>
            <a:ext cx="4953365" cy="4801521"/>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Meiryo"/>
            </a:endParaRPr>
          </a:p>
        </p:txBody>
      </p:sp>
      <p:sp>
        <p:nvSpPr>
          <p:cNvPr id="2" name="Title 1">
            <a:extLst>
              <a:ext uri="{FF2B5EF4-FFF2-40B4-BE49-F238E27FC236}">
                <a16:creationId xmlns:a16="http://schemas.microsoft.com/office/drawing/2014/main" id="{6AEEA9EA-C542-73F3-9E96-ED64C4511102}"/>
              </a:ext>
            </a:extLst>
          </p:cNvPr>
          <p:cNvSpPr>
            <a:spLocks noGrp="1"/>
          </p:cNvSpPr>
          <p:nvPr>
            <p:ph type="ctrTitle"/>
          </p:nvPr>
        </p:nvSpPr>
        <p:spPr>
          <a:xfrm>
            <a:off x="1369557" y="2350983"/>
            <a:ext cx="4181444" cy="2362673"/>
          </a:xfrm>
        </p:spPr>
        <p:txBody>
          <a:bodyPr anchor="b">
            <a:normAutofit/>
          </a:bodyPr>
          <a:lstStyle/>
          <a:p>
            <a:r>
              <a:rPr lang="en-IN" sz="5400" dirty="0">
                <a:solidFill>
                  <a:schemeClr val="tx1">
                    <a:lumMod val="75000"/>
                    <a:lumOff val="25000"/>
                  </a:schemeClr>
                </a:solidFill>
              </a:rPr>
              <a:t>LIGHT AUTOMATION TOOL</a:t>
            </a:r>
          </a:p>
        </p:txBody>
      </p:sp>
    </p:spTree>
    <p:extLst>
      <p:ext uri="{BB962C8B-B14F-4D97-AF65-F5344CB8AC3E}">
        <p14:creationId xmlns:p14="http://schemas.microsoft.com/office/powerpoint/2010/main" val="3808318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891466-BDB5-2703-FE39-F574A8E1431F}"/>
              </a:ext>
            </a:extLst>
          </p:cNvPr>
          <p:cNvSpPr>
            <a:spLocks noGrp="1"/>
          </p:cNvSpPr>
          <p:nvPr>
            <p:ph idx="1"/>
          </p:nvPr>
        </p:nvSpPr>
        <p:spPr>
          <a:xfrm>
            <a:off x="130629" y="489857"/>
            <a:ext cx="11223171" cy="5687106"/>
          </a:xfrm>
        </p:spPr>
        <p:txBody>
          <a:bodyPr>
            <a:normAutofit lnSpcReduction="10000"/>
          </a:bodyPr>
          <a:lstStyle/>
          <a:p>
            <a:r>
              <a:rPr lang="en-IN" b="1" u="sng" dirty="0">
                <a:hlinkClick r:id="rId2"/>
              </a:rPr>
              <a:t>Implementation</a:t>
            </a:r>
            <a:r>
              <a:rPr lang="en-IN" b="1" dirty="0"/>
              <a:t> (or </a:t>
            </a:r>
            <a:r>
              <a:rPr lang="en-IN" b="1" u="sng" dirty="0">
                <a:hlinkClick r:id="rId3"/>
              </a:rPr>
              <a:t>Development</a:t>
            </a:r>
            <a:r>
              <a:rPr lang="en-IN" b="1" dirty="0"/>
              <a:t>):</a:t>
            </a:r>
            <a:r>
              <a:rPr lang="en-IN" dirty="0"/>
              <a:t> In this phase, the actual code for the automation tool is written, transforming the design specifications into a functional program by the development team. </a:t>
            </a:r>
          </a:p>
          <a:p>
            <a:r>
              <a:rPr lang="en-IN" b="1" u="sng" dirty="0">
                <a:hlinkClick r:id="rId4"/>
              </a:rPr>
              <a:t>Testing</a:t>
            </a:r>
            <a:r>
              <a:rPr lang="en-IN" b="1" dirty="0"/>
              <a:t> (or Verification):</a:t>
            </a:r>
            <a:r>
              <a:rPr lang="en-IN" dirty="0"/>
              <a:t> After the software is coded, it is integrated and thoroughly tested to find and fix any bugs or issues, ensuring it meets the original requirements. After the tool is developed its tested in the working environment and a small set of payments are released ,after releasing the payment its crossed checked with the QA team to identify and fixing any bugs or errors.</a:t>
            </a:r>
          </a:p>
          <a:p>
            <a:r>
              <a:rPr lang="en-IN" b="1" u="sng" dirty="0">
                <a:hlinkClick r:id="rId5"/>
              </a:rPr>
              <a:t>Deployment</a:t>
            </a:r>
            <a:r>
              <a:rPr lang="en-IN" b="1" dirty="0"/>
              <a:t>:</a:t>
            </a:r>
            <a:r>
              <a:rPr lang="en-IN" dirty="0"/>
              <a:t> Once testing is complete and the tool is ready to operate, it is released to the end-users/Operator or deployed into a live environment.</a:t>
            </a:r>
          </a:p>
          <a:p>
            <a:r>
              <a:rPr lang="en-IN" b="1" u="sng" dirty="0">
                <a:hlinkClick r:id="rId6"/>
              </a:rPr>
              <a:t>Maintenance</a:t>
            </a:r>
            <a:r>
              <a:rPr lang="en-IN" b="1" dirty="0"/>
              <a:t>: </a:t>
            </a:r>
            <a:r>
              <a:rPr lang="en-IN" dirty="0"/>
              <a:t>his ongoing phase involves fixing bugs that may arise, making necessary updates, and adding new features or enhancements to the automation tool over time. </a:t>
            </a:r>
          </a:p>
          <a:p>
            <a:endParaRPr lang="en-IN" dirty="0"/>
          </a:p>
        </p:txBody>
      </p:sp>
    </p:spTree>
    <p:extLst>
      <p:ext uri="{BB962C8B-B14F-4D97-AF65-F5344CB8AC3E}">
        <p14:creationId xmlns:p14="http://schemas.microsoft.com/office/powerpoint/2010/main" val="3839200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extBox 19">
            <a:extLst>
              <a:ext uri="{FF2B5EF4-FFF2-40B4-BE49-F238E27FC236}">
                <a16:creationId xmlns:a16="http://schemas.microsoft.com/office/drawing/2014/main" id="{3C04280A-1483-F82F-4BD6-DF78DA9A0D48}"/>
              </a:ext>
            </a:extLst>
          </p:cNvPr>
          <p:cNvSpPr txBox="1"/>
          <p:nvPr/>
        </p:nvSpPr>
        <p:spPr>
          <a:xfrm>
            <a:off x="638881" y="390525"/>
            <a:ext cx="10909640" cy="1510301"/>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6600" b="1" kern="1200" dirty="0">
                <a:solidFill>
                  <a:srgbClr val="FFFFFF"/>
                </a:solidFill>
                <a:latin typeface="+mj-lt"/>
                <a:ea typeface="+mj-ea"/>
                <a:cs typeface="+mj-cs"/>
              </a:rPr>
              <a:t>Project duration:</a:t>
            </a:r>
          </a:p>
        </p:txBody>
      </p:sp>
      <p:sp>
        <p:nvSpPr>
          <p:cNvPr id="29"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D3B9011C-C12D-B3CF-AF31-729E3D7E381E}"/>
              </a:ext>
            </a:extLst>
          </p:cNvPr>
          <p:cNvPicPr>
            <a:picLocks noChangeAspect="1"/>
          </p:cNvPicPr>
          <p:nvPr/>
        </p:nvPicPr>
        <p:blipFill>
          <a:blip r:embed="rId2"/>
          <a:stretch>
            <a:fillRect/>
          </a:stretch>
        </p:blipFill>
        <p:spPr>
          <a:xfrm>
            <a:off x="1986752" y="2783480"/>
            <a:ext cx="9040477" cy="3683995"/>
          </a:xfrm>
          <a:prstGeom prst="rect">
            <a:avLst/>
          </a:prstGeom>
        </p:spPr>
      </p:pic>
    </p:spTree>
    <p:extLst>
      <p:ext uri="{BB962C8B-B14F-4D97-AF65-F5344CB8AC3E}">
        <p14:creationId xmlns:p14="http://schemas.microsoft.com/office/powerpoint/2010/main" val="425548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7BC01-03ED-3558-6924-0C7F995B735C}"/>
              </a:ext>
            </a:extLst>
          </p:cNvPr>
          <p:cNvSpPr>
            <a:spLocks noGrp="1"/>
          </p:cNvSpPr>
          <p:nvPr>
            <p:ph type="title"/>
          </p:nvPr>
        </p:nvSpPr>
        <p:spPr/>
        <p:txBody>
          <a:bodyPr/>
          <a:lstStyle/>
          <a:p>
            <a:r>
              <a:rPr lang="en-IN" b="1" dirty="0"/>
              <a:t>RESOURCES</a:t>
            </a:r>
            <a:br>
              <a:rPr lang="en-IN" dirty="0"/>
            </a:br>
            <a:endParaRPr lang="en-IN" dirty="0"/>
          </a:p>
        </p:txBody>
      </p:sp>
      <p:sp>
        <p:nvSpPr>
          <p:cNvPr id="3" name="Content Placeholder 2">
            <a:extLst>
              <a:ext uri="{FF2B5EF4-FFF2-40B4-BE49-F238E27FC236}">
                <a16:creationId xmlns:a16="http://schemas.microsoft.com/office/drawing/2014/main" id="{A2195CB1-43F4-A911-64F3-08B15FA8B76B}"/>
              </a:ext>
            </a:extLst>
          </p:cNvPr>
          <p:cNvSpPr>
            <a:spLocks noGrp="1"/>
          </p:cNvSpPr>
          <p:nvPr>
            <p:ph idx="1"/>
          </p:nvPr>
        </p:nvSpPr>
        <p:spPr>
          <a:xfrm>
            <a:off x="195943" y="1012371"/>
            <a:ext cx="11876313" cy="5164592"/>
          </a:xfrm>
        </p:spPr>
        <p:txBody>
          <a:bodyPr>
            <a:normAutofit fontScale="25000" lnSpcReduction="20000"/>
          </a:bodyPr>
          <a:lstStyle/>
          <a:p>
            <a:r>
              <a:rPr lang="en-IN" sz="7200" b="1" dirty="0"/>
              <a:t>Team Composition:</a:t>
            </a:r>
            <a:endParaRPr lang="en-IN" sz="7200" dirty="0"/>
          </a:p>
          <a:p>
            <a:pPr lvl="0"/>
            <a:r>
              <a:rPr lang="en-IN" sz="7200" dirty="0"/>
              <a:t>Frontend Developers</a:t>
            </a:r>
          </a:p>
          <a:p>
            <a:r>
              <a:rPr lang="en-IN" sz="7200" dirty="0"/>
              <a:t>2 Backend Developers</a:t>
            </a:r>
          </a:p>
          <a:p>
            <a:r>
              <a:rPr lang="en-IN" sz="7200" dirty="0"/>
              <a:t>1 UI/UX Designer </a:t>
            </a:r>
          </a:p>
          <a:p>
            <a:r>
              <a:rPr lang="en-IN" sz="7200" dirty="0"/>
              <a:t>1 QA Analyst</a:t>
            </a:r>
          </a:p>
          <a:p>
            <a:r>
              <a:rPr lang="en-IN" sz="7200" dirty="0"/>
              <a:t>1 DeVos Engineer</a:t>
            </a:r>
          </a:p>
          <a:p>
            <a:r>
              <a:rPr lang="en-IN" sz="7200" b="1" dirty="0"/>
              <a:t>Tools &amp; Technologies:</a:t>
            </a:r>
            <a:endParaRPr lang="en-IN" sz="7200" dirty="0"/>
          </a:p>
          <a:p>
            <a:r>
              <a:rPr lang="en-IN" sz="7200" dirty="0"/>
              <a:t>Frontend: HTML, CSS (Cascading Style Sheets), JavaScript</a:t>
            </a:r>
          </a:p>
          <a:p>
            <a:r>
              <a:rPr lang="en-IN" sz="7200" dirty="0"/>
              <a:t>Backend:</a:t>
            </a:r>
            <a:r>
              <a:rPr lang="en-IN" sz="7200" b="1" dirty="0"/>
              <a:t> </a:t>
            </a:r>
            <a:r>
              <a:rPr lang="en-IN" sz="7200" dirty="0"/>
              <a:t>Node.js</a:t>
            </a:r>
          </a:p>
          <a:p>
            <a:r>
              <a:rPr lang="en-IN" sz="7200" dirty="0"/>
              <a:t>Database: MySQL</a:t>
            </a:r>
          </a:p>
          <a:p>
            <a:r>
              <a:rPr lang="en-IN" sz="7200" dirty="0"/>
              <a:t>Cloud: AWS</a:t>
            </a:r>
          </a:p>
          <a:p>
            <a:r>
              <a:rPr lang="en-IN" sz="7200" dirty="0"/>
              <a:t>Tools: Git</a:t>
            </a:r>
          </a:p>
          <a:p>
            <a:r>
              <a:rPr lang="en-IN" sz="7200" dirty="0"/>
              <a:t>Others: </a:t>
            </a:r>
            <a:r>
              <a:rPr lang="en-IN" sz="7200" u="sng" dirty="0">
                <a:hlinkClick r:id="rId2"/>
              </a:rPr>
              <a:t>Postman</a:t>
            </a:r>
            <a:r>
              <a:rPr lang="en-IN" sz="7200" dirty="0"/>
              <a:t>, </a:t>
            </a:r>
            <a:r>
              <a:rPr lang="en-IN" sz="7200" u="sng" dirty="0">
                <a:hlinkClick r:id="rId3"/>
              </a:rPr>
              <a:t>ELK Stack</a:t>
            </a:r>
            <a:endParaRPr lang="en-IN" sz="7200" dirty="0"/>
          </a:p>
          <a:p>
            <a:r>
              <a:rPr lang="en-IN" sz="7200" b="1" dirty="0"/>
              <a:t>Budget Breakdown</a:t>
            </a:r>
            <a:endParaRPr lang="en-IN" sz="7200" dirty="0"/>
          </a:p>
          <a:p>
            <a:r>
              <a:rPr lang="en-IN" sz="7200" dirty="0"/>
              <a:t>Development: $ 45 </a:t>
            </a:r>
          </a:p>
          <a:p>
            <a:r>
              <a:rPr lang="en-IN" sz="7200" dirty="0"/>
              <a:t>UI/UX+QA: $ 10</a:t>
            </a:r>
          </a:p>
          <a:p>
            <a:r>
              <a:rPr lang="en-IN" sz="7200" dirty="0"/>
              <a:t>Training /Support: $7</a:t>
            </a:r>
          </a:p>
          <a:p>
            <a:r>
              <a:rPr lang="en-IN" sz="7200" dirty="0"/>
              <a:t>Contingency: $ 5</a:t>
            </a:r>
          </a:p>
          <a:p>
            <a:endParaRPr lang="en-IN" dirty="0"/>
          </a:p>
        </p:txBody>
      </p:sp>
    </p:spTree>
    <p:extLst>
      <p:ext uri="{BB962C8B-B14F-4D97-AF65-F5344CB8AC3E}">
        <p14:creationId xmlns:p14="http://schemas.microsoft.com/office/powerpoint/2010/main" val="83823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14EE2-D85B-5E22-81D6-1D8AA5D4BE43}"/>
              </a:ext>
            </a:extLst>
          </p:cNvPr>
          <p:cNvSpPr>
            <a:spLocks noGrp="1"/>
          </p:cNvSpPr>
          <p:nvPr>
            <p:ph type="title"/>
          </p:nvPr>
        </p:nvSpPr>
        <p:spPr/>
        <p:txBody>
          <a:bodyPr/>
          <a:lstStyle/>
          <a:p>
            <a:r>
              <a:rPr lang="en-IN" b="1" dirty="0"/>
              <a:t>RISK AND DEPENDEANCY</a:t>
            </a:r>
            <a:br>
              <a:rPr lang="en-IN" dirty="0"/>
            </a:br>
            <a:endParaRPr lang="en-IN" dirty="0"/>
          </a:p>
        </p:txBody>
      </p:sp>
      <p:sp>
        <p:nvSpPr>
          <p:cNvPr id="3" name="Content Placeholder 2">
            <a:extLst>
              <a:ext uri="{FF2B5EF4-FFF2-40B4-BE49-F238E27FC236}">
                <a16:creationId xmlns:a16="http://schemas.microsoft.com/office/drawing/2014/main" id="{CF4B028F-D86B-F368-ED3A-12BEE37669C5}"/>
              </a:ext>
            </a:extLst>
          </p:cNvPr>
          <p:cNvSpPr>
            <a:spLocks noGrp="1"/>
          </p:cNvSpPr>
          <p:nvPr>
            <p:ph idx="1"/>
          </p:nvPr>
        </p:nvSpPr>
        <p:spPr/>
        <p:txBody>
          <a:bodyPr>
            <a:normAutofit/>
          </a:bodyPr>
          <a:lstStyle/>
          <a:p>
            <a:r>
              <a:rPr lang="en-IN" b="1" dirty="0"/>
              <a:t>Risks:</a:t>
            </a:r>
            <a:endParaRPr lang="en-IN" dirty="0"/>
          </a:p>
          <a:p>
            <a:r>
              <a:rPr lang="en-IN" b="1" dirty="0"/>
              <a:t>Over-reliance:</a:t>
            </a:r>
            <a:r>
              <a:rPr lang="en-IN" dirty="0"/>
              <a:t> Becoming too dependent on the automation tool can lead to a decline in human skills and intuition for complex or unexpected scenarios.</a:t>
            </a:r>
          </a:p>
          <a:p>
            <a:r>
              <a:rPr lang="en-IN" b="1" dirty="0"/>
              <a:t>Technical Issues:</a:t>
            </a:r>
            <a:r>
              <a:rPr lang="en-IN" dirty="0"/>
              <a:t> Tools are susceptible to software glitches, hardware failures, that can disrupt operations and cause downtime.</a:t>
            </a:r>
          </a:p>
          <a:p>
            <a:r>
              <a:rPr lang="en-IN" b="1" dirty="0"/>
              <a:t>Maintaining Scripts and Data:</a:t>
            </a:r>
            <a:r>
              <a:rPr lang="en-IN" dirty="0"/>
              <a:t> The need for ongoing maintenance of tool is crucial but leads to system downtime.</a:t>
            </a:r>
          </a:p>
          <a:p>
            <a:endParaRPr lang="en-IN" dirty="0"/>
          </a:p>
        </p:txBody>
      </p:sp>
    </p:spTree>
    <p:extLst>
      <p:ext uri="{BB962C8B-B14F-4D97-AF65-F5344CB8AC3E}">
        <p14:creationId xmlns:p14="http://schemas.microsoft.com/office/powerpoint/2010/main" val="2527373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FFD5C-BFE0-2355-094D-1FCF709277E8}"/>
              </a:ext>
            </a:extLst>
          </p:cNvPr>
          <p:cNvSpPr>
            <a:spLocks noGrp="1"/>
          </p:cNvSpPr>
          <p:nvPr>
            <p:ph type="title"/>
          </p:nvPr>
        </p:nvSpPr>
        <p:spPr/>
        <p:txBody>
          <a:bodyPr/>
          <a:lstStyle/>
          <a:p>
            <a:r>
              <a:rPr lang="en-IN" b="1" dirty="0"/>
              <a:t> Dependencies:</a:t>
            </a:r>
            <a:br>
              <a:rPr lang="en-IN" dirty="0"/>
            </a:br>
            <a:endParaRPr lang="en-IN" dirty="0"/>
          </a:p>
        </p:txBody>
      </p:sp>
      <p:sp>
        <p:nvSpPr>
          <p:cNvPr id="3" name="Content Placeholder 2">
            <a:extLst>
              <a:ext uri="{FF2B5EF4-FFF2-40B4-BE49-F238E27FC236}">
                <a16:creationId xmlns:a16="http://schemas.microsoft.com/office/drawing/2014/main" id="{D88541B2-C7DC-2941-5049-38AFF1180334}"/>
              </a:ext>
            </a:extLst>
          </p:cNvPr>
          <p:cNvSpPr>
            <a:spLocks noGrp="1"/>
          </p:cNvSpPr>
          <p:nvPr>
            <p:ph idx="1"/>
          </p:nvPr>
        </p:nvSpPr>
        <p:spPr/>
        <p:txBody>
          <a:bodyPr>
            <a:normAutofit fontScale="92500" lnSpcReduction="10000"/>
          </a:bodyPr>
          <a:lstStyle/>
          <a:p>
            <a:r>
              <a:rPr lang="en-IN" b="1" dirty="0"/>
              <a:t>Underlying Systems:</a:t>
            </a:r>
            <a:r>
              <a:rPr lang="en-IN" dirty="0"/>
              <a:t> Automation tools often rely on specific operating systems, platforms, or network infrastructure to operate effectively.</a:t>
            </a:r>
          </a:p>
          <a:p>
            <a:r>
              <a:rPr lang="en-IN" b="1" dirty="0"/>
              <a:t>Third-Party Components:</a:t>
            </a:r>
            <a:r>
              <a:rPr lang="en-IN" dirty="0"/>
              <a:t> Software, libraries, or other third-party dependencies are critical but can introduce vulnerabilities or licensing issues if not managed carefully.</a:t>
            </a:r>
          </a:p>
          <a:p>
            <a:r>
              <a:rPr lang="en-IN" b="1" dirty="0"/>
              <a:t>Legacy Systems:</a:t>
            </a:r>
            <a:r>
              <a:rPr lang="en-IN" dirty="0"/>
              <a:t> Automation in older systems can be challenging due to their complexity and unique dependencies. </a:t>
            </a:r>
          </a:p>
          <a:p>
            <a:r>
              <a:rPr lang="en-IN" b="1" dirty="0"/>
              <a:t>Access Denied: </a:t>
            </a:r>
            <a:r>
              <a:rPr lang="en-IN" dirty="0"/>
              <a:t>Tool access or using  tool  might be restricted for users ,in the same time multiple operators cant run the tool for releasing particular fund.</a:t>
            </a:r>
          </a:p>
          <a:p>
            <a:r>
              <a:rPr lang="en-IN" dirty="0"/>
              <a:t> </a:t>
            </a:r>
          </a:p>
        </p:txBody>
      </p:sp>
    </p:spTree>
    <p:extLst>
      <p:ext uri="{BB962C8B-B14F-4D97-AF65-F5344CB8AC3E}">
        <p14:creationId xmlns:p14="http://schemas.microsoft.com/office/powerpoint/2010/main" val="66237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367FDD-E0F2-640A-2BC6-E59359068C60}"/>
              </a:ext>
            </a:extLst>
          </p:cNvPr>
          <p:cNvSpPr>
            <a:spLocks noGrp="1"/>
          </p:cNvSpPr>
          <p:nvPr>
            <p:ph type="title"/>
          </p:nvPr>
        </p:nvSpPr>
        <p:spPr>
          <a:xfrm>
            <a:off x="1245072" y="1289765"/>
            <a:ext cx="3651101" cy="4270963"/>
          </a:xfrm>
        </p:spPr>
        <p:txBody>
          <a:bodyPr anchor="ctr">
            <a:normAutofit/>
          </a:bodyPr>
          <a:lstStyle/>
          <a:p>
            <a:pPr algn="ctr"/>
            <a:r>
              <a:rPr lang="en-IN" sz="5600" b="1" dirty="0">
                <a:solidFill>
                  <a:srgbClr val="FFFFFF"/>
                </a:solidFill>
              </a:rPr>
              <a:t>Idea behind the project:</a:t>
            </a:r>
            <a:br>
              <a:rPr lang="en-IN" sz="5600" b="1" dirty="0">
                <a:solidFill>
                  <a:srgbClr val="FFFFFF"/>
                </a:solidFill>
              </a:rPr>
            </a:br>
            <a:endParaRPr lang="en-IN" sz="5600" b="1" dirty="0">
              <a:solidFill>
                <a:srgbClr val="FFFFFF"/>
              </a:solidFill>
            </a:endParaRPr>
          </a:p>
        </p:txBody>
      </p:sp>
      <p:sp>
        <p:nvSpPr>
          <p:cNvPr id="8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8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33100E4-78C6-BF4A-9171-3610A0D93EAE}"/>
              </a:ext>
            </a:extLst>
          </p:cNvPr>
          <p:cNvSpPr>
            <a:spLocks noGrp="1"/>
          </p:cNvSpPr>
          <p:nvPr>
            <p:ph idx="1"/>
          </p:nvPr>
        </p:nvSpPr>
        <p:spPr>
          <a:xfrm>
            <a:off x="6292298" y="460151"/>
            <a:ext cx="5121114" cy="6053848"/>
          </a:xfrm>
        </p:spPr>
        <p:txBody>
          <a:bodyPr anchor="ctr">
            <a:normAutofit/>
          </a:bodyPr>
          <a:lstStyle/>
          <a:p>
            <a:pPr marL="0" indent="0">
              <a:buNone/>
            </a:pPr>
            <a:r>
              <a:rPr lang="en-IN" sz="1800" dirty="0">
                <a:solidFill>
                  <a:schemeClr val="tx1">
                    <a:alpha val="80000"/>
                  </a:schemeClr>
                </a:solidFill>
              </a:rPr>
              <a:t>The motive behind this project was to understand the working of any payment engine and payment gateways. People have faith that their money is secured. This faith is turned into curiosity to know about the system behind it.</a:t>
            </a:r>
          </a:p>
          <a:p>
            <a:r>
              <a:rPr lang="en-IN" sz="1800" b="1" dirty="0">
                <a:solidFill>
                  <a:schemeClr val="tx1">
                    <a:alpha val="80000"/>
                  </a:schemeClr>
                </a:solidFill>
              </a:rPr>
              <a:t>Business Goals: </a:t>
            </a:r>
            <a:r>
              <a:rPr lang="en-IN" sz="1800" dirty="0">
                <a:solidFill>
                  <a:schemeClr val="tx1">
                    <a:alpha val="80000"/>
                  </a:schemeClr>
                </a:solidFill>
              </a:rPr>
              <a:t> </a:t>
            </a:r>
          </a:p>
          <a:p>
            <a:r>
              <a:rPr lang="en-IN" sz="1800" dirty="0">
                <a:solidFill>
                  <a:schemeClr val="tx1">
                    <a:alpha val="80000"/>
                  </a:schemeClr>
                </a:solidFill>
              </a:rPr>
              <a:t>To build An Automated Payment Release tool which is very user friendly and can release bulk payments with 100% accuracy without manual intervention.</a:t>
            </a:r>
          </a:p>
          <a:p>
            <a:endParaRPr lang="en-IN" sz="1400" dirty="0">
              <a:solidFill>
                <a:schemeClr val="tx1">
                  <a:alpha val="80000"/>
                </a:schemeClr>
              </a:solidFill>
            </a:endParaRPr>
          </a:p>
        </p:txBody>
      </p:sp>
      <p:sp>
        <p:nvSpPr>
          <p:cNvPr id="9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92" name="Straight Connector 9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799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7AC5-4DBC-4E2C-1065-703640BA69D1}"/>
              </a:ext>
            </a:extLst>
          </p:cNvPr>
          <p:cNvSpPr>
            <a:spLocks noGrp="1"/>
          </p:cNvSpPr>
          <p:nvPr>
            <p:ph type="title"/>
          </p:nvPr>
        </p:nvSpPr>
        <p:spPr/>
        <p:txBody>
          <a:bodyPr/>
          <a:lstStyle/>
          <a:p>
            <a:r>
              <a:rPr lang="en-IN" b="1" dirty="0"/>
              <a:t>PROJECT OBJECTIVES</a:t>
            </a:r>
            <a:br>
              <a:rPr lang="en-IN" dirty="0"/>
            </a:br>
            <a:endParaRPr lang="en-IN" dirty="0"/>
          </a:p>
        </p:txBody>
      </p:sp>
      <p:sp>
        <p:nvSpPr>
          <p:cNvPr id="3" name="Content Placeholder 2">
            <a:extLst>
              <a:ext uri="{FF2B5EF4-FFF2-40B4-BE49-F238E27FC236}">
                <a16:creationId xmlns:a16="http://schemas.microsoft.com/office/drawing/2014/main" id="{95C82A4D-8A3E-B64E-BEA8-3382B4919B6E}"/>
              </a:ext>
            </a:extLst>
          </p:cNvPr>
          <p:cNvSpPr>
            <a:spLocks noGrp="1"/>
          </p:cNvSpPr>
          <p:nvPr>
            <p:ph idx="1"/>
          </p:nvPr>
        </p:nvSpPr>
        <p:spPr/>
        <p:txBody>
          <a:bodyPr>
            <a:normAutofit/>
          </a:bodyPr>
          <a:lstStyle/>
          <a:p>
            <a:r>
              <a:rPr lang="en-IN" b="1" dirty="0"/>
              <a:t>Improve Accuracy and Consistency:  </a:t>
            </a:r>
            <a:r>
              <a:rPr lang="en-IN" dirty="0"/>
              <a:t> Automating Tool ensures that processes are executed identically every time, eliminating human error and improving the reliability of results.</a:t>
            </a:r>
          </a:p>
          <a:p>
            <a:r>
              <a:rPr lang="en-IN" b="1" dirty="0"/>
              <a:t>Increase Test Coverage: </a:t>
            </a:r>
            <a:r>
              <a:rPr lang="en-IN" dirty="0"/>
              <a:t>Tool Automation allows for the execution of more payments in less time.</a:t>
            </a:r>
          </a:p>
          <a:p>
            <a:r>
              <a:rPr lang="en-IN" b="1" dirty="0"/>
              <a:t>Reduce Execution Time:</a:t>
            </a:r>
            <a:r>
              <a:rPr lang="en-IN" dirty="0"/>
              <a:t>  Providing quicker feedback and enabling faster delivery of high-quality payments.</a:t>
            </a:r>
          </a:p>
          <a:p>
            <a:r>
              <a:rPr lang="en-IN" b="1" dirty="0"/>
              <a:t>Detect Defects Early:</a:t>
            </a:r>
            <a:r>
              <a:rPr lang="en-IN" dirty="0"/>
              <a:t> By identifying bugs early in the development lifecycle helps prevent any operation loss. </a:t>
            </a:r>
          </a:p>
          <a:p>
            <a:endParaRPr lang="en-IN" dirty="0"/>
          </a:p>
        </p:txBody>
      </p:sp>
    </p:spTree>
    <p:extLst>
      <p:ext uri="{BB962C8B-B14F-4D97-AF65-F5344CB8AC3E}">
        <p14:creationId xmlns:p14="http://schemas.microsoft.com/office/powerpoint/2010/main" val="74409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D200-B4B6-71FD-BFFF-4F7F169F4FA5}"/>
              </a:ext>
            </a:extLst>
          </p:cNvPr>
          <p:cNvSpPr>
            <a:spLocks noGrp="1"/>
          </p:cNvSpPr>
          <p:nvPr>
            <p:ph type="title"/>
          </p:nvPr>
        </p:nvSpPr>
        <p:spPr/>
        <p:txBody>
          <a:bodyPr/>
          <a:lstStyle/>
          <a:p>
            <a:r>
              <a:rPr lang="en-IN" b="1" dirty="0"/>
              <a:t>SITUATION</a:t>
            </a:r>
            <a:br>
              <a:rPr lang="en-IN" dirty="0"/>
            </a:br>
            <a:endParaRPr lang="en-IN" dirty="0"/>
          </a:p>
        </p:txBody>
      </p:sp>
      <p:sp>
        <p:nvSpPr>
          <p:cNvPr id="3" name="Content Placeholder 2">
            <a:extLst>
              <a:ext uri="{FF2B5EF4-FFF2-40B4-BE49-F238E27FC236}">
                <a16:creationId xmlns:a16="http://schemas.microsoft.com/office/drawing/2014/main" id="{89284DAB-85AF-D843-2754-65861B80A43A}"/>
              </a:ext>
            </a:extLst>
          </p:cNvPr>
          <p:cNvSpPr>
            <a:spLocks noGrp="1"/>
          </p:cNvSpPr>
          <p:nvPr>
            <p:ph idx="1"/>
          </p:nvPr>
        </p:nvSpPr>
        <p:spPr/>
        <p:txBody>
          <a:bodyPr>
            <a:normAutofit fontScale="92500" lnSpcReduction="20000"/>
          </a:bodyPr>
          <a:lstStyle/>
          <a:p>
            <a:r>
              <a:rPr lang="en-IN" dirty="0"/>
              <a:t>In the current scenario the operator sorts the payment on the basis of payment category such as restricted fund, insufficient fund and based on that the operator Releases the payment, draft the mail to RM, send reminders and update status manually. This Involves more resources and consume more time. On a high-volume day in the month end or in the starting of the month  when 400+ payments are received, the payment is not released on time, the day when there is a resource crisis the high priority payments are not filtered as sometimes operator is busy with checking responses of RM or drafting mails to RM (Relationship Manager)</a:t>
            </a:r>
          </a:p>
          <a:p>
            <a:r>
              <a:rPr lang="en-IN" dirty="0"/>
              <a:t>Having Automation Tool implementation will streamline these activities, reduce manual effort, minimize human error, identify bottlenecks, and free up teams to focus on higher-value, complex work .</a:t>
            </a:r>
          </a:p>
          <a:p>
            <a:endParaRPr lang="en-IN" dirty="0"/>
          </a:p>
        </p:txBody>
      </p:sp>
    </p:spTree>
    <p:extLst>
      <p:ext uri="{BB962C8B-B14F-4D97-AF65-F5344CB8AC3E}">
        <p14:creationId xmlns:p14="http://schemas.microsoft.com/office/powerpoint/2010/main" val="2531419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64CD-062C-1348-C452-7D4B23334FB0}"/>
              </a:ext>
            </a:extLst>
          </p:cNvPr>
          <p:cNvSpPr>
            <a:spLocks noGrp="1"/>
          </p:cNvSpPr>
          <p:nvPr>
            <p:ph type="title"/>
          </p:nvPr>
        </p:nvSpPr>
        <p:spPr/>
        <p:txBody>
          <a:bodyPr/>
          <a:lstStyle/>
          <a:p>
            <a:r>
              <a:rPr lang="en-IN" b="1" dirty="0"/>
              <a:t>PROBLEM</a:t>
            </a:r>
            <a:br>
              <a:rPr lang="en-IN" dirty="0"/>
            </a:br>
            <a:endParaRPr lang="en-IN" dirty="0"/>
          </a:p>
        </p:txBody>
      </p:sp>
      <p:sp>
        <p:nvSpPr>
          <p:cNvPr id="3" name="Content Placeholder 2">
            <a:extLst>
              <a:ext uri="{FF2B5EF4-FFF2-40B4-BE49-F238E27FC236}">
                <a16:creationId xmlns:a16="http://schemas.microsoft.com/office/drawing/2014/main" id="{A236D3E7-7123-F417-AB7E-062DDD6C544D}"/>
              </a:ext>
            </a:extLst>
          </p:cNvPr>
          <p:cNvSpPr>
            <a:spLocks noGrp="1"/>
          </p:cNvSpPr>
          <p:nvPr>
            <p:ph idx="1"/>
          </p:nvPr>
        </p:nvSpPr>
        <p:spPr/>
        <p:txBody>
          <a:bodyPr>
            <a:normAutofit fontScale="92500" lnSpcReduction="20000"/>
          </a:bodyPr>
          <a:lstStyle/>
          <a:p>
            <a:r>
              <a:rPr lang="en-IN" dirty="0"/>
              <a:t>Finishing the volume on time is a challenge on high volume day ,when the overall volume is more than 400+ for continuously ¾ working days. Each and every payment needs to check one by one by the operator, prioritize them as per their value  takes more time. After releasing the payment the operator needs to send the mail manually becomes increasingly time-consuming and error-prone if the correct RM is not selected.</a:t>
            </a:r>
          </a:p>
          <a:p>
            <a:r>
              <a:rPr lang="en-IN" dirty="0"/>
              <a:t>After the payment is released by maker or operator the checker is involved for quality checking (QC)and human error is still not avoided even after 4 eyes checking . </a:t>
            </a:r>
          </a:p>
          <a:p>
            <a:r>
              <a:rPr lang="en-IN" dirty="0"/>
              <a:t>The SLA is missed very frequently, sometime team is overloaded with unfinished work which causing customer dissatisfaction and finally leads to operation loss.</a:t>
            </a:r>
          </a:p>
          <a:p>
            <a:endParaRPr lang="en-IN" dirty="0"/>
          </a:p>
        </p:txBody>
      </p:sp>
    </p:spTree>
    <p:extLst>
      <p:ext uri="{BB962C8B-B14F-4D97-AF65-F5344CB8AC3E}">
        <p14:creationId xmlns:p14="http://schemas.microsoft.com/office/powerpoint/2010/main" val="199734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ABD99-9EF1-9B52-C0DA-0B4E1835FF5E}"/>
              </a:ext>
            </a:extLst>
          </p:cNvPr>
          <p:cNvSpPr>
            <a:spLocks noGrp="1"/>
          </p:cNvSpPr>
          <p:nvPr>
            <p:ph type="title"/>
          </p:nvPr>
        </p:nvSpPr>
        <p:spPr>
          <a:xfrm>
            <a:off x="838200" y="2640239"/>
            <a:ext cx="10515600" cy="1325563"/>
          </a:xfrm>
        </p:spPr>
        <p:txBody>
          <a:bodyPr>
            <a:noAutofit/>
          </a:bodyPr>
          <a:lstStyle/>
          <a:p>
            <a:r>
              <a:rPr lang="en-IN" sz="2400" b="1" dirty="0"/>
              <a:t>OPPORTUNITY</a:t>
            </a:r>
            <a:br>
              <a:rPr lang="en-IN" sz="2400" dirty="0"/>
            </a:br>
            <a:r>
              <a:rPr lang="en-IN" sz="2400" dirty="0"/>
              <a:t>From the work summary the tool categorize the bulk payments  as per unavailability of  funds(INSUFFICIENT FUND) ,verify restriction on funds(RV) and then release the funds  with 100% accuracy and thus  reduce human effort.</a:t>
            </a:r>
            <a:br>
              <a:rPr lang="en-IN" sz="2400" dirty="0"/>
            </a:br>
            <a:r>
              <a:rPr lang="en-IN" sz="2400" dirty="0"/>
              <a:t>While tool implementation is required an initial investment, it significantly reduces long-term expenses because QC team’s involvement is not required and provide better Allocation of Resources. Faster and timely release of payment avoid workload on team members and reduce the chances of backlog.</a:t>
            </a:r>
            <a:br>
              <a:rPr lang="en-IN" sz="2400" dirty="0"/>
            </a:br>
            <a:r>
              <a:rPr lang="en-IN" sz="2400" dirty="0"/>
              <a:t>Automation speeds up payment execution, minimizes human errors, and scales efficiently, ultimately lowering the cost and delivering better ROI over time.</a:t>
            </a:r>
            <a:br>
              <a:rPr lang="en-IN" sz="2400" dirty="0"/>
            </a:br>
            <a:r>
              <a:rPr lang="en-IN" sz="2400" dirty="0"/>
              <a:t>Machines work faster, which is especially useful for repetitive task  like checking customer’s fund and restriction on account if any.</a:t>
            </a:r>
            <a:br>
              <a:rPr lang="en-IN" sz="2400" dirty="0"/>
            </a:br>
            <a:r>
              <a:rPr lang="en-IN" sz="2400" dirty="0"/>
              <a:t>With faster tests and quicker results, teams can get feedback more frequently, which helps them detect issues and improve functionality. </a:t>
            </a:r>
            <a:br>
              <a:rPr lang="en-IN" sz="2400" dirty="0"/>
            </a:br>
            <a:r>
              <a:rPr lang="en-IN" sz="2400" dirty="0"/>
              <a:t>Seamless user experience, which increases customer satisfaction and overall success of the project.</a:t>
            </a:r>
            <a:br>
              <a:rPr lang="en-IN" sz="2400" dirty="0"/>
            </a:br>
            <a:endParaRPr lang="en-IN" sz="2400" dirty="0"/>
          </a:p>
        </p:txBody>
      </p:sp>
    </p:spTree>
    <p:extLst>
      <p:ext uri="{BB962C8B-B14F-4D97-AF65-F5344CB8AC3E}">
        <p14:creationId xmlns:p14="http://schemas.microsoft.com/office/powerpoint/2010/main" val="245683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C339D-C2FB-34B3-9413-F28206428855}"/>
              </a:ext>
            </a:extLst>
          </p:cNvPr>
          <p:cNvSpPr>
            <a:spLocks noGrp="1"/>
          </p:cNvSpPr>
          <p:nvPr>
            <p:ph type="title"/>
          </p:nvPr>
        </p:nvSpPr>
        <p:spPr/>
        <p:txBody>
          <a:bodyPr/>
          <a:lstStyle/>
          <a:p>
            <a:r>
              <a:rPr lang="en-IN" b="1" dirty="0"/>
              <a:t>PURPOSE STATEMENT</a:t>
            </a:r>
            <a:br>
              <a:rPr lang="en-IN" dirty="0"/>
            </a:br>
            <a:endParaRPr lang="en-IN" dirty="0"/>
          </a:p>
        </p:txBody>
      </p:sp>
      <p:sp>
        <p:nvSpPr>
          <p:cNvPr id="3" name="Content Placeholder 2">
            <a:extLst>
              <a:ext uri="{FF2B5EF4-FFF2-40B4-BE49-F238E27FC236}">
                <a16:creationId xmlns:a16="http://schemas.microsoft.com/office/drawing/2014/main" id="{A84940A9-CDA7-38C6-E2AE-3CE08B64770D}"/>
              </a:ext>
            </a:extLst>
          </p:cNvPr>
          <p:cNvSpPr>
            <a:spLocks noGrp="1"/>
          </p:cNvSpPr>
          <p:nvPr>
            <p:ph idx="1"/>
          </p:nvPr>
        </p:nvSpPr>
        <p:spPr/>
        <p:txBody>
          <a:bodyPr/>
          <a:lstStyle/>
          <a:p>
            <a:pPr marL="0" indent="0">
              <a:buNone/>
            </a:pPr>
            <a:endParaRPr lang="en-IN" dirty="0"/>
          </a:p>
          <a:p>
            <a:r>
              <a:rPr lang="en-IN" dirty="0"/>
              <a:t>To Increase productivity of the team with less manual effort.</a:t>
            </a:r>
          </a:p>
          <a:p>
            <a:r>
              <a:rPr lang="en-IN" dirty="0"/>
              <a:t>Prioritize the high value payment to release the payments on time.</a:t>
            </a:r>
          </a:p>
          <a:p>
            <a:r>
              <a:rPr lang="en-IN" dirty="0"/>
              <a:t>Better quality assurance with Greater Speed.</a:t>
            </a:r>
          </a:p>
          <a:p>
            <a:r>
              <a:rPr lang="en-IN" dirty="0"/>
              <a:t>Stronger competitive market position</a:t>
            </a:r>
          </a:p>
          <a:p>
            <a:r>
              <a:rPr lang="en-IN" dirty="0"/>
              <a:t>Higher revenue generation.</a:t>
            </a:r>
          </a:p>
          <a:p>
            <a:r>
              <a:rPr lang="en-IN" dirty="0"/>
              <a:t>Reduce cost</a:t>
            </a:r>
          </a:p>
          <a:p>
            <a:endParaRPr lang="en-IN" dirty="0"/>
          </a:p>
        </p:txBody>
      </p:sp>
    </p:spTree>
    <p:extLst>
      <p:ext uri="{BB962C8B-B14F-4D97-AF65-F5344CB8AC3E}">
        <p14:creationId xmlns:p14="http://schemas.microsoft.com/office/powerpoint/2010/main" val="923490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AFDA5-3E59-045D-5CCE-E22D4D8F91C9}"/>
              </a:ext>
            </a:extLst>
          </p:cNvPr>
          <p:cNvSpPr>
            <a:spLocks noGrp="1"/>
          </p:cNvSpPr>
          <p:nvPr>
            <p:ph type="title"/>
          </p:nvPr>
        </p:nvSpPr>
        <p:spPr/>
        <p:txBody>
          <a:bodyPr/>
          <a:lstStyle/>
          <a:p>
            <a:r>
              <a:rPr lang="en-IN" b="1" dirty="0"/>
              <a:t>SUCCESS CRITERIA</a:t>
            </a:r>
            <a:br>
              <a:rPr lang="en-IN" dirty="0"/>
            </a:br>
            <a:endParaRPr lang="en-IN" dirty="0"/>
          </a:p>
        </p:txBody>
      </p:sp>
      <p:sp>
        <p:nvSpPr>
          <p:cNvPr id="3" name="Content Placeholder 2">
            <a:extLst>
              <a:ext uri="{FF2B5EF4-FFF2-40B4-BE49-F238E27FC236}">
                <a16:creationId xmlns:a16="http://schemas.microsoft.com/office/drawing/2014/main" id="{D25DDA05-0C9A-1FEC-5D9A-6403A26A9927}"/>
              </a:ext>
            </a:extLst>
          </p:cNvPr>
          <p:cNvSpPr>
            <a:spLocks noGrp="1"/>
          </p:cNvSpPr>
          <p:nvPr>
            <p:ph idx="1"/>
          </p:nvPr>
        </p:nvSpPr>
        <p:spPr/>
        <p:txBody>
          <a:bodyPr>
            <a:normAutofit fontScale="92500" lnSpcReduction="10000"/>
          </a:bodyPr>
          <a:lstStyle/>
          <a:p>
            <a:r>
              <a:rPr lang="en-IN" dirty="0"/>
              <a:t> Reductions in MANUAL CHECKING by100% , faster defect detection if  any payment is not released by the tool and the appropriate action can be taken then and then and improvements in overall process turnaround.</a:t>
            </a:r>
          </a:p>
          <a:p>
            <a:r>
              <a:rPr lang="en-IN" dirty="0"/>
              <a:t>Prioritize tasks that are repetitive.</a:t>
            </a:r>
          </a:p>
          <a:p>
            <a:r>
              <a:rPr lang="en-IN" dirty="0"/>
              <a:t>The tool is intuitive interface for faster adoption and reduced training time.</a:t>
            </a:r>
          </a:p>
          <a:p>
            <a:r>
              <a:rPr lang="en-IN" dirty="0"/>
              <a:t> Manpower is reduced by 6 % which quantify reduced operational costs, seamless integration with existing systems, security, and a positive return on investment (ROI) and improved overall customer satisfaction. </a:t>
            </a:r>
          </a:p>
          <a:p>
            <a:endParaRPr lang="en-IN" dirty="0"/>
          </a:p>
        </p:txBody>
      </p:sp>
    </p:spTree>
    <p:extLst>
      <p:ext uri="{BB962C8B-B14F-4D97-AF65-F5344CB8AC3E}">
        <p14:creationId xmlns:p14="http://schemas.microsoft.com/office/powerpoint/2010/main" val="3102916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C55F7-2487-7EB7-AD05-876458615420}"/>
              </a:ext>
            </a:extLst>
          </p:cNvPr>
          <p:cNvSpPr>
            <a:spLocks noGrp="1"/>
          </p:cNvSpPr>
          <p:nvPr>
            <p:ph type="title"/>
          </p:nvPr>
        </p:nvSpPr>
        <p:spPr/>
        <p:txBody>
          <a:bodyPr/>
          <a:lstStyle/>
          <a:p>
            <a:r>
              <a:rPr lang="en-IN" b="1" dirty="0"/>
              <a:t>METHODS AND APPROCHES</a:t>
            </a:r>
            <a:br>
              <a:rPr lang="en-IN" dirty="0"/>
            </a:br>
            <a:endParaRPr lang="en-IN" dirty="0"/>
          </a:p>
        </p:txBody>
      </p:sp>
      <p:sp>
        <p:nvSpPr>
          <p:cNvPr id="3" name="Content Placeholder 2">
            <a:extLst>
              <a:ext uri="{FF2B5EF4-FFF2-40B4-BE49-F238E27FC236}">
                <a16:creationId xmlns:a16="http://schemas.microsoft.com/office/drawing/2014/main" id="{9C28F916-0862-13BA-021A-9C7C9E7F306A}"/>
              </a:ext>
            </a:extLst>
          </p:cNvPr>
          <p:cNvSpPr>
            <a:spLocks noGrp="1"/>
          </p:cNvSpPr>
          <p:nvPr>
            <p:ph idx="1"/>
          </p:nvPr>
        </p:nvSpPr>
        <p:spPr/>
        <p:txBody>
          <a:bodyPr>
            <a:normAutofit fontScale="85000" lnSpcReduction="10000"/>
          </a:bodyPr>
          <a:lstStyle/>
          <a:p>
            <a:r>
              <a:rPr lang="en-IN" dirty="0"/>
              <a:t>The waterfall model's method is sequential, with distinct phases (such as </a:t>
            </a:r>
            <a:r>
              <a:rPr lang="en-IN" u="sng" dirty="0">
                <a:hlinkClick r:id="rId2"/>
              </a:rPr>
              <a:t>Requirements Analysis</a:t>
            </a:r>
            <a:r>
              <a:rPr lang="en-IN" dirty="0"/>
              <a:t>, </a:t>
            </a:r>
            <a:r>
              <a:rPr lang="en-IN" u="sng" dirty="0">
                <a:hlinkClick r:id="rId3"/>
              </a:rPr>
              <a:t>Design</a:t>
            </a:r>
            <a:r>
              <a:rPr lang="en-IN" dirty="0"/>
              <a:t>, </a:t>
            </a:r>
            <a:r>
              <a:rPr lang="en-IN" u="sng" dirty="0">
                <a:hlinkClick r:id="rId4"/>
              </a:rPr>
              <a:t>Implementation</a:t>
            </a:r>
            <a:r>
              <a:rPr lang="en-IN" dirty="0"/>
              <a:t>, </a:t>
            </a:r>
            <a:r>
              <a:rPr lang="en-IN" u="sng" dirty="0">
                <a:hlinkClick r:id="rId5"/>
              </a:rPr>
              <a:t>Testing</a:t>
            </a:r>
            <a:r>
              <a:rPr lang="en-IN" dirty="0"/>
              <a:t>, </a:t>
            </a:r>
            <a:r>
              <a:rPr lang="en-IN" u="sng" dirty="0">
                <a:hlinkClick r:id="rId6"/>
              </a:rPr>
              <a:t>Deployment</a:t>
            </a:r>
            <a:r>
              <a:rPr lang="en-IN" dirty="0"/>
              <a:t>, and </a:t>
            </a:r>
            <a:r>
              <a:rPr lang="en-IN" u="sng" dirty="0">
                <a:hlinkClick r:id="rId7"/>
              </a:rPr>
              <a:t>Maintenance</a:t>
            </a:r>
            <a:r>
              <a:rPr lang="en-IN" dirty="0"/>
              <a:t>) that must be completed one after another before the next can begin. </a:t>
            </a:r>
          </a:p>
          <a:p>
            <a:r>
              <a:rPr lang="en-IN" b="1" u="sng" dirty="0">
                <a:hlinkClick r:id="rId8"/>
              </a:rPr>
              <a:t>Requirements Gathering</a:t>
            </a:r>
            <a:r>
              <a:rPr lang="en-IN" b="1" dirty="0"/>
              <a:t>: </a:t>
            </a:r>
            <a:r>
              <a:rPr lang="en-IN" dirty="0"/>
              <a:t>This initial phase defines the overall scope of the automation tool, detailing what it should do, its features, and the needs of the users and stakeholders. I have interviewed the operators, supervisor and stakeholders. For better understanding I have gone through the existing document, have done the procedure review to get more information, have followed observation technique and have analysed them after observation</a:t>
            </a:r>
          </a:p>
          <a:p>
            <a:r>
              <a:rPr lang="en-IN" b="1" u="sng" dirty="0">
                <a:hlinkClick r:id="rId9"/>
              </a:rPr>
              <a:t>Design</a:t>
            </a:r>
            <a:r>
              <a:rPr lang="en-IN" b="1" dirty="0"/>
              <a:t>: </a:t>
            </a:r>
            <a:r>
              <a:rPr lang="en-IN" dirty="0"/>
              <a:t>Designers create the system architecture, user interfaces, and detailed technical plans for the automation tool based on the gathered requirements. A detailed blueprint for the project is created.</a:t>
            </a:r>
          </a:p>
          <a:p>
            <a:endParaRPr lang="en-IN" dirty="0"/>
          </a:p>
        </p:txBody>
      </p:sp>
    </p:spTree>
    <p:extLst>
      <p:ext uri="{BB962C8B-B14F-4D97-AF65-F5344CB8AC3E}">
        <p14:creationId xmlns:p14="http://schemas.microsoft.com/office/powerpoint/2010/main" val="36764992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785</TotalTime>
  <Words>1333</Words>
  <Application>Microsoft Office PowerPoint</Application>
  <PresentationFormat>Widescreen</PresentationFormat>
  <Paragraphs>71</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Meiryo</vt:lpstr>
      <vt:lpstr>Aptos</vt:lpstr>
      <vt:lpstr>Aptos Display</vt:lpstr>
      <vt:lpstr>Arial</vt:lpstr>
      <vt:lpstr>Office Theme</vt:lpstr>
      <vt:lpstr>LIGHT AUTOMATION TOOL</vt:lpstr>
      <vt:lpstr>Idea behind the project: </vt:lpstr>
      <vt:lpstr>PROJECT OBJECTIVES </vt:lpstr>
      <vt:lpstr>SITUATION </vt:lpstr>
      <vt:lpstr>PROBLEM </vt:lpstr>
      <vt:lpstr>OPPORTUNITY From the work summary the tool categorize the bulk payments  as per unavailability of  funds(INSUFFICIENT FUND) ,verify restriction on funds(RV) and then release the funds  with 100% accuracy and thus  reduce human effort. While tool implementation is required an initial investment, it significantly reduces long-term expenses because QC team’s involvement is not required and provide better Allocation of Resources. Faster and timely release of payment avoid workload on team members and reduce the chances of backlog. Automation speeds up payment execution, minimizes human errors, and scales efficiently, ultimately lowering the cost and delivering better ROI over time. Machines work faster, which is especially useful for repetitive task  like checking customer’s fund and restriction on account if any. With faster tests and quicker results, teams can get feedback more frequently, which helps them detect issues and improve functionality.  Seamless user experience, which increases customer satisfaction and overall success of the project. </vt:lpstr>
      <vt:lpstr>PURPOSE STATEMENT </vt:lpstr>
      <vt:lpstr>SUCCESS CRITERIA </vt:lpstr>
      <vt:lpstr>METHODS AND APPROCHES </vt:lpstr>
      <vt:lpstr>PowerPoint Presentation</vt:lpstr>
      <vt:lpstr>PowerPoint Presentation</vt:lpstr>
      <vt:lpstr>RESOURCES </vt:lpstr>
      <vt:lpstr>RISK AND DEPENDEANCY </vt:lpstr>
      <vt:lpstr> Dependencies: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BriNNNddAAa 💀💀💀</dc:creator>
  <cp:lastModifiedBy>BriNNNddAAa 💀💀💀</cp:lastModifiedBy>
  <cp:revision>4</cp:revision>
  <dcterms:created xsi:type="dcterms:W3CDTF">2025-08-06T15:20:42Z</dcterms:created>
  <dcterms:modified xsi:type="dcterms:W3CDTF">2025-08-11T13:21:12Z</dcterms:modified>
</cp:coreProperties>
</file>