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6196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960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81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9008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6869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791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18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683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817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34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3308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6FE4B66A-C913-4A6A-A384-5162E069A44F}" type="datetimeFigureOut">
              <a:rPr lang="en-IN" smtClean="0"/>
              <a:t>30-08-2024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6D27E283-817D-4782-8911-5A344080A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309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22220-4B94-BE13-8C1B-D87BB1FE70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7285" y="1382503"/>
            <a:ext cx="9144000" cy="2070184"/>
          </a:xfrm>
        </p:spPr>
        <p:txBody>
          <a:bodyPr>
            <a:normAutofit fontScale="90000"/>
          </a:bodyPr>
          <a:lstStyle/>
          <a:p>
            <a:r>
              <a:rPr lang="en-IN" sz="6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Biotechnology Research Laboratory Application-Using Waterfall methodologies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C5B6DA-CA20-5917-703D-8F3EF2E6F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7486" y="5937686"/>
            <a:ext cx="5094514" cy="515627"/>
          </a:xfrm>
        </p:spPr>
        <p:txBody>
          <a:bodyPr/>
          <a:lstStyle/>
          <a:p>
            <a:r>
              <a:rPr lang="en-IN" dirty="0"/>
              <a:t> – Prathmesh Anerao</a:t>
            </a:r>
          </a:p>
        </p:txBody>
      </p:sp>
    </p:spTree>
    <p:extLst>
      <p:ext uri="{BB962C8B-B14F-4D97-AF65-F5344CB8AC3E}">
        <p14:creationId xmlns:p14="http://schemas.microsoft.com/office/powerpoint/2010/main" val="3957576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76616-9680-14E3-8B2E-06F7C6D99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-246493"/>
            <a:ext cx="10772775" cy="1658198"/>
          </a:xfrm>
        </p:spPr>
        <p:txBody>
          <a:bodyPr/>
          <a:lstStyle/>
          <a:p>
            <a:pPr algn="ctr"/>
            <a:r>
              <a:rPr lang="en-IN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0869C-3FFB-A929-9245-11B6F3946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613" y="1001486"/>
            <a:ext cx="11033208" cy="5491389"/>
          </a:xfrm>
        </p:spPr>
        <p:txBody>
          <a:bodyPr>
            <a:normAutofit fontScale="700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Personnel: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Project Manager:</a:t>
            </a:r>
            <a:r>
              <a:rPr lang="en-IN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Oversees the project, manages timelines and resources, and ensures project objectives are met.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Analysts:</a:t>
            </a:r>
            <a:r>
              <a:rPr lang="en-IN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Gather and document requirements from stakeholders, ensure alignment with lab needs.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Developers:</a:t>
            </a:r>
            <a:r>
              <a:rPr lang="en-IN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Write and test the application code, integrate various system components.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Testers:</a:t>
            </a:r>
            <a:r>
              <a:rPr lang="en-IN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Conduct testing phases (unit, system, and user acceptance testing) to ensure the application functions as required.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Training Specialists:</a:t>
            </a:r>
            <a:r>
              <a:rPr lang="en-IN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Develop and deliver training materials to users, ensuring smooth adoption of the new system.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Staff:</a:t>
            </a:r>
            <a:r>
              <a:rPr lang="en-IN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Provide ongoing technical support and resolve issues post-deployment.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Tools and Technologies: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Development Platforms:</a:t>
            </a:r>
            <a:r>
              <a:rPr lang="en-IN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Integrated Development Environments (IDEs) such as Visual Studio, Eclipse.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 Tools:</a:t>
            </a:r>
            <a:r>
              <a:rPr lang="en-IN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Automated testing software like Selenium, JUnit.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Deployment Infrastructure:</a:t>
            </a:r>
            <a:r>
              <a:rPr lang="en-IN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Servers and cloud services (AWS, Azure) for hosting the application.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Project Management Tools:</a:t>
            </a:r>
            <a:r>
              <a:rPr lang="en-IN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Software for tracking progress and managing tasks (e.g., Jira, Trello).</a:t>
            </a:r>
            <a:endParaRPr lang="en-IN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endParaRPr lang="en-IN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6136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28F31-A449-3858-658C-9674BDB5E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68" y="449179"/>
            <a:ext cx="10680032" cy="572778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Budget (in INR):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Requirements Analysis: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₹4,00,000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 Design: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₹6,40,000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Implementation: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₹16,00,000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Verification: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₹5,60,000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Deployment: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₹3,20,000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Maintenance (Annual):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₹8,00,000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Estimated Cost: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₹43,20,000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9479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66314-47B0-1F84-EE28-EB88F0DD2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205618"/>
            <a:ext cx="10772775" cy="1658198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Risk and Dependencies</a:t>
            </a:r>
            <a:br>
              <a:rPr lang="en-IN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90A2A-2F92-DC20-9482-D3C02415D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263" y="1315453"/>
            <a:ext cx="10872537" cy="5021931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Requirement Changes: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Potential impacts on timeline and cost.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Mitigation: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Implement a formal change control process and document changes.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Technical Challenges: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Possible unforeseen issues during development.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Mitigation: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Allocate buffer time and conduct thorough pre-development testing.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Resource Availability: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Risk of key personnel being unavailable.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Mitigation: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Cross-train team members and develop contingency plans.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Regulatory Changes: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Updates to compliance requirements.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Mitigation: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Regularly review and adjust the application as needed.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 Adoption: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Resistance to the new system.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Mitigation: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Provide extensive training and support for smooth transition</a:t>
            </a:r>
            <a:r>
              <a:rPr lang="en-IN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2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689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432AD-CAFE-D0E3-64B5-880A766C3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Dependencies</a:t>
            </a:r>
            <a:br>
              <a:rPr lang="en-IN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0D45C-0B4D-8550-03F0-B95AD2CCB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Stakeholder Input: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Timely and accurate feedback for requirements and design.</a:t>
            </a:r>
            <a:endParaRPr lang="en-IN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Technology: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Availability and compatibility of development and deployment tools.</a:t>
            </a:r>
            <a:endParaRPr lang="en-IN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Regulatory Requirements: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Up-to-date knowledge and integration of regulatory standards.</a:t>
            </a:r>
            <a:endParaRPr lang="en-IN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Resource Allocation: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Availability and commitment of project team members.</a:t>
            </a:r>
            <a:endParaRPr lang="en-IN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90107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9E8F9-66EA-ECDA-2AE5-E17B6B045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Project Timeline</a:t>
            </a:r>
            <a:br>
              <a:rPr lang="en-IN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A136617-6A3F-73AF-A131-ED1FB7D78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644113"/>
              </p:ext>
            </p:extLst>
          </p:nvPr>
        </p:nvGraphicFramePr>
        <p:xfrm>
          <a:off x="705852" y="1828800"/>
          <a:ext cx="10202780" cy="38501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0695">
                  <a:extLst>
                    <a:ext uri="{9D8B030D-6E8A-4147-A177-3AD203B41FA5}">
                      <a16:colId xmlns:a16="http://schemas.microsoft.com/office/drawing/2014/main" val="2644611383"/>
                    </a:ext>
                  </a:extLst>
                </a:gridCol>
                <a:gridCol w="2550695">
                  <a:extLst>
                    <a:ext uri="{9D8B030D-6E8A-4147-A177-3AD203B41FA5}">
                      <a16:colId xmlns:a16="http://schemas.microsoft.com/office/drawing/2014/main" val="3337211066"/>
                    </a:ext>
                  </a:extLst>
                </a:gridCol>
                <a:gridCol w="2550695">
                  <a:extLst>
                    <a:ext uri="{9D8B030D-6E8A-4147-A177-3AD203B41FA5}">
                      <a16:colId xmlns:a16="http://schemas.microsoft.com/office/drawing/2014/main" val="2637956831"/>
                    </a:ext>
                  </a:extLst>
                </a:gridCol>
                <a:gridCol w="2550695">
                  <a:extLst>
                    <a:ext uri="{9D8B030D-6E8A-4147-A177-3AD203B41FA5}">
                      <a16:colId xmlns:a16="http://schemas.microsoft.com/office/drawing/2014/main" val="1126961909"/>
                    </a:ext>
                  </a:extLst>
                </a:gridCol>
              </a:tblGrid>
              <a:tr h="5500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Phase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Start Date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 Date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Duration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94343913"/>
                  </a:ext>
                </a:extLst>
              </a:tr>
              <a:tr h="550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Requirements Analysis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2024-09-01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2024-09-15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days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53794583"/>
                  </a:ext>
                </a:extLst>
              </a:tr>
              <a:tr h="550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System Design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2024-09-16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2024-10-15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days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2719410"/>
                  </a:ext>
                </a:extLst>
              </a:tr>
              <a:tr h="550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Implementation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2024-10-16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2024-12-15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days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8066166"/>
                  </a:ext>
                </a:extLst>
              </a:tr>
              <a:tr h="550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Verification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2024-12-16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2025-01-15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days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26460841"/>
                  </a:ext>
                </a:extLst>
              </a:tr>
              <a:tr h="550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Deployment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2025-01-16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2025-02-01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days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43180777"/>
                  </a:ext>
                </a:extLst>
              </a:tr>
              <a:tr h="550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2025-02-02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Ongoing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Ongoing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84271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773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04273-9C2D-A7D2-5406-01FAA0C6C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Conclusion</a:t>
            </a:r>
            <a:br>
              <a:rPr lang="en-IN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9615F-F404-23EA-D467-81A3D48E1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Goal:</a:t>
            </a:r>
            <a:r>
              <a:rPr lang="en-IN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Deliver a high-quality Biotechnology Research Laboratory application.</a:t>
            </a:r>
            <a:endParaRPr lang="en-IN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Methodology:</a:t>
            </a:r>
            <a:r>
              <a:rPr lang="en-IN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Waterfall approach ensures systematic and thorough development.</a:t>
            </a:r>
            <a:endParaRPr lang="en-IN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Benefits:</a:t>
            </a:r>
            <a:r>
              <a:rPr lang="en-IN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Enhanced lab efficiency, improved data security, and streamlined compliance.</a:t>
            </a:r>
            <a:endParaRPr lang="en-IN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1007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BA6B6-57E8-B817-76A9-F0AB0F71C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Identification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5C423-D2C0-4298-B692-A86A045EF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Current Challenges in the Lab:</a:t>
            </a:r>
            <a:endParaRPr lang="en-IN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Inefficient tracking of experiments, samples, chemicals and instruments.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Inadequate data management and security.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Complicated equipment scheduling and compliance management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Impact: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Decreased efficiency, increased errors, and potential non-compliance issues.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46392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CA40A-DB38-9EA0-DD04-D9E246137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67FE2-F758-219A-0071-852DAACCC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 develop a sophisticated application tailored for the Biotechnology Research Laboratory, aimed at resolving operational inefficiencies, enhancing data security, and ensuring compliance, while providing an intuitive user experience.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77352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E2A9D-51D5-9691-182F-CC0B34B76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4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EC8FB-7FC6-7BF8-AEF9-EB153BECD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12116" cy="4527049"/>
          </a:xfrm>
        </p:spPr>
        <p:txBody>
          <a:bodyPr>
            <a:normAutofit fontScale="925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Comprehensive Functionality: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Integrate features for experiment tracking, sample management, equipment scheduling, data storage, and compliance documentation.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Data Security: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Implement robust data protection protocols.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Regulatory Compliance: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Ensure the application facilitates adherence to relevant regulations and standards. (IPR)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User Experience: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Design a user-friendly interface to streamline lab operations.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Data Analysis Integration: 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Incorporate statistical tools and visualization capabilities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Backup and Recovery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Implement mechanisms for data integrity and availability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n-IN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n-IN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493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4D978-A9C1-9160-5131-B5454F7CB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44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Success Criteria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B2DAC-2A0E-01C2-A20B-8C74254D2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Complete Functionality: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All specified features should be implemented and operational.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Performance Efficiency: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Application must meets performance benchmarks under typical load.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User Satisfaction: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Positive feedback from laboratory staff regarding usability.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Compliance: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Application adheres to all relevant regulations and institutional policies.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Project Timeliness: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Completed within the planned timeline and budget.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0245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67E80-6D53-AD8F-345D-545F6442A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4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Methods (Waterfall Methodology)</a:t>
            </a:r>
            <a:br>
              <a:rPr lang="en-IN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12F83-A0E4-9F19-3406-E7FEABBFE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Requirements Analysis:</a:t>
            </a:r>
            <a:r>
              <a:rPr lang="en-IN" sz="2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Gather and document detailed requirements from stakeholders.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System Design:</a:t>
            </a:r>
            <a:r>
              <a:rPr lang="en-IN" sz="2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Develop system architecture, database schema, and user interface designs.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Implementation:</a:t>
            </a:r>
            <a:r>
              <a:rPr lang="en-IN" sz="2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Code the application and integrate system components.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Verification:</a:t>
            </a:r>
            <a:r>
              <a:rPr lang="en-IN" sz="2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Conduct thorough testing to ensure functionality and performance.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Deployment:</a:t>
            </a:r>
            <a:r>
              <a:rPr lang="en-IN" sz="2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Roll out the application to the production environment and provide user training.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Maintenance:</a:t>
            </a:r>
            <a:r>
              <a:rPr lang="en-IN" sz="2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Ongoing support, updates, and issue resolution post-deployment.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1719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40CB-09EF-672D-1A34-CE5E7B77D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432" y="481263"/>
            <a:ext cx="10808368" cy="5695700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Requirements Analysis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Gather and document detailed requirements from lab stakeholders.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Activities: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Conduct interviews with lab managers, researchers, and IT staff; document functional and non-functional requirements; validate and get approval.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Deliverables: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Requirements Specification Document that outlines experiment tracking, sample management, and compliance needs.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 Design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Create detailed system architecture and design documents based on requirements.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Activities: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Develop the system architecture (hardware and software), design the database schema for managing samples and experiments, create user interface prototypes, and review designs with stakeholders.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Deliverables: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System Design Document, Database Schema, UI Prototypes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850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9F710-42C5-1045-F7E6-C2F0A6832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263" y="417095"/>
            <a:ext cx="10872537" cy="5759868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Implementation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Develop and integrate the application components.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Activities: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Code the application based on design documents, integrate various modules (e.g., data storage, compliance features), perform unit testing to ensure components work as intended.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Deliverables: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Functional application code, Integration Reports, Unit Test Results.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Verification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Ensure the application meets all requirements and is free from defects.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Activities: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Perform system testing (functional, integration, and performance testing), conduct User Acceptance Testing (UAT) with lab personnel, address and resolve any issues identified during testing.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Deliverables: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Testing Reports, Issue Resolution Document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808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DA67F-37AC-FA74-C920-CFEB4B410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11" y="336884"/>
            <a:ext cx="10663989" cy="5840079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Deployment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Roll out the application to the production environment.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Activities: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Develop a deployment plan including data migration strategies, execute deployment, provide user training, and monitor the system post-deployment for any issues.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Deliverables: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Deployed Application, Training Materials, Post-Deployment Report.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Maintenance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Provide ongoing support and updates.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Activities: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Monitor application performance, implement updates and fixes, offer user support for any issues.</a:t>
            </a:r>
            <a:endParaRPr lang="en-IN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IN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Deliverables:</a:t>
            </a:r>
            <a:r>
              <a:rPr lang="en-IN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Maintenance Plan, Update Logs, Support Documentation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082500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138</TotalTime>
  <Words>1075</Words>
  <Application>Microsoft Office PowerPoint</Application>
  <PresentationFormat>Widescreen</PresentationFormat>
  <Paragraphs>127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Arial</vt:lpstr>
      <vt:lpstr>Calibri Light</vt:lpstr>
      <vt:lpstr>Courier New</vt:lpstr>
      <vt:lpstr>Symbol</vt:lpstr>
      <vt:lpstr>Times New Roman</vt:lpstr>
      <vt:lpstr>Metropolitan</vt:lpstr>
      <vt:lpstr>Biotechnology Research Laboratory Application-Using Waterfall methodologies</vt:lpstr>
      <vt:lpstr>Problem Identification</vt:lpstr>
      <vt:lpstr>Purpose Statement</vt:lpstr>
      <vt:lpstr>Project Objectives</vt:lpstr>
      <vt:lpstr>Success Criteria</vt:lpstr>
      <vt:lpstr>Methods (Waterfall Methodology) </vt:lpstr>
      <vt:lpstr>PowerPoint Presentation</vt:lpstr>
      <vt:lpstr>PowerPoint Presentation</vt:lpstr>
      <vt:lpstr>PowerPoint Presentation</vt:lpstr>
      <vt:lpstr>Resources</vt:lpstr>
      <vt:lpstr>PowerPoint Presentation</vt:lpstr>
      <vt:lpstr>Risk and Dependencies </vt:lpstr>
      <vt:lpstr>Dependencies </vt:lpstr>
      <vt:lpstr>Project Timeline </vt:lpstr>
      <vt:lpstr>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Msnyk76</dc:creator>
  <cp:lastModifiedBy>Msnyk76</cp:lastModifiedBy>
  <cp:revision>2</cp:revision>
  <dcterms:created xsi:type="dcterms:W3CDTF">2024-08-31T04:13:38Z</dcterms:created>
  <dcterms:modified xsi:type="dcterms:W3CDTF">2024-08-31T06:31:49Z</dcterms:modified>
</cp:coreProperties>
</file>