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70" r:id="rId10"/>
    <p:sldId id="266" r:id="rId11"/>
    <p:sldId id="271" r:id="rId12"/>
    <p:sldId id="272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49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492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930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8815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918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19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3915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4922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45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454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30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639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389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313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080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509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587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9453C0F-1A39-4F54-9237-64C934F82236}" type="datetimeFigureOut">
              <a:rPr lang="en-IN" smtClean="0"/>
              <a:t>06-06-2025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5680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F0896-F57E-351D-B21C-37B86542D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7437" y="2652385"/>
            <a:ext cx="7700904" cy="3163799"/>
          </a:xfrm>
        </p:spPr>
        <p:txBody>
          <a:bodyPr/>
          <a:lstStyle/>
          <a:p>
            <a:pPr algn="ctr"/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Waterfall project:</a:t>
            </a: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CVLP (Virtual Coding Lab Platform</a:t>
            </a:r>
            <a:r>
              <a:rPr lang="en-IN" sz="3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1BE7F-A36C-1E3C-BAC4-015DF84E6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7889" y="4051092"/>
            <a:ext cx="8676222" cy="1905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</a:rPr>
              <a:t>CodeBuddy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endParaRPr lang="en-IN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54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0F4F-3314-87E2-7412-F52D8FB46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7737A-A79E-F03E-CAF7-1BD107A3A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331259"/>
            <a:ext cx="11211109" cy="53243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People:</a:t>
            </a:r>
          </a:p>
          <a:p>
            <a:pPr lvl="0"/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project team will include members from both the client community and ITS (APT IT SOLUTIONS).</a:t>
            </a:r>
          </a:p>
          <a:p>
            <a:pPr lvl="1"/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Client Side: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Faculty members from Computer Science, IT, Electronics, and AIML departments who will provide requirements, content guidance, and user feedback.</a:t>
            </a:r>
          </a:p>
          <a:p>
            <a:pPr lvl="1"/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ITS Side: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Analyst, Project Manager, Software Developers, UI/UX Designers, Testers, and Technical Support staff responsible for designing, developing, testing, and maintaining the </a:t>
            </a:r>
            <a:r>
              <a:rPr lang="en-IN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CodeBuddy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Analyst: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Rashmi A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Lead requirements gathering, documentation, and coordination.</a:t>
            </a:r>
            <a:endParaRPr lang="en-IN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Dr. Satish Borkar (</a:t>
            </a:r>
            <a:r>
              <a:rPr lang="en-US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HoD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CSE Dept)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Overall project support and funding approval.</a:t>
            </a:r>
            <a:endParaRPr lang="en-IN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Mr. </a:t>
            </a:r>
            <a:r>
              <a:rPr lang="en-US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Vandanam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(APT IT Solutions)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Manage project execution and delivery.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Technical Architect: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Mr. Karthik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Define system architecture and technical design.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Developers (3 members):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Implement web, desktop, and mobile versions of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CodeBuddy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UI/UX Designer: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Design user-friendly and responsive interface for students and faculty.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QA/Test Engineers (2 members):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Perform testing and quality assurance.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Support Engineer: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Assist with platform deployment and ongoing maintenance.</a:t>
            </a:r>
            <a:endParaRPr lang="en-IN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63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17FB7-E767-6A72-BF36-9B12E8B6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15" y="449705"/>
            <a:ext cx="11647357" cy="6115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 Time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project duration: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months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month → Requirement Gathering &amp; Design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months → Development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month → Testing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month → Deployment &amp; Training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 Budget</a:t>
            </a:r>
          </a:p>
          <a:p>
            <a:r>
              <a:rPr lang="en-IN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Estimated Budget:</a:t>
            </a:r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₹7,00,000 INR</a:t>
            </a:r>
          </a:p>
          <a:p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Development: ₹4,00,000</a:t>
            </a:r>
          </a:p>
          <a:p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 &amp; QA: ₹50,000</a:t>
            </a:r>
          </a:p>
          <a:p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&amp; Support: ₹1,00,000</a:t>
            </a:r>
          </a:p>
          <a:p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Hosting &amp; Deployment: ₹50,000</a:t>
            </a:r>
          </a:p>
          <a:p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Contingency &amp; Miscellaneous: ₹1,00,000</a:t>
            </a:r>
          </a:p>
          <a:p>
            <a:pPr marL="0" indent="0">
              <a:buNone/>
            </a:pPr>
            <a:br>
              <a:rPr lang="en-IN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8887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735DC-3C73-81DE-ABD6-0792A54AA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528" y="1123529"/>
            <a:ext cx="10289213" cy="5127369"/>
          </a:xfrm>
        </p:spPr>
        <p:txBody>
          <a:bodyPr/>
          <a:lstStyle/>
          <a:p>
            <a:pPr marL="0" indent="0">
              <a:buNone/>
            </a:pPr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</a:rPr>
              <a:t>4.  Other Resources</a:t>
            </a:r>
          </a:p>
          <a:p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86C25BD-55AB-968D-56E4-D9C91FA76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666" y="2032493"/>
            <a:ext cx="11418472" cy="116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Infrastructure: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Laptops, college servers, internet bandwidth, cloud hosting (AWS / Azure).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 Data: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Coding syllabus, faculty inputs, industry coding standards, existing online tutorials.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 Tools: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IDEs (Visual Studio Code, Eclipse), GitHub for version control, testing tools.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76B2F7-8887-8573-A6B2-AB8F91692081}"/>
              </a:ext>
            </a:extLst>
          </p:cNvPr>
          <p:cNvSpPr txBox="1"/>
          <p:nvPr/>
        </p:nvSpPr>
        <p:spPr>
          <a:xfrm>
            <a:off x="563666" y="3687213"/>
            <a:ext cx="11418472" cy="1900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Waterfall Model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usually used for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Fixed Bid / Fixed Price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projects because: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project is well-defined at the beginning.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are clear and documented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timeline and budget are agreed upon upfront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moves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sequentially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(step by step): Requirement → Design → Development → Testing → Deployment.</a:t>
            </a:r>
          </a:p>
        </p:txBody>
      </p:sp>
    </p:spTree>
    <p:extLst>
      <p:ext uri="{BB962C8B-B14F-4D97-AF65-F5344CB8AC3E}">
        <p14:creationId xmlns:p14="http://schemas.microsoft.com/office/powerpoint/2010/main" val="3167200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C429F-927E-52EE-30D1-8EDA9B6F2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 and Dependencies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7FBAA-2432-A488-21B7-C6ABBAD4C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Existing Practices &amp; User Adaptation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Cost Justification Challenges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Technical Dependencies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Content Development &amp; Updates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Training and Support</a:t>
            </a:r>
            <a:b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57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EA53-72C1-C369-7B9C-A98CEAC4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To Be Completed by Appropriate Manager</a:t>
            </a:r>
            <a:endParaRPr lang="en-IN" sz="36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7FE6C7-9A6F-F111-86EE-B1D68FA6A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321745"/>
              </p:ext>
            </p:extLst>
          </p:nvPr>
        </p:nvGraphicFramePr>
        <p:xfrm>
          <a:off x="1732899" y="1909604"/>
          <a:ext cx="8947150" cy="365760"/>
        </p:xfrm>
        <a:graphic>
          <a:graphicData uri="http://schemas.openxmlformats.org/drawingml/2006/table">
            <a:tbl>
              <a:tblPr/>
              <a:tblGrid>
                <a:gridCol w="8947150">
                  <a:extLst>
                    <a:ext uri="{9D8B030D-6E8A-4147-A177-3AD203B41FA5}">
                      <a16:colId xmlns:a16="http://schemas.microsoft.com/office/drawing/2014/main" val="32266234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Project Sponsor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56357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604116C-918C-FF1C-1EAB-B3780C149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904176"/>
              </p:ext>
            </p:extLst>
          </p:nvPr>
        </p:nvGraphicFramePr>
        <p:xfrm>
          <a:off x="4095802" y="1909604"/>
          <a:ext cx="8947150" cy="365760"/>
        </p:xfrm>
        <a:graphic>
          <a:graphicData uri="http://schemas.openxmlformats.org/drawingml/2006/table">
            <a:tbl>
              <a:tblPr/>
              <a:tblGrid>
                <a:gridCol w="8947150">
                  <a:extLst>
                    <a:ext uri="{9D8B030D-6E8A-4147-A177-3AD203B41FA5}">
                      <a16:colId xmlns:a16="http://schemas.microsoft.com/office/drawing/2014/main" val="9392028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dirty="0"/>
                        <a:t>Dr. Satish Borkar (HoD – CSE Dept)________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19237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6EE869-E32C-86ED-C7BD-71697F635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80165"/>
              </p:ext>
            </p:extLst>
          </p:nvPr>
        </p:nvGraphicFramePr>
        <p:xfrm>
          <a:off x="1732899" y="2402019"/>
          <a:ext cx="4173226" cy="365760"/>
        </p:xfrm>
        <a:graphic>
          <a:graphicData uri="http://schemas.openxmlformats.org/drawingml/2006/table">
            <a:tbl>
              <a:tblPr/>
              <a:tblGrid>
                <a:gridCol w="4173226">
                  <a:extLst>
                    <a:ext uri="{9D8B030D-6E8A-4147-A177-3AD203B41FA5}">
                      <a16:colId xmlns:a16="http://schemas.microsoft.com/office/drawing/2014/main" val="1543696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Project Manager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3249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7F9DE4-6979-6EFE-5C3A-393BF4742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301188"/>
              </p:ext>
            </p:extLst>
          </p:nvPr>
        </p:nvGraphicFramePr>
        <p:xfrm>
          <a:off x="4095802" y="2402019"/>
          <a:ext cx="8947150" cy="365760"/>
        </p:xfrm>
        <a:graphic>
          <a:graphicData uri="http://schemas.openxmlformats.org/drawingml/2006/table">
            <a:tbl>
              <a:tblPr/>
              <a:tblGrid>
                <a:gridCol w="8947150">
                  <a:extLst>
                    <a:ext uri="{9D8B030D-6E8A-4147-A177-3AD203B41FA5}">
                      <a16:colId xmlns:a16="http://schemas.microsoft.com/office/drawing/2014/main" val="17916916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Mr. </a:t>
                      </a:r>
                      <a:r>
                        <a:rPr lang="en-US" dirty="0" err="1"/>
                        <a:t>Vandanam</a:t>
                      </a:r>
                      <a:r>
                        <a:rPr lang="en-US" dirty="0"/>
                        <a:t> (APT IT Solutions)_______________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12790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9F9C1B6-D865-BAB9-6C33-8E764A411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58242"/>
              </p:ext>
            </p:extLst>
          </p:nvPr>
        </p:nvGraphicFramePr>
        <p:xfrm>
          <a:off x="1732899" y="2876632"/>
          <a:ext cx="8947150" cy="365760"/>
        </p:xfrm>
        <a:graphic>
          <a:graphicData uri="http://schemas.openxmlformats.org/drawingml/2006/table">
            <a:tbl>
              <a:tblPr/>
              <a:tblGrid>
                <a:gridCol w="8947150">
                  <a:extLst>
                    <a:ext uri="{9D8B030D-6E8A-4147-A177-3AD203B41FA5}">
                      <a16:colId xmlns:a16="http://schemas.microsoft.com/office/drawing/2014/main" val="2264419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Business Analyst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38835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793FA0-EA01-8366-81C8-E3F92F10F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555767"/>
              </p:ext>
            </p:extLst>
          </p:nvPr>
        </p:nvGraphicFramePr>
        <p:xfrm>
          <a:off x="4095802" y="2859928"/>
          <a:ext cx="8947150" cy="365760"/>
        </p:xfrm>
        <a:graphic>
          <a:graphicData uri="http://schemas.openxmlformats.org/drawingml/2006/table">
            <a:tbl>
              <a:tblPr/>
              <a:tblGrid>
                <a:gridCol w="8947150">
                  <a:extLst>
                    <a:ext uri="{9D8B030D-6E8A-4147-A177-3AD203B41FA5}">
                      <a16:colId xmlns:a16="http://schemas.microsoft.com/office/drawing/2014/main" val="13893122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Mrs. Rashmi Asole  _______________________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28866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C08E2AF-E274-1D18-7CDB-C0F41AA6765A}"/>
              </a:ext>
            </a:extLst>
          </p:cNvPr>
          <p:cNvSpPr txBox="1"/>
          <p:nvPr/>
        </p:nvSpPr>
        <p:spPr>
          <a:xfrm>
            <a:off x="1812302" y="3369047"/>
            <a:ext cx="6524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Technical Lead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17B403-5CA2-9AD7-15CA-AC5610314645}"/>
              </a:ext>
            </a:extLst>
          </p:cNvPr>
          <p:cNvSpPr txBox="1"/>
          <p:nvPr/>
        </p:nvSpPr>
        <p:spPr>
          <a:xfrm>
            <a:off x="4095802" y="3351245"/>
            <a:ext cx="6524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Mr. Karthik (Delivery Head)  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46092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C5B10-5A07-A4D2-4137-C83447BC1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E7A9A-9BE7-63A6-21CA-24C1F6352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3600" dirty="0"/>
              <a:t>Thank You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70183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579E-5798-70BE-E7A8-E9803AAC7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44296"/>
            <a:ext cx="9404723" cy="1400530"/>
          </a:xfrm>
        </p:spPr>
        <p:txBody>
          <a:bodyPr>
            <a:normAutofit/>
          </a:bodyPr>
          <a:lstStyle/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  <a:br>
              <a:rPr lang="en-IN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11325-A196-8A58-E2D1-D0E152791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21" y="1835144"/>
            <a:ext cx="10790757" cy="4568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Pimpri Chinchwad College of Engineering, particularly the Computer Science and IT departments, has observed a growing concern among students across various branches. Many students, especially those in their first and final years, face difficulties in writing accurate and logical code independently. Subjects like C, C++, Java, .NET, DBMS, and Algorithms are core to the curriculum, yet students struggle to apply concepts effectively during practical and project work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51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7E846-23E6-6EF9-2609-AA588764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9C074-8DB3-796F-6E2D-087CDF227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692638"/>
            <a:ext cx="9905998" cy="312420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students lack confidence and foundational clarity in programming.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coding practice opportunities within regular lab sessions.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Non-CS/IT students (e.g., from Mechanical, Electronics, AIML) also need coding skills for project    development but lack structured support.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Absence of a dedicated, interactive platform for self-paced coding practice.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Existing resources are fragmented and do not provide guided, curriculum-aligned support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8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4F3EE-5DC2-500B-9654-BE1BE4BE0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0B6BF-79F6-F416-41AB-F49D4987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  <a:b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5FBB-9D60-1238-D34E-9679EA138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70" y="1315387"/>
            <a:ext cx="9905998" cy="312420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comprehensive coding practice platform that offers: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Step-by-step tutorials (text + video)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problems with logic breakdown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 selection guidance (C, Java, Python, etc.)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Basic tools, libraries, and IDE usage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Mobile, desktop, and web accessibility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the platform into practical sessions and offer extended access for extra practice.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 students with real-time feedback and structured learning paths.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Boost confidence for academic project work and improve employability.  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092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F9EC1-6743-079A-DE31-4157FDEB9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E9F6-A9ED-524B-FB86-C221FF269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 (Goals):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8DCEA-83B0-180D-F796-71872841D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514600"/>
            <a:ext cx="9905998" cy="3124201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purpose of this project is to design, and implement a structured coding practice platform for engineering students across various departments at Pimpri Chinchwad College of Engineering. 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platform aims to support students—particularly those struggling with programming—by providing a guided, self-paced environment for learning, practicing, and applying coding skills essential for academic success and project development.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4357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6CD0-6C04-2D08-B95D-C7BD4E1F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09600"/>
            <a:ext cx="9741446" cy="1653915"/>
          </a:xfrm>
        </p:spPr>
        <p:txBody>
          <a:bodyPr/>
          <a:lstStyle/>
          <a:p>
            <a:r>
              <a:rPr lang="en-IN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Objectives</a:t>
            </a:r>
            <a:b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249F3-C89E-8EB6-D1D0-6DF2D5A9C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098623"/>
            <a:ext cx="9905998" cy="4149778"/>
          </a:xfrm>
        </p:spPr>
        <p:txBody>
          <a:bodyPr>
            <a:normAutofit lnSpcReduction="10000"/>
          </a:bodyPr>
          <a:lstStyle/>
          <a:p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objectives are specific, measurable goals that a project is expected to achieve by the end of its execution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selection according to design criteria, specifications, and requirements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prototyping and testing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a structured and self learning environment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Enhance coding confidence and project-readiness among students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Ensure cross-platform accessibility and continuous support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78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B8A9-EB4E-8349-DD8A-73970D994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Criteria: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123C0-CBED-116B-E946-6939921CD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 accessibility and availability of coding resources and tutorials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Reduce technical issues and ensure system stability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Increase student engagement and coding confidence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Enable cross-department usage and adoption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measurable improvement in coding performance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57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0EE7-5149-5A84-9691-571F2EE9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 / Approach (Waterfall Model)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Waterfall Model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linear and structured approach where each phase of the project flows sequentially into the next. This model is ideal for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CodeBuddy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as the requirements are well-defined and the platform needs to be developed and delivered in a systematic </a:t>
            </a:r>
            <a:r>
              <a:rPr lang="en-US" sz="1800" dirty="0"/>
              <a:t>manner.</a:t>
            </a:r>
            <a:endParaRPr lang="en-IN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63F73-D81B-DFB4-99EB-90552DC04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01" y="2052572"/>
            <a:ext cx="10277481" cy="4352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Requirements Gathering &amp; Analysis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 detailed discussions with faculty and students to gather requirements.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 both functional and non-functional requirements.</a:t>
            </a:r>
          </a:p>
          <a:p>
            <a:pPr marL="0" indent="0">
              <a:buNone/>
            </a:pPr>
            <a:endParaRPr lang="en-IN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System Design</a:t>
            </a:r>
          </a:p>
          <a:p>
            <a:r>
              <a:rPr lang="en-IN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the system Architecture &amp; data model</a:t>
            </a:r>
          </a:p>
          <a:p>
            <a:r>
              <a:rPr lang="en-IN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UI/UX design &amp; wireframes</a:t>
            </a:r>
          </a:p>
          <a:p>
            <a:endParaRPr lang="en-IN" sz="17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Implementation (Development)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the </a:t>
            </a:r>
            <a:r>
              <a:rPr lang="en-US" sz="17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CodeBuddy</a:t>
            </a: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 in modular phases (tutorial modules, coding editor, tracking system).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cross-platform support (Web, Desktop, Mobile).</a:t>
            </a:r>
          </a:p>
          <a:p>
            <a:endParaRPr lang="en-IN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720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E531B-6619-6C04-F5EF-3DD2DCEA1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79" y="1018596"/>
            <a:ext cx="10394144" cy="50524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Testing</a:t>
            </a:r>
          </a:p>
          <a:p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 unit testing, integration testing, system testing, and User Acceptance Testing (UAT).</a:t>
            </a:r>
          </a:p>
          <a:p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on different devices and browsers to ensure compatibility and performance.</a:t>
            </a:r>
          </a:p>
          <a:p>
            <a:endParaRPr lang="en-IN" sz="16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Deployment (Go-Live)</a:t>
            </a:r>
          </a:p>
          <a:p>
            <a:r>
              <a:rPr lang="en-IN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 </a:t>
            </a:r>
            <a:r>
              <a:rPr lang="en-IN" sz="17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CodeBuddy</a:t>
            </a:r>
            <a:r>
              <a:rPr lang="en-IN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college infrastructure (servers or cloud).</a:t>
            </a:r>
          </a:p>
          <a:p>
            <a:r>
              <a:rPr lang="en-IN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installation packages for desktop and mobile versions.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smooth  access for students and faculty.</a:t>
            </a:r>
          </a:p>
          <a:p>
            <a:pPr marL="0" indent="0">
              <a:buNone/>
            </a:pPr>
            <a:endParaRPr lang="en-IN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Maintenance &amp; Support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continuous support and resolve post-launch issues.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Regularly update content (tutorials, exercises).</a:t>
            </a:r>
          </a:p>
          <a:p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 platform usage and gather feedback for future enhancements.</a:t>
            </a:r>
          </a:p>
          <a:p>
            <a:endParaRPr lang="en-IN" sz="17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2460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57A8A31-D39D-4613-BA33-47C8F33D6055}">
  <we:reference id="wa200005566" version="3.0.0.3" store="en-US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1454</TotalTime>
  <Words>1135</Words>
  <Application>Microsoft Office PowerPoint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Symbol</vt:lpstr>
      <vt:lpstr>Wingdings</vt:lpstr>
      <vt:lpstr>Wingdings 3</vt:lpstr>
      <vt:lpstr>Ion</vt:lpstr>
      <vt:lpstr>         The Waterfall project:  CVLP (Virtual Coding Lab Platform)      </vt:lpstr>
      <vt:lpstr>Situation </vt:lpstr>
      <vt:lpstr>Problem </vt:lpstr>
      <vt:lpstr>Opportunity  </vt:lpstr>
      <vt:lpstr>Purpose Statement (Goals):  </vt:lpstr>
      <vt:lpstr>Project Objectives  </vt:lpstr>
      <vt:lpstr>Success Criteria: </vt:lpstr>
      <vt:lpstr>Methods / Approach (Waterfall Model) The Waterfall Model is a linear and structured approach where each phase of the project flows sequentially into the next. This model is ideal for CodeBuddy, as the requirements are well-defined and the platform needs to be developed and delivered in a systematic manner.</vt:lpstr>
      <vt:lpstr>PowerPoint Presentation</vt:lpstr>
      <vt:lpstr>Resources </vt:lpstr>
      <vt:lpstr>PowerPoint Presentation</vt:lpstr>
      <vt:lpstr>PowerPoint Presentation</vt:lpstr>
      <vt:lpstr>Risks and Dependencies </vt:lpstr>
      <vt:lpstr>To Be Completed by Appropriate Manager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rashmi asole</dc:creator>
  <cp:lastModifiedBy>rashmi asole</cp:lastModifiedBy>
  <cp:revision>14</cp:revision>
  <dcterms:created xsi:type="dcterms:W3CDTF">2025-06-03T08:29:42Z</dcterms:created>
  <dcterms:modified xsi:type="dcterms:W3CDTF">2025-06-06T06:01:02Z</dcterms:modified>
</cp:coreProperties>
</file>