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3" r:id="rId8"/>
    <p:sldId id="264" r:id="rId9"/>
    <p:sldId id="265" r:id="rId10"/>
    <p:sldId id="268"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26" autoAdjust="0"/>
    <p:restoredTop sz="94660"/>
  </p:normalViewPr>
  <p:slideViewPr>
    <p:cSldViewPr snapToGrid="0" showGuides="1">
      <p:cViewPr varScale="1">
        <p:scale>
          <a:sx n="71" d="100"/>
          <a:sy n="71" d="100"/>
        </p:scale>
        <p:origin x="618" y="5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8/22/2025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8/22/2025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8/22/2025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8/22/2025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8/22/2025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8/22/2025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8/22/2025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8/22/2025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36175" y="954741"/>
            <a:ext cx="10018060" cy="1495112"/>
          </a:xfrm>
        </p:spPr>
        <p:txBody>
          <a:bodyPr/>
          <a:lstStyle/>
          <a:p>
            <a:r>
              <a:rPr lang="en-GB" sz="4000" dirty="0" smtClean="0"/>
              <a:t>Project Title : Online Coaching Application </a:t>
            </a:r>
            <a:endParaRPr lang="en-US" sz="4000" dirty="0"/>
          </a:p>
        </p:txBody>
      </p:sp>
      <p:sp>
        <p:nvSpPr>
          <p:cNvPr id="3" name="Subtitle 2"/>
          <p:cNvSpPr>
            <a:spLocks noGrp="1"/>
          </p:cNvSpPr>
          <p:nvPr>
            <p:ph type="subTitle" idx="1"/>
          </p:nvPr>
        </p:nvSpPr>
        <p:spPr>
          <a:xfrm>
            <a:off x="6606987" y="4494586"/>
            <a:ext cx="3178003" cy="1096899"/>
          </a:xfrm>
        </p:spPr>
        <p:txBody>
          <a:bodyPr/>
          <a:lstStyle/>
          <a:p>
            <a:r>
              <a:rPr lang="en-GB" dirty="0" smtClean="0"/>
              <a:t>PREPARED BY: DEVINA SINGH </a:t>
            </a:r>
          </a:p>
          <a:p>
            <a:r>
              <a:rPr lang="en-GB" dirty="0" smtClean="0"/>
              <a:t>DATE: 22/08/2025</a:t>
            </a:r>
            <a:endParaRPr lang="en-US" dirty="0"/>
          </a:p>
        </p:txBody>
      </p:sp>
    </p:spTree>
    <p:extLst>
      <p:ext uri="{BB962C8B-B14F-4D97-AF65-F5344CB8AC3E}">
        <p14:creationId xmlns:p14="http://schemas.microsoft.com/office/powerpoint/2010/main" val="208739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4603" y="2559423"/>
            <a:ext cx="4562793" cy="1320800"/>
          </a:xfrm>
        </p:spPr>
        <p:txBody>
          <a:bodyPr>
            <a:normAutofit/>
          </a:bodyPr>
          <a:lstStyle/>
          <a:p>
            <a:r>
              <a:rPr lang="en-GB" sz="5400" dirty="0" smtClean="0"/>
              <a:t>THANK YOU</a:t>
            </a:r>
            <a:endParaRPr lang="en-US" sz="5400" dirty="0"/>
          </a:p>
        </p:txBody>
      </p:sp>
    </p:spTree>
    <p:extLst>
      <p:ext uri="{BB962C8B-B14F-4D97-AF65-F5344CB8AC3E}">
        <p14:creationId xmlns:p14="http://schemas.microsoft.com/office/powerpoint/2010/main" val="38227603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36176" y="215153"/>
            <a:ext cx="11698942" cy="6494929"/>
          </a:xfrm>
        </p:spPr>
        <p:txBody>
          <a:bodyPr/>
          <a:lstStyle/>
          <a:p>
            <a:pPr marL="0" indent="0">
              <a:buNone/>
            </a:pPr>
            <a:r>
              <a:rPr lang="en-GB" b="1" u="sng" dirty="0" smtClean="0"/>
              <a:t>SITUATION</a:t>
            </a:r>
          </a:p>
          <a:p>
            <a:pPr marL="0" indent="0">
              <a:buNone/>
            </a:pPr>
            <a:r>
              <a:rPr lang="en-GB" sz="1400" dirty="0" smtClean="0">
                <a:latin typeface="Arial" panose="020B0604020202020204" pitchFamily="34" charset="0"/>
                <a:cs typeface="Arial" panose="020B0604020202020204" pitchFamily="34" charset="0"/>
              </a:rPr>
              <a:t>Traditional coaching (offline) methods are limited by geographical reach, qualified teacher availability,    scheduling conflict, limited study material, space availability, moreover the payments are also irregular. Making the online coaching platform can bridge these gaps, offering flexibility, accessibility, security and a proper channel.</a:t>
            </a:r>
          </a:p>
          <a:p>
            <a:pPr marL="0" indent="0">
              <a:buNone/>
            </a:pPr>
            <a:endParaRPr lang="en-GB" sz="1400" dirty="0" smtClean="0">
              <a:latin typeface="Arial" panose="020B0604020202020204" pitchFamily="34" charset="0"/>
              <a:cs typeface="Arial" panose="020B0604020202020204" pitchFamily="34" charset="0"/>
            </a:endParaRPr>
          </a:p>
          <a:p>
            <a:pPr marL="0" indent="0">
              <a:buNone/>
            </a:pPr>
            <a:r>
              <a:rPr lang="en-GB" b="1" u="sng" dirty="0" smtClean="0"/>
              <a:t>PROBLEM:  </a:t>
            </a:r>
            <a:r>
              <a:rPr lang="en-GB" sz="1400" dirty="0" smtClean="0">
                <a:latin typeface="Arial" panose="020B0604020202020204" pitchFamily="34" charset="0"/>
                <a:cs typeface="Arial" panose="020B0604020202020204" pitchFamily="34" charset="0"/>
              </a:rPr>
              <a:t>The offline coaching solution often have :</a:t>
            </a:r>
          </a:p>
          <a:p>
            <a:pPr marL="0" indent="0">
              <a:buNone/>
            </a:pPr>
            <a:r>
              <a:rPr lang="en-GB" sz="1400" dirty="0">
                <a:latin typeface="Arial" panose="020B0604020202020204" pitchFamily="34" charset="0"/>
                <a:cs typeface="Arial" panose="020B0604020202020204" pitchFamily="34" charset="0"/>
              </a:rPr>
              <a:t> </a:t>
            </a:r>
            <a:r>
              <a:rPr lang="en-GB" sz="1400" dirty="0" smtClean="0">
                <a:latin typeface="Arial" panose="020B0604020202020204" pitchFamily="34" charset="0"/>
                <a:cs typeface="Arial" panose="020B0604020202020204" pitchFamily="34" charset="0"/>
              </a:rPr>
              <a:t> Limited </a:t>
            </a:r>
            <a:r>
              <a:rPr lang="en-GB" sz="1400" dirty="0">
                <a:latin typeface="Arial" panose="020B0604020202020204" pitchFamily="34" charset="0"/>
                <a:cs typeface="Arial" panose="020B0604020202020204" pitchFamily="34" charset="0"/>
              </a:rPr>
              <a:t>G</a:t>
            </a:r>
            <a:r>
              <a:rPr lang="en-GB" sz="1400" dirty="0" smtClean="0">
                <a:latin typeface="Arial" panose="020B0604020202020204" pitchFamily="34" charset="0"/>
                <a:cs typeface="Arial" panose="020B0604020202020204" pitchFamily="34" charset="0"/>
              </a:rPr>
              <a:t>eographical reach.</a:t>
            </a:r>
          </a:p>
          <a:p>
            <a:pPr marL="0" indent="0">
              <a:buNone/>
            </a:pPr>
            <a:r>
              <a:rPr lang="en-GB" sz="1400" dirty="0">
                <a:latin typeface="Arial" panose="020B0604020202020204" pitchFamily="34" charset="0"/>
                <a:cs typeface="Arial" panose="020B0604020202020204" pitchFamily="34" charset="0"/>
              </a:rPr>
              <a:t> </a:t>
            </a:r>
            <a:r>
              <a:rPr lang="en-GB" sz="1400" dirty="0" smtClean="0">
                <a:latin typeface="Arial" panose="020B0604020202020204" pitchFamily="34" charset="0"/>
                <a:cs typeface="Arial" panose="020B0604020202020204" pitchFamily="34" charset="0"/>
              </a:rPr>
              <a:t> Limited Access to Resources( study material).</a:t>
            </a:r>
          </a:p>
          <a:p>
            <a:pPr marL="0" indent="0">
              <a:buNone/>
            </a:pPr>
            <a:r>
              <a:rPr lang="en-GB" sz="1400" dirty="0" smtClean="0">
                <a:latin typeface="Arial" panose="020B0604020202020204" pitchFamily="34" charset="0"/>
                <a:cs typeface="Arial" panose="020B0604020202020204" pitchFamily="34" charset="0"/>
              </a:rPr>
              <a:t>  Struggle to find </a:t>
            </a:r>
            <a:r>
              <a:rPr lang="en-GB" sz="1400" dirty="0">
                <a:latin typeface="Arial" panose="020B0604020202020204" pitchFamily="34" charset="0"/>
                <a:cs typeface="Arial" panose="020B0604020202020204" pitchFamily="34" charset="0"/>
              </a:rPr>
              <a:t>Q</a:t>
            </a:r>
            <a:r>
              <a:rPr lang="en-GB" sz="1400" dirty="0" smtClean="0">
                <a:latin typeface="Arial" panose="020B0604020202020204" pitchFamily="34" charset="0"/>
                <a:cs typeface="Arial" panose="020B0604020202020204" pitchFamily="34" charset="0"/>
              </a:rPr>
              <a:t>ualified Teachers.</a:t>
            </a:r>
          </a:p>
          <a:p>
            <a:pPr marL="0" indent="0">
              <a:buNone/>
            </a:pPr>
            <a:r>
              <a:rPr lang="en-GB" sz="1400" dirty="0">
                <a:latin typeface="Arial" panose="020B0604020202020204" pitchFamily="34" charset="0"/>
                <a:cs typeface="Arial" panose="020B0604020202020204" pitchFamily="34" charset="0"/>
              </a:rPr>
              <a:t> </a:t>
            </a:r>
            <a:r>
              <a:rPr lang="en-GB" sz="1400" dirty="0" smtClean="0">
                <a:latin typeface="Arial" panose="020B0604020202020204" pitchFamily="34" charset="0"/>
                <a:cs typeface="Arial" panose="020B0604020202020204" pitchFamily="34" charset="0"/>
              </a:rPr>
              <a:t> Lack of space availability for students</a:t>
            </a:r>
          </a:p>
          <a:p>
            <a:pPr marL="0" indent="0">
              <a:buNone/>
            </a:pPr>
            <a:r>
              <a:rPr lang="en-GB" sz="1400" dirty="0">
                <a:latin typeface="Arial" panose="020B0604020202020204" pitchFamily="34" charset="0"/>
                <a:cs typeface="Arial" panose="020B0604020202020204" pitchFamily="34" charset="0"/>
              </a:rPr>
              <a:t> </a:t>
            </a:r>
            <a:r>
              <a:rPr lang="en-GB" sz="1400" dirty="0" smtClean="0">
                <a:latin typeface="Arial" panose="020B0604020202020204" pitchFamily="34" charset="0"/>
                <a:cs typeface="Arial" panose="020B0604020202020204" pitchFamily="34" charset="0"/>
              </a:rPr>
              <a:t> Irregular payments.</a:t>
            </a:r>
          </a:p>
          <a:p>
            <a:pPr marL="0" indent="0">
              <a:buNone/>
            </a:pPr>
            <a:endParaRPr lang="en-GB" sz="1400" dirty="0" smtClean="0">
              <a:latin typeface="Arial" panose="020B0604020202020204" pitchFamily="34" charset="0"/>
              <a:cs typeface="Arial" panose="020B0604020202020204" pitchFamily="34" charset="0"/>
            </a:endParaRPr>
          </a:p>
          <a:p>
            <a:pPr marL="0" indent="0">
              <a:buNone/>
            </a:pPr>
            <a:r>
              <a:rPr lang="en-GB" dirty="0" smtClean="0"/>
              <a:t>  </a:t>
            </a:r>
            <a:r>
              <a:rPr lang="en-GB" b="1" u="sng" dirty="0" smtClean="0"/>
              <a:t>OPPORTUNITIES</a:t>
            </a:r>
          </a:p>
          <a:p>
            <a:pPr marL="0" indent="0">
              <a:buNone/>
            </a:pPr>
            <a:r>
              <a:rPr lang="en-GB" dirty="0" smtClean="0"/>
              <a:t>  </a:t>
            </a:r>
            <a:r>
              <a:rPr lang="en-GB" sz="1400" dirty="0" smtClean="0">
                <a:latin typeface="Arial" panose="020B0604020202020204" pitchFamily="34" charset="0"/>
                <a:cs typeface="Arial" panose="020B0604020202020204" pitchFamily="34" charset="0"/>
              </a:rPr>
              <a:t>Growing demand for Online education.</a:t>
            </a:r>
            <a:endParaRPr lang="en-GB" sz="1400" dirty="0">
              <a:latin typeface="Arial" panose="020B0604020202020204" pitchFamily="34" charset="0"/>
              <a:cs typeface="Arial" panose="020B0604020202020204" pitchFamily="34" charset="0"/>
            </a:endParaRPr>
          </a:p>
          <a:p>
            <a:pPr marL="0" indent="0">
              <a:buNone/>
            </a:pPr>
            <a:r>
              <a:rPr lang="en-GB" sz="1400" dirty="0" smtClean="0">
                <a:latin typeface="Arial" panose="020B0604020202020204" pitchFamily="34" charset="0"/>
                <a:cs typeface="Arial" panose="020B0604020202020204" pitchFamily="34" charset="0"/>
              </a:rPr>
              <a:t>   Increased Geographical Reach</a:t>
            </a:r>
          </a:p>
          <a:p>
            <a:pPr marL="0" indent="0">
              <a:buNone/>
            </a:pPr>
            <a:r>
              <a:rPr lang="en-GB" sz="1400" dirty="0">
                <a:latin typeface="Arial" panose="020B0604020202020204" pitchFamily="34" charset="0"/>
                <a:cs typeface="Arial" panose="020B0604020202020204" pitchFamily="34" charset="0"/>
              </a:rPr>
              <a:t> </a:t>
            </a:r>
            <a:r>
              <a:rPr lang="en-GB" sz="1400" dirty="0" smtClean="0">
                <a:latin typeface="Arial" panose="020B0604020202020204" pitchFamily="34" charset="0"/>
                <a:cs typeface="Arial" panose="020B0604020202020204" pitchFamily="34" charset="0"/>
              </a:rPr>
              <a:t>  Flexibility and convenience.</a:t>
            </a:r>
          </a:p>
          <a:p>
            <a:pPr marL="0" indent="0">
              <a:buNone/>
            </a:pPr>
            <a:r>
              <a:rPr lang="en-GB" sz="1400" dirty="0">
                <a:latin typeface="Arial" panose="020B0604020202020204" pitchFamily="34" charset="0"/>
                <a:cs typeface="Arial" panose="020B0604020202020204" pitchFamily="34" charset="0"/>
              </a:rPr>
              <a:t> </a:t>
            </a:r>
            <a:r>
              <a:rPr lang="en-GB" sz="1400" dirty="0" smtClean="0">
                <a:latin typeface="Arial" panose="020B0604020202020204" pitchFamily="34" charset="0"/>
                <a:cs typeface="Arial" panose="020B0604020202020204" pitchFamily="34" charset="0"/>
              </a:rPr>
              <a:t>  Continuously improve and innovate.</a:t>
            </a:r>
          </a:p>
          <a:p>
            <a:pPr marL="0" indent="0">
              <a:buNone/>
            </a:pPr>
            <a:r>
              <a:rPr lang="en-GB" dirty="0"/>
              <a:t> </a:t>
            </a:r>
            <a:r>
              <a:rPr lang="en-GB" dirty="0" smtClean="0"/>
              <a:t>    </a:t>
            </a:r>
            <a:endParaRPr lang="en-US" dirty="0"/>
          </a:p>
        </p:txBody>
      </p:sp>
    </p:spTree>
    <p:extLst>
      <p:ext uri="{BB962C8B-B14F-4D97-AF65-F5344CB8AC3E}">
        <p14:creationId xmlns:p14="http://schemas.microsoft.com/office/powerpoint/2010/main" val="12650895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48235"/>
            <a:ext cx="8596668" cy="883024"/>
          </a:xfrm>
        </p:spPr>
        <p:txBody>
          <a:bodyPr/>
          <a:lstStyle/>
          <a:p>
            <a:r>
              <a:rPr lang="en-GB" dirty="0" smtClean="0"/>
              <a:t>Purpose Statement(Goals):</a:t>
            </a:r>
            <a:endParaRPr lang="en-US" dirty="0"/>
          </a:p>
        </p:txBody>
      </p:sp>
      <p:sp>
        <p:nvSpPr>
          <p:cNvPr id="3" name="Content Placeholder 2"/>
          <p:cNvSpPr>
            <a:spLocks noGrp="1"/>
          </p:cNvSpPr>
          <p:nvPr>
            <p:ph idx="1"/>
          </p:nvPr>
        </p:nvSpPr>
        <p:spPr>
          <a:xfrm>
            <a:off x="0" y="1676494"/>
            <a:ext cx="8596668" cy="3880773"/>
          </a:xfrm>
        </p:spPr>
        <p:txBody>
          <a:bodyPr>
            <a:normAutofit/>
          </a:bodyPr>
          <a:lstStyle/>
          <a:p>
            <a:pPr marL="0" indent="0">
              <a:buNone/>
            </a:pPr>
            <a:r>
              <a:rPr lang="en-GB" sz="1400" dirty="0" smtClean="0">
                <a:latin typeface="Arial" panose="020B0604020202020204" pitchFamily="34" charset="0"/>
                <a:cs typeface="Arial" panose="020B0604020202020204" pitchFamily="34" charset="0"/>
              </a:rPr>
              <a:t>The aim for  developing FOCUS EDUCATIONS </a:t>
            </a:r>
            <a:r>
              <a:rPr lang="en-GB" sz="1400" dirty="0">
                <a:latin typeface="Arial" panose="020B0604020202020204" pitchFamily="34" charset="0"/>
                <a:cs typeface="Arial" panose="020B0604020202020204" pitchFamily="34" charset="0"/>
              </a:rPr>
              <a:t> </a:t>
            </a:r>
            <a:r>
              <a:rPr lang="en-GB" sz="1400" dirty="0" smtClean="0">
                <a:latin typeface="Arial" panose="020B0604020202020204" pitchFamily="34" charset="0"/>
                <a:cs typeface="Arial" panose="020B0604020202020204" pitchFamily="34" charset="0"/>
              </a:rPr>
              <a:t>is to develop intuitive, user friendly online coaching application using Agile methodology that enables the seamless interaction between qualified teachers and students with availability of diverse learning material, secure payment gateway through an iterative development process.</a:t>
            </a:r>
          </a:p>
          <a:p>
            <a:pPr marL="0" indent="0">
              <a:buNone/>
            </a:pPr>
            <a:r>
              <a:rPr lang="en-GB" sz="1400" dirty="0" smtClean="0">
                <a:latin typeface="Arial" panose="020B0604020202020204" pitchFamily="34" charset="0"/>
                <a:cs typeface="Arial" panose="020B0604020202020204" pitchFamily="34" charset="0"/>
              </a:rPr>
              <a:t>The project aims to:</a:t>
            </a:r>
          </a:p>
          <a:p>
            <a:pPr>
              <a:buFont typeface="Wingdings" panose="05000000000000000000" pitchFamily="2" charset="2"/>
              <a:buChar char="v"/>
            </a:pPr>
            <a:r>
              <a:rPr lang="en-GB" sz="1400" dirty="0" smtClean="0">
                <a:latin typeface="Arial" panose="020B0604020202020204" pitchFamily="34" charset="0"/>
                <a:cs typeface="Arial" panose="020B0604020202020204" pitchFamily="34" charset="0"/>
              </a:rPr>
              <a:t>Increase accessibility and flexibility</a:t>
            </a:r>
          </a:p>
          <a:p>
            <a:pPr>
              <a:buFont typeface="Wingdings" panose="05000000000000000000" pitchFamily="2" charset="2"/>
              <a:buChar char="v"/>
            </a:pPr>
            <a:r>
              <a:rPr lang="en-GB" sz="1400" dirty="0" smtClean="0">
                <a:latin typeface="Arial" panose="020B0604020202020204" pitchFamily="34" charset="0"/>
                <a:cs typeface="Arial" panose="020B0604020202020204" pitchFamily="34" charset="0"/>
              </a:rPr>
              <a:t>Cost Effectiveness</a:t>
            </a:r>
          </a:p>
          <a:p>
            <a:pPr>
              <a:buFont typeface="Wingdings" panose="05000000000000000000" pitchFamily="2" charset="2"/>
              <a:buChar char="v"/>
            </a:pPr>
            <a:r>
              <a:rPr lang="en-GB" sz="1400" dirty="0" smtClean="0">
                <a:latin typeface="Arial" panose="020B0604020202020204" pitchFamily="34" charset="0"/>
                <a:cs typeface="Arial" panose="020B0604020202020204" pitchFamily="34" charset="0"/>
              </a:rPr>
              <a:t>Reach a wider audience</a:t>
            </a:r>
          </a:p>
          <a:p>
            <a:pPr>
              <a:buFont typeface="Wingdings" panose="05000000000000000000" pitchFamily="2" charset="2"/>
              <a:buChar char="v"/>
            </a:pPr>
            <a:r>
              <a:rPr lang="en-GB" sz="1400" dirty="0" smtClean="0">
                <a:latin typeface="Arial" panose="020B0604020202020204" pitchFamily="34" charset="0"/>
                <a:cs typeface="Arial" panose="020B0604020202020204" pitchFamily="34" charset="0"/>
              </a:rPr>
              <a:t>Utilize Digital resources</a:t>
            </a:r>
          </a:p>
          <a:p>
            <a:pPr>
              <a:buFont typeface="Wingdings" panose="05000000000000000000" pitchFamily="2" charset="2"/>
              <a:buChar char="v"/>
            </a:pPr>
            <a:r>
              <a:rPr lang="en-GB" sz="1400" dirty="0" smtClean="0">
                <a:latin typeface="Arial" panose="020B0604020202020204" pitchFamily="34" charset="0"/>
                <a:cs typeface="Arial" panose="020B0604020202020204" pitchFamily="34" charset="0"/>
              </a:rPr>
              <a:t>Structured Learning Environment</a:t>
            </a:r>
          </a:p>
        </p:txBody>
      </p:sp>
    </p:spTree>
    <p:extLst>
      <p:ext uri="{BB962C8B-B14F-4D97-AF65-F5344CB8AC3E}">
        <p14:creationId xmlns:p14="http://schemas.microsoft.com/office/powerpoint/2010/main" val="967852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13764"/>
            <a:ext cx="8596668" cy="1320800"/>
          </a:xfrm>
        </p:spPr>
        <p:txBody>
          <a:bodyPr/>
          <a:lstStyle/>
          <a:p>
            <a:r>
              <a:rPr lang="en-GB" dirty="0" smtClean="0"/>
              <a:t>Project Objectives:</a:t>
            </a:r>
            <a:endParaRPr lang="en-US" dirty="0"/>
          </a:p>
        </p:txBody>
      </p:sp>
      <p:sp>
        <p:nvSpPr>
          <p:cNvPr id="3" name="Content Placeholder 2"/>
          <p:cNvSpPr>
            <a:spLocks noGrp="1"/>
          </p:cNvSpPr>
          <p:nvPr>
            <p:ph idx="1"/>
          </p:nvPr>
        </p:nvSpPr>
        <p:spPr>
          <a:xfrm>
            <a:off x="0" y="1192401"/>
            <a:ext cx="8596668" cy="3880773"/>
          </a:xfrm>
        </p:spPr>
        <p:txBody>
          <a:bodyPr/>
          <a:lstStyle/>
          <a:p>
            <a:pPr>
              <a:buFont typeface="Wingdings" panose="05000000000000000000" pitchFamily="2" charset="2"/>
              <a:buChar char="v"/>
            </a:pPr>
            <a:r>
              <a:rPr lang="en-GB" sz="1400" dirty="0" smtClean="0">
                <a:latin typeface="Arial" panose="020B0604020202020204" pitchFamily="34" charset="0"/>
                <a:cs typeface="Arial" panose="020B0604020202020204" pitchFamily="34" charset="0"/>
              </a:rPr>
              <a:t>The main objective of the online coaching application are:</a:t>
            </a:r>
          </a:p>
          <a:p>
            <a:pPr>
              <a:buFont typeface="Wingdings" panose="05000000000000000000" pitchFamily="2" charset="2"/>
              <a:buChar char="v"/>
            </a:pPr>
            <a:r>
              <a:rPr lang="en-GB" sz="1400" dirty="0" smtClean="0">
                <a:latin typeface="Arial" panose="020B0604020202020204" pitchFamily="34" charset="0"/>
                <a:cs typeface="Arial" panose="020B0604020202020204" pitchFamily="34" charset="0"/>
              </a:rPr>
              <a:t>Build MVP within 6 months using Agile Sprints.</a:t>
            </a:r>
          </a:p>
          <a:p>
            <a:pPr>
              <a:buFont typeface="Wingdings" panose="05000000000000000000" pitchFamily="2" charset="2"/>
              <a:buChar char="v"/>
            </a:pPr>
            <a:r>
              <a:rPr lang="en-GB" sz="1400" dirty="0" smtClean="0">
                <a:latin typeface="Arial" panose="020B0604020202020204" pitchFamily="34" charset="0"/>
                <a:cs typeface="Arial" panose="020B0604020202020204" pitchFamily="34" charset="0"/>
              </a:rPr>
              <a:t>Develop user friendly interface for both students and teachers.</a:t>
            </a:r>
          </a:p>
          <a:p>
            <a:pPr>
              <a:buFont typeface="Wingdings" panose="05000000000000000000" pitchFamily="2" charset="2"/>
              <a:buChar char="v"/>
            </a:pPr>
            <a:r>
              <a:rPr lang="en-GB" sz="1400" dirty="0" smtClean="0">
                <a:latin typeface="Arial" panose="020B0604020202020204" pitchFamily="34" charset="0"/>
                <a:cs typeface="Arial" panose="020B0604020202020204" pitchFamily="34" charset="0"/>
              </a:rPr>
              <a:t>Ensure data privacy and secure authentication.</a:t>
            </a:r>
          </a:p>
          <a:p>
            <a:pPr>
              <a:buFont typeface="Wingdings" panose="05000000000000000000" pitchFamily="2" charset="2"/>
              <a:buChar char="v"/>
            </a:pPr>
            <a:r>
              <a:rPr lang="en-GB" sz="1400" dirty="0" smtClean="0">
                <a:latin typeface="Arial" panose="020B0604020202020204" pitchFamily="34" charset="0"/>
                <a:cs typeface="Arial" panose="020B0604020202020204" pitchFamily="34" charset="0"/>
              </a:rPr>
              <a:t>Create secure and reliable platform for booking, conducting and managing online coaching sessions.</a:t>
            </a:r>
          </a:p>
          <a:p>
            <a:pPr>
              <a:buFont typeface="Wingdings" panose="05000000000000000000" pitchFamily="2" charset="2"/>
              <a:buChar char="v"/>
            </a:pPr>
            <a:r>
              <a:rPr lang="en-GB" sz="1400" dirty="0" smtClean="0">
                <a:latin typeface="Arial" panose="020B0604020202020204" pitchFamily="34" charset="0"/>
                <a:cs typeface="Arial" panose="020B0604020202020204" pitchFamily="34" charset="0"/>
              </a:rPr>
              <a:t>Enable seamless communication between teachers and students.</a:t>
            </a:r>
          </a:p>
          <a:p>
            <a:pPr>
              <a:buFont typeface="Wingdings" panose="05000000000000000000" pitchFamily="2" charset="2"/>
              <a:buChar char="v"/>
            </a:pPr>
            <a:r>
              <a:rPr lang="en-GB" sz="1400" dirty="0" smtClean="0">
                <a:latin typeface="Arial" panose="020B0604020202020204" pitchFamily="34" charset="0"/>
                <a:cs typeface="Arial" panose="020B0604020202020204" pitchFamily="34" charset="0"/>
              </a:rPr>
              <a:t>Ensure a secure payment method </a:t>
            </a:r>
          </a:p>
          <a:p>
            <a:pPr marL="0" indent="0">
              <a:buNone/>
            </a:pPr>
            <a:endParaRPr lang="en-GB" dirty="0" smtClean="0"/>
          </a:p>
          <a:p>
            <a:pPr marL="0" indent="0">
              <a:buNone/>
            </a:pPr>
            <a:endParaRPr lang="en-US" dirty="0"/>
          </a:p>
        </p:txBody>
      </p:sp>
    </p:spTree>
    <p:extLst>
      <p:ext uri="{BB962C8B-B14F-4D97-AF65-F5344CB8AC3E}">
        <p14:creationId xmlns:p14="http://schemas.microsoft.com/office/powerpoint/2010/main" val="36752497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005" y="246529"/>
            <a:ext cx="8596668" cy="1320800"/>
          </a:xfrm>
        </p:spPr>
        <p:txBody>
          <a:bodyPr/>
          <a:lstStyle/>
          <a:p>
            <a:r>
              <a:rPr lang="en-GB" dirty="0" smtClean="0"/>
              <a:t>Success Criteria</a:t>
            </a:r>
            <a:endParaRPr lang="en-US" dirty="0"/>
          </a:p>
        </p:txBody>
      </p:sp>
      <p:sp>
        <p:nvSpPr>
          <p:cNvPr id="3" name="Content Placeholder 2"/>
          <p:cNvSpPr>
            <a:spLocks noGrp="1"/>
          </p:cNvSpPr>
          <p:nvPr>
            <p:ph idx="1"/>
          </p:nvPr>
        </p:nvSpPr>
        <p:spPr>
          <a:xfrm>
            <a:off x="260476" y="1057931"/>
            <a:ext cx="8596668" cy="3880773"/>
          </a:xfrm>
        </p:spPr>
        <p:txBody>
          <a:bodyPr>
            <a:normAutofit/>
          </a:bodyPr>
          <a:lstStyle/>
          <a:p>
            <a:pPr>
              <a:buFont typeface="Wingdings" panose="05000000000000000000" pitchFamily="2" charset="2"/>
              <a:buChar char="v"/>
            </a:pPr>
            <a:r>
              <a:rPr lang="en-GB" sz="1400" dirty="0" smtClean="0">
                <a:latin typeface="Arial" panose="020B0604020202020204" pitchFamily="34" charset="0"/>
                <a:cs typeface="Arial" panose="020B0604020202020204" pitchFamily="34" charset="0"/>
              </a:rPr>
              <a:t>Geographical Accessibility: students and teachers from different geographical area can access this application.</a:t>
            </a:r>
          </a:p>
          <a:p>
            <a:pPr>
              <a:buFont typeface="Wingdings" panose="05000000000000000000" pitchFamily="2" charset="2"/>
              <a:buChar char="v"/>
            </a:pPr>
            <a:r>
              <a:rPr lang="en-GB" sz="1400" dirty="0" smtClean="0">
                <a:latin typeface="Arial" panose="020B0604020202020204" pitchFamily="34" charset="0"/>
                <a:cs typeface="Arial" panose="020B0604020202020204" pitchFamily="34" charset="0"/>
              </a:rPr>
              <a:t>Time –to- Market: Deliver a functional Minimum Viable Product (MVP) within 6 months.</a:t>
            </a:r>
          </a:p>
          <a:p>
            <a:pPr>
              <a:buFont typeface="Wingdings" panose="05000000000000000000" pitchFamily="2" charset="2"/>
              <a:buChar char="v"/>
            </a:pPr>
            <a:r>
              <a:rPr lang="en-GB" sz="1400" dirty="0" smtClean="0">
                <a:latin typeface="Arial" panose="020B0604020202020204" pitchFamily="34" charset="0"/>
                <a:cs typeface="Arial" panose="020B0604020202020204" pitchFamily="34" charset="0"/>
              </a:rPr>
              <a:t>User Engagement: 70% plus active users within first 4 months.</a:t>
            </a:r>
          </a:p>
          <a:p>
            <a:pPr>
              <a:buFont typeface="Wingdings" panose="05000000000000000000" pitchFamily="2" charset="2"/>
              <a:buChar char="v"/>
            </a:pPr>
            <a:r>
              <a:rPr lang="en-GB" sz="1400" dirty="0" smtClean="0">
                <a:latin typeface="Arial" panose="020B0604020202020204" pitchFamily="34" charset="0"/>
                <a:cs typeface="Arial" panose="020B0604020202020204" pitchFamily="34" charset="0"/>
              </a:rPr>
              <a:t>User Satisfaction : 80% positive feedback from active users.</a:t>
            </a:r>
          </a:p>
          <a:p>
            <a:pPr>
              <a:buFont typeface="Wingdings" panose="05000000000000000000" pitchFamily="2" charset="2"/>
              <a:buChar char="v"/>
            </a:pPr>
            <a:r>
              <a:rPr lang="en-GB" sz="1400" dirty="0" smtClean="0">
                <a:latin typeface="Arial" panose="020B0604020202020204" pitchFamily="34" charset="0"/>
                <a:cs typeface="Arial" panose="020B0604020202020204" pitchFamily="34" charset="0"/>
              </a:rPr>
              <a:t>System performance: maintain at least 90% uptime to ensure continuous system availability.</a:t>
            </a:r>
          </a:p>
          <a:p>
            <a:pPr>
              <a:buFont typeface="Wingdings" panose="05000000000000000000" pitchFamily="2" charset="2"/>
              <a:buChar char="v"/>
            </a:pPr>
            <a:r>
              <a:rPr lang="en-GB" sz="1400" dirty="0" smtClean="0">
                <a:latin typeface="Arial" panose="020B0604020202020204" pitchFamily="34" charset="0"/>
                <a:cs typeface="Arial" panose="020B0604020202020204" pitchFamily="34" charset="0"/>
              </a:rPr>
              <a:t>Secure Payments: 100% secure payment methods.</a:t>
            </a:r>
            <a:endParaRPr lang="en-US"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994877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9452" y="340659"/>
            <a:ext cx="8596668" cy="1320800"/>
          </a:xfrm>
        </p:spPr>
        <p:txBody>
          <a:bodyPr/>
          <a:lstStyle/>
          <a:p>
            <a:r>
              <a:rPr lang="en-GB" dirty="0" smtClean="0"/>
              <a:t>Methods/Approach</a:t>
            </a:r>
            <a:endParaRPr lang="en-US" dirty="0"/>
          </a:p>
        </p:txBody>
      </p:sp>
      <p:sp>
        <p:nvSpPr>
          <p:cNvPr id="3" name="Content Placeholder 2"/>
          <p:cNvSpPr>
            <a:spLocks noGrp="1"/>
          </p:cNvSpPr>
          <p:nvPr>
            <p:ph idx="1"/>
          </p:nvPr>
        </p:nvSpPr>
        <p:spPr>
          <a:xfrm>
            <a:off x="139452" y="1141183"/>
            <a:ext cx="8596668" cy="5434429"/>
          </a:xfrm>
        </p:spPr>
        <p:txBody>
          <a:bodyPr>
            <a:normAutofit/>
          </a:bodyPr>
          <a:lstStyle/>
          <a:p>
            <a:pPr marL="0" indent="0">
              <a:buNone/>
            </a:pPr>
            <a:r>
              <a:rPr lang="en-GB" sz="1400" b="1" u="sng" dirty="0" smtClean="0">
                <a:latin typeface="Arial" panose="020B0604020202020204" pitchFamily="34" charset="0"/>
                <a:cs typeface="Arial" panose="020B0604020202020204" pitchFamily="34" charset="0"/>
              </a:rPr>
              <a:t>METHOD:</a:t>
            </a:r>
          </a:p>
          <a:p>
            <a:pPr marL="0" indent="0">
              <a:buNone/>
            </a:pPr>
            <a:r>
              <a:rPr lang="en-GB" sz="1400" dirty="0" smtClean="0">
                <a:latin typeface="Arial" panose="020B0604020202020204" pitchFamily="34" charset="0"/>
                <a:cs typeface="Arial" panose="020B0604020202020204" pitchFamily="34" charset="0"/>
              </a:rPr>
              <a:t>Agile</a:t>
            </a:r>
            <a:r>
              <a:rPr lang="en-GB" sz="1400" dirty="0">
                <a:latin typeface="Arial" panose="020B0604020202020204" pitchFamily="34" charset="0"/>
                <a:cs typeface="Arial" panose="020B0604020202020204" pitchFamily="34" charset="0"/>
              </a:rPr>
              <a:t> </a:t>
            </a:r>
            <a:r>
              <a:rPr lang="en-GB" sz="1400" dirty="0" smtClean="0">
                <a:latin typeface="Arial" panose="020B0604020202020204" pitchFamily="34" charset="0"/>
                <a:cs typeface="Arial" panose="020B0604020202020204" pitchFamily="34" charset="0"/>
              </a:rPr>
              <a:t>Framework</a:t>
            </a:r>
            <a:r>
              <a:rPr lang="en-GB" sz="1400" u="sng" dirty="0" smtClean="0">
                <a:latin typeface="Arial" panose="020B0604020202020204" pitchFamily="34" charset="0"/>
                <a:cs typeface="Arial" panose="020B0604020202020204" pitchFamily="34" charset="0"/>
              </a:rPr>
              <a:t> </a:t>
            </a:r>
          </a:p>
          <a:p>
            <a:pPr>
              <a:buFont typeface="Wingdings" panose="05000000000000000000" pitchFamily="2" charset="2"/>
              <a:buChar char="v"/>
            </a:pPr>
            <a:r>
              <a:rPr lang="en-GB" sz="1400" dirty="0" smtClean="0">
                <a:latin typeface="Arial" panose="020B0604020202020204" pitchFamily="34" charset="0"/>
                <a:cs typeface="Arial" panose="020B0604020202020204" pitchFamily="34" charset="0"/>
              </a:rPr>
              <a:t>Iterative Development: Develop the application in short, time boxed iteration.</a:t>
            </a:r>
          </a:p>
          <a:p>
            <a:pPr>
              <a:buFont typeface="Wingdings" panose="05000000000000000000" pitchFamily="2" charset="2"/>
              <a:buChar char="v"/>
            </a:pPr>
            <a:r>
              <a:rPr lang="en-GB" sz="1400" dirty="0" smtClean="0">
                <a:latin typeface="Arial" panose="020B0604020202020204" pitchFamily="34" charset="0"/>
                <a:cs typeface="Arial" panose="020B0604020202020204" pitchFamily="34" charset="0"/>
              </a:rPr>
              <a:t>Incremental Delivery: Release working software with increasing functionality at the end of each sprint.</a:t>
            </a:r>
          </a:p>
          <a:p>
            <a:pPr>
              <a:buFont typeface="Wingdings" panose="05000000000000000000" pitchFamily="2" charset="2"/>
              <a:buChar char="v"/>
            </a:pPr>
            <a:r>
              <a:rPr lang="en-GB" sz="1400" dirty="0" smtClean="0">
                <a:latin typeface="Arial" panose="020B0604020202020204" pitchFamily="34" charset="0"/>
                <a:cs typeface="Arial" panose="020B0604020202020204" pitchFamily="34" charset="0"/>
              </a:rPr>
              <a:t>Continuous Improvement: Regularly review and adapt the process to enhance the efficiency and product quality.</a:t>
            </a:r>
          </a:p>
          <a:p>
            <a:pPr>
              <a:buFont typeface="Wingdings" panose="05000000000000000000" pitchFamily="2" charset="2"/>
              <a:buChar char="v"/>
            </a:pPr>
            <a:r>
              <a:rPr lang="en-GB" sz="1400" dirty="0" smtClean="0">
                <a:latin typeface="Arial" panose="020B0604020202020204" pitchFamily="34" charset="0"/>
                <a:cs typeface="Arial" panose="020B0604020202020204" pitchFamily="34" charset="0"/>
              </a:rPr>
              <a:t>Collaboration: Foster close collaboration between developers, designers, product owners, and stakeholders.</a:t>
            </a:r>
          </a:p>
          <a:p>
            <a:pPr marL="0" indent="0">
              <a:buNone/>
            </a:pPr>
            <a:endParaRPr lang="en-GB" sz="1400" dirty="0" smtClean="0">
              <a:latin typeface="Arial" panose="020B0604020202020204" pitchFamily="34" charset="0"/>
              <a:cs typeface="Arial" panose="020B0604020202020204" pitchFamily="34" charset="0"/>
            </a:endParaRPr>
          </a:p>
          <a:p>
            <a:pPr marL="0" indent="0">
              <a:buNone/>
            </a:pPr>
            <a:r>
              <a:rPr lang="en-GB" sz="1400" b="1" u="sng" dirty="0" smtClean="0">
                <a:latin typeface="Arial" panose="020B0604020202020204" pitchFamily="34" charset="0"/>
                <a:cs typeface="Arial" panose="020B0604020202020204" pitchFamily="34" charset="0"/>
              </a:rPr>
              <a:t>APPROACHES:</a:t>
            </a:r>
          </a:p>
          <a:p>
            <a:pPr>
              <a:buFont typeface="Wingdings" panose="05000000000000000000" pitchFamily="2" charset="2"/>
              <a:buChar char="v"/>
            </a:pPr>
            <a:r>
              <a:rPr lang="en-GB" sz="1400" dirty="0" smtClean="0">
                <a:latin typeface="Arial" panose="020B0604020202020204" pitchFamily="34" charset="0"/>
                <a:cs typeface="Arial" panose="020B0604020202020204" pitchFamily="34" charset="0"/>
              </a:rPr>
              <a:t>User story mapping: visualize the user journey, to identify core feature and prioritize development.</a:t>
            </a:r>
          </a:p>
          <a:p>
            <a:pPr>
              <a:buFont typeface="Wingdings" panose="05000000000000000000" pitchFamily="2" charset="2"/>
              <a:buChar char="v"/>
            </a:pPr>
            <a:r>
              <a:rPr lang="en-GB" sz="1400" dirty="0" smtClean="0">
                <a:latin typeface="Arial" panose="020B0604020202020204" pitchFamily="34" charset="0"/>
                <a:cs typeface="Arial" panose="020B0604020202020204" pitchFamily="34" charset="0"/>
              </a:rPr>
              <a:t>Minimum Viable Product: launch a basic version of application with essential features to gather early user feedback and validate assumptions.</a:t>
            </a:r>
          </a:p>
          <a:p>
            <a:pPr>
              <a:buFont typeface="Wingdings" panose="05000000000000000000" pitchFamily="2" charset="2"/>
              <a:buChar char="v"/>
            </a:pPr>
            <a:r>
              <a:rPr lang="en-GB" sz="1400" dirty="0" smtClean="0">
                <a:latin typeface="Arial" panose="020B0604020202020204" pitchFamily="34" charset="0"/>
                <a:cs typeface="Arial" panose="020B0604020202020204" pitchFamily="34" charset="0"/>
              </a:rPr>
              <a:t>Continuous </a:t>
            </a:r>
            <a:r>
              <a:rPr lang="en-GB" sz="1400" dirty="0">
                <a:latin typeface="Arial" panose="020B0604020202020204" pitchFamily="34" charset="0"/>
                <a:cs typeface="Arial" panose="020B0604020202020204" pitchFamily="34" charset="0"/>
              </a:rPr>
              <a:t>Delivery: Automate building, testing and deployment processes to ensure rapid and reliable releases.</a:t>
            </a:r>
          </a:p>
          <a:p>
            <a:pPr>
              <a:buFont typeface="Wingdings" panose="05000000000000000000" pitchFamily="2" charset="2"/>
              <a:buChar char="v"/>
            </a:pPr>
            <a:r>
              <a:rPr lang="en-GB" sz="1400" dirty="0">
                <a:latin typeface="Arial" panose="020B0604020202020204" pitchFamily="34" charset="0"/>
                <a:cs typeface="Arial" panose="020B0604020202020204" pitchFamily="34" charset="0"/>
              </a:rPr>
              <a:t>Testing: test different features and designs with segments of user to determine what performs best.</a:t>
            </a:r>
            <a:endParaRPr lang="en-US" sz="1400" dirty="0">
              <a:latin typeface="Arial" panose="020B0604020202020204" pitchFamily="34" charset="0"/>
              <a:cs typeface="Arial" panose="020B0604020202020204" pitchFamily="34" charset="0"/>
            </a:endParaRPr>
          </a:p>
          <a:p>
            <a:pPr marL="0" indent="0">
              <a:buNone/>
            </a:pPr>
            <a:endParaRPr lang="en-US"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745901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7369" y="179295"/>
            <a:ext cx="8596668" cy="640976"/>
          </a:xfrm>
        </p:spPr>
        <p:txBody>
          <a:bodyPr/>
          <a:lstStyle/>
          <a:p>
            <a:r>
              <a:rPr lang="en-GB" dirty="0" smtClean="0"/>
              <a:t>Resources</a:t>
            </a:r>
            <a:endParaRPr lang="en-US" dirty="0"/>
          </a:p>
        </p:txBody>
      </p:sp>
      <p:sp>
        <p:nvSpPr>
          <p:cNvPr id="3" name="Content Placeholder 2"/>
          <p:cNvSpPr>
            <a:spLocks noGrp="1"/>
          </p:cNvSpPr>
          <p:nvPr>
            <p:ph idx="1"/>
          </p:nvPr>
        </p:nvSpPr>
        <p:spPr>
          <a:xfrm>
            <a:off x="677334" y="1062319"/>
            <a:ext cx="8596668" cy="4979044"/>
          </a:xfrm>
        </p:spPr>
        <p:txBody>
          <a:bodyPr>
            <a:normAutofit/>
          </a:bodyPr>
          <a:lstStyle/>
          <a:p>
            <a:pPr>
              <a:buFont typeface="Wingdings" panose="05000000000000000000" pitchFamily="2" charset="2"/>
              <a:buChar char="v"/>
            </a:pPr>
            <a:r>
              <a:rPr lang="en-GB" sz="1400" dirty="0" smtClean="0">
                <a:latin typeface="Arial" panose="020B0604020202020204" pitchFamily="34" charset="0"/>
                <a:cs typeface="Arial" panose="020B0604020202020204" pitchFamily="34" charset="0"/>
              </a:rPr>
              <a:t>Team: ( 8- 10 members)</a:t>
            </a:r>
          </a:p>
          <a:p>
            <a:pPr marL="0" indent="0">
              <a:buNone/>
            </a:pPr>
            <a:r>
              <a:rPr lang="en-GB" sz="1400" dirty="0" smtClean="0">
                <a:latin typeface="Arial" panose="020B0604020202020204" pitchFamily="34" charset="0"/>
                <a:cs typeface="Arial" panose="020B0604020202020204" pitchFamily="34" charset="0"/>
              </a:rPr>
              <a:t>        Product owner, Scrum Master, Agile developers, UX/UI Designers, QA Testers.</a:t>
            </a:r>
          </a:p>
          <a:p>
            <a:pPr>
              <a:buFont typeface="Wingdings" panose="05000000000000000000" pitchFamily="2" charset="2"/>
              <a:buChar char="v"/>
            </a:pPr>
            <a:r>
              <a:rPr lang="en-GB" sz="1400" dirty="0" smtClean="0">
                <a:latin typeface="Arial" panose="020B0604020202020204" pitchFamily="34" charset="0"/>
                <a:cs typeface="Arial" panose="020B0604020202020204" pitchFamily="34" charset="0"/>
              </a:rPr>
              <a:t>Tools: </a:t>
            </a:r>
          </a:p>
          <a:p>
            <a:pPr marL="0" indent="0">
              <a:buNone/>
            </a:pPr>
            <a:r>
              <a:rPr lang="en-GB" sz="1400" dirty="0" smtClean="0">
                <a:latin typeface="Arial" panose="020B0604020202020204" pitchFamily="34" charset="0"/>
                <a:cs typeface="Arial" panose="020B0604020202020204" pitchFamily="34" charset="0"/>
              </a:rPr>
              <a:t>        Project management software ( JIRA), communication tools ( ZOOM, google meet), cloud hosting.</a:t>
            </a:r>
          </a:p>
          <a:p>
            <a:pPr>
              <a:buFont typeface="Wingdings" panose="05000000000000000000" pitchFamily="2" charset="2"/>
              <a:buChar char="v"/>
            </a:pPr>
            <a:r>
              <a:rPr lang="en-GB" sz="1400" dirty="0" smtClean="0">
                <a:latin typeface="Arial" panose="020B0604020202020204" pitchFamily="34" charset="0"/>
                <a:cs typeface="Arial" panose="020B0604020202020204" pitchFamily="34" charset="0"/>
              </a:rPr>
              <a:t>Budget: ( 15-20 lacs appox )</a:t>
            </a:r>
          </a:p>
          <a:p>
            <a:pPr marL="0" indent="0">
              <a:buNone/>
            </a:pPr>
            <a:r>
              <a:rPr lang="en-GB" sz="1400" dirty="0" smtClean="0">
                <a:latin typeface="Arial" panose="020B0604020202020204" pitchFamily="34" charset="0"/>
                <a:cs typeface="Arial" panose="020B0604020202020204" pitchFamily="34" charset="0"/>
              </a:rPr>
              <a:t>        For development team , licensing and marketing.</a:t>
            </a:r>
          </a:p>
          <a:p>
            <a:pPr>
              <a:buFont typeface="Wingdings" panose="05000000000000000000" pitchFamily="2" charset="2"/>
              <a:buChar char="v"/>
            </a:pPr>
            <a:r>
              <a:rPr lang="en-GB" sz="1400" dirty="0" smtClean="0">
                <a:latin typeface="Arial" panose="020B0604020202020204" pitchFamily="34" charset="0"/>
                <a:cs typeface="Arial" panose="020B0604020202020204" pitchFamily="34" charset="0"/>
              </a:rPr>
              <a:t>Time: </a:t>
            </a:r>
          </a:p>
          <a:p>
            <a:pPr marL="0" indent="0">
              <a:buNone/>
            </a:pPr>
            <a:r>
              <a:rPr lang="en-GB" sz="1400" dirty="0" smtClean="0">
                <a:latin typeface="Arial" panose="020B0604020202020204" pitchFamily="34" charset="0"/>
                <a:cs typeface="Arial" panose="020B0604020202020204" pitchFamily="34" charset="0"/>
              </a:rPr>
              <a:t>        Implementation within 6 months </a:t>
            </a:r>
            <a:endParaRPr lang="en-US"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477851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1365" y="219635"/>
            <a:ext cx="8596668" cy="775447"/>
          </a:xfrm>
        </p:spPr>
        <p:txBody>
          <a:bodyPr/>
          <a:lstStyle/>
          <a:p>
            <a:r>
              <a:rPr lang="en-GB" dirty="0" smtClean="0"/>
              <a:t>Risk and Dependencies</a:t>
            </a:r>
            <a:endParaRPr lang="en-US" dirty="0"/>
          </a:p>
        </p:txBody>
      </p:sp>
      <p:sp>
        <p:nvSpPr>
          <p:cNvPr id="3" name="Content Placeholder 2"/>
          <p:cNvSpPr>
            <a:spLocks noGrp="1"/>
          </p:cNvSpPr>
          <p:nvPr>
            <p:ph idx="1"/>
          </p:nvPr>
        </p:nvSpPr>
        <p:spPr>
          <a:xfrm>
            <a:off x="309282" y="995082"/>
            <a:ext cx="8964720" cy="5862917"/>
          </a:xfrm>
        </p:spPr>
        <p:txBody>
          <a:bodyPr>
            <a:normAutofit/>
          </a:bodyPr>
          <a:lstStyle/>
          <a:p>
            <a:pPr marL="0" indent="0">
              <a:buNone/>
            </a:pPr>
            <a:r>
              <a:rPr lang="en-GB" sz="1400" b="1" u="sng" dirty="0" smtClean="0">
                <a:latin typeface="Arial" panose="020B0604020202020204" pitchFamily="34" charset="0"/>
                <a:cs typeface="Arial" panose="020B0604020202020204" pitchFamily="34" charset="0"/>
              </a:rPr>
              <a:t>RISKS:</a:t>
            </a:r>
          </a:p>
          <a:p>
            <a:pPr>
              <a:buFont typeface="Wingdings" panose="05000000000000000000" pitchFamily="2" charset="2"/>
              <a:buChar char="v"/>
            </a:pPr>
            <a:r>
              <a:rPr lang="en-GB" sz="1400" dirty="0" smtClean="0">
                <a:latin typeface="Arial" panose="020B0604020202020204" pitchFamily="34" charset="0"/>
                <a:cs typeface="Arial" panose="020B0604020202020204" pitchFamily="34" charset="0"/>
              </a:rPr>
              <a:t>Competition: online coaching market is crowded with different coaching centres competing for student.</a:t>
            </a:r>
          </a:p>
          <a:p>
            <a:pPr>
              <a:buFont typeface="Wingdings" panose="05000000000000000000" pitchFamily="2" charset="2"/>
              <a:buChar char="v"/>
            </a:pPr>
            <a:r>
              <a:rPr lang="en-GB" sz="1400" dirty="0" smtClean="0">
                <a:latin typeface="Arial" panose="020B0604020202020204" pitchFamily="34" charset="0"/>
                <a:cs typeface="Arial" panose="020B0604020202020204" pitchFamily="34" charset="0"/>
              </a:rPr>
              <a:t>Skilled Teacher Availability: finding and retaining skilled teacher is challenging.</a:t>
            </a:r>
          </a:p>
          <a:p>
            <a:pPr>
              <a:buFont typeface="Wingdings" panose="05000000000000000000" pitchFamily="2" charset="2"/>
              <a:buChar char="v"/>
            </a:pPr>
            <a:r>
              <a:rPr lang="en-GB" sz="1400" dirty="0" smtClean="0">
                <a:latin typeface="Arial" panose="020B0604020202020204" pitchFamily="34" charset="0"/>
                <a:cs typeface="Arial" panose="020B0604020202020204" pitchFamily="34" charset="0"/>
              </a:rPr>
              <a:t>Scope creep: The flexibility of Agile can lead to uncontrolled expansion of features if not managed effectively. Which can lead to both budget and time overrun.</a:t>
            </a:r>
          </a:p>
          <a:p>
            <a:pPr>
              <a:buFont typeface="Wingdings" panose="05000000000000000000" pitchFamily="2" charset="2"/>
              <a:buChar char="v"/>
            </a:pPr>
            <a:r>
              <a:rPr lang="en-GB" sz="1400" dirty="0" smtClean="0">
                <a:latin typeface="Arial" panose="020B0604020202020204" pitchFamily="34" charset="0"/>
                <a:cs typeface="Arial" panose="020B0604020202020204" pitchFamily="34" charset="0"/>
              </a:rPr>
              <a:t>Data privacy breach: Student and teachers data can be exposed if strong security measures are not taken.</a:t>
            </a:r>
          </a:p>
          <a:p>
            <a:pPr>
              <a:buFont typeface="Wingdings" panose="05000000000000000000" pitchFamily="2" charset="2"/>
              <a:buChar char="v"/>
            </a:pPr>
            <a:r>
              <a:rPr lang="en-GB" sz="1400" dirty="0" smtClean="0">
                <a:latin typeface="Arial" panose="020B0604020202020204" pitchFamily="34" charset="0"/>
                <a:cs typeface="Arial" panose="020B0604020202020204" pitchFamily="34" charset="0"/>
              </a:rPr>
              <a:t>User Adoption: resistance to new technology or lack of compelling features can hinder adoption</a:t>
            </a:r>
          </a:p>
          <a:p>
            <a:pPr>
              <a:buFont typeface="Wingdings" panose="05000000000000000000" pitchFamily="2" charset="2"/>
              <a:buChar char="v"/>
            </a:pPr>
            <a:r>
              <a:rPr lang="en-GB" sz="1400" dirty="0" smtClean="0">
                <a:latin typeface="Arial" panose="020B0604020202020204" pitchFamily="34" charset="0"/>
                <a:cs typeface="Arial" panose="020B0604020202020204" pitchFamily="34" charset="0"/>
              </a:rPr>
              <a:t>Technical Complexity: Reliable internet connection, appropriate technical and software support are important factor for smooth online learning.</a:t>
            </a:r>
          </a:p>
          <a:p>
            <a:pPr marL="0" indent="0">
              <a:buNone/>
            </a:pPr>
            <a:r>
              <a:rPr lang="en-GB" sz="1400" b="1" u="sng" dirty="0" smtClean="0">
                <a:latin typeface="Arial" panose="020B0604020202020204" pitchFamily="34" charset="0"/>
                <a:cs typeface="Arial" panose="020B0604020202020204" pitchFamily="34" charset="0"/>
              </a:rPr>
              <a:t>DEPENDANCY:</a:t>
            </a:r>
          </a:p>
          <a:p>
            <a:pPr>
              <a:buFont typeface="Wingdings" panose="05000000000000000000" pitchFamily="2" charset="2"/>
              <a:buChar char="v"/>
            </a:pPr>
            <a:r>
              <a:rPr lang="en-GB" sz="1400" dirty="0" smtClean="0">
                <a:latin typeface="Arial" panose="020B0604020202020204" pitchFamily="34" charset="0"/>
                <a:cs typeface="Arial" panose="020B0604020202020204" pitchFamily="34" charset="0"/>
              </a:rPr>
              <a:t>Stakeholders alignment: The project depend on consistent input and approval from key stakeholders.</a:t>
            </a:r>
          </a:p>
          <a:p>
            <a:pPr>
              <a:buFont typeface="Wingdings" panose="05000000000000000000" pitchFamily="2" charset="2"/>
              <a:buChar char="v"/>
            </a:pPr>
            <a:r>
              <a:rPr lang="en-GB" sz="1400" dirty="0" smtClean="0">
                <a:latin typeface="Arial" panose="020B0604020202020204" pitchFamily="34" charset="0"/>
                <a:cs typeface="Arial" panose="020B0604020202020204" pitchFamily="34" charset="0"/>
              </a:rPr>
              <a:t>Dependency on third party: Reliance on third party services for features like Payments, or video conferencing.</a:t>
            </a:r>
          </a:p>
          <a:p>
            <a:pPr>
              <a:buFont typeface="Wingdings" panose="05000000000000000000" pitchFamily="2" charset="2"/>
              <a:buChar char="v"/>
            </a:pPr>
            <a:r>
              <a:rPr lang="en-GB" sz="1400" dirty="0" smtClean="0">
                <a:latin typeface="Arial" panose="020B0604020202020204" pitchFamily="34" charset="0"/>
                <a:cs typeface="Arial" panose="020B0604020202020204" pitchFamily="34" charset="0"/>
              </a:rPr>
              <a:t>Hardware: suitable computers, webcam, microphone and headphones are needed for teachers and student to interact effectively.</a:t>
            </a:r>
          </a:p>
          <a:p>
            <a:pPr>
              <a:buFont typeface="Wingdings" panose="05000000000000000000" pitchFamily="2" charset="2"/>
              <a:buChar char="v"/>
            </a:pPr>
            <a:r>
              <a:rPr lang="en-GB" sz="1400" dirty="0" smtClean="0">
                <a:latin typeface="Arial" panose="020B0604020202020204" pitchFamily="34" charset="0"/>
                <a:cs typeface="Arial" panose="020B0604020202020204" pitchFamily="34" charset="0"/>
              </a:rPr>
              <a:t>Market and Sales: Planning market strategy to attract student using online advertisement, social media presence.</a:t>
            </a:r>
          </a:p>
          <a:p>
            <a:pPr>
              <a:buFont typeface="Wingdings" panose="05000000000000000000" pitchFamily="2" charset="2"/>
              <a:buChar char="v"/>
            </a:pPr>
            <a:r>
              <a:rPr lang="en-GB" sz="1400" dirty="0" smtClean="0">
                <a:latin typeface="Arial" panose="020B0604020202020204" pitchFamily="34" charset="0"/>
                <a:cs typeface="Arial" panose="020B0604020202020204" pitchFamily="34" charset="0"/>
              </a:rPr>
              <a:t>Qualified Teachers Availability: securing and retaining skilled and qualified teacher is challenging.</a:t>
            </a:r>
          </a:p>
        </p:txBody>
      </p:sp>
    </p:spTree>
    <p:extLst>
      <p:ext uri="{BB962C8B-B14F-4D97-AF65-F5344CB8AC3E}">
        <p14:creationId xmlns:p14="http://schemas.microsoft.com/office/powerpoint/2010/main" val="587419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9757" y="2286000"/>
            <a:ext cx="8596668" cy="1494118"/>
          </a:xfrm>
        </p:spPr>
        <p:txBody>
          <a:bodyPr/>
          <a:lstStyle/>
          <a:p>
            <a:r>
              <a:rPr lang="en-GB" dirty="0" smtClean="0"/>
              <a:t>To Be </a:t>
            </a:r>
            <a:r>
              <a:rPr lang="en-GB" dirty="0"/>
              <a:t>C</a:t>
            </a:r>
            <a:r>
              <a:rPr lang="en-GB" dirty="0" smtClean="0"/>
              <a:t>ompleted </a:t>
            </a:r>
            <a:r>
              <a:rPr lang="en-GB" dirty="0"/>
              <a:t>B</a:t>
            </a:r>
            <a:r>
              <a:rPr lang="en-GB" dirty="0" smtClean="0"/>
              <a:t>y:</a:t>
            </a:r>
            <a:endParaRPr lang="en-US" dirty="0"/>
          </a:p>
        </p:txBody>
      </p:sp>
      <p:sp>
        <p:nvSpPr>
          <p:cNvPr id="3" name="Content Placeholder 2"/>
          <p:cNvSpPr>
            <a:spLocks noGrp="1"/>
          </p:cNvSpPr>
          <p:nvPr>
            <p:ph idx="1"/>
          </p:nvPr>
        </p:nvSpPr>
        <p:spPr>
          <a:xfrm>
            <a:off x="6096000" y="4110414"/>
            <a:ext cx="4002242" cy="945682"/>
          </a:xfrm>
        </p:spPr>
        <p:txBody>
          <a:bodyPr/>
          <a:lstStyle/>
          <a:p>
            <a:pPr marL="0" indent="0">
              <a:buNone/>
            </a:pPr>
            <a:r>
              <a:rPr lang="en-GB" dirty="0" smtClean="0"/>
              <a:t>Project Sponsor: ABC company</a:t>
            </a:r>
          </a:p>
          <a:p>
            <a:pPr marL="0" indent="0">
              <a:buNone/>
            </a:pPr>
            <a:r>
              <a:rPr lang="en-GB" dirty="0" smtClean="0"/>
              <a:t>Project Manager: Devina Singh </a:t>
            </a:r>
            <a:endParaRPr lang="en-US" dirty="0"/>
          </a:p>
        </p:txBody>
      </p:sp>
    </p:spTree>
    <p:extLst>
      <p:ext uri="{BB962C8B-B14F-4D97-AF65-F5344CB8AC3E}">
        <p14:creationId xmlns:p14="http://schemas.microsoft.com/office/powerpoint/2010/main" val="1763838208"/>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167</TotalTime>
  <Words>783</Words>
  <Application>Microsoft Office PowerPoint</Application>
  <PresentationFormat>Widescreen</PresentationFormat>
  <Paragraphs>82</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Trebuchet MS</vt:lpstr>
      <vt:lpstr>Wingdings</vt:lpstr>
      <vt:lpstr>Wingdings 3</vt:lpstr>
      <vt:lpstr>Facet</vt:lpstr>
      <vt:lpstr>Project Title : Online Coaching Application </vt:lpstr>
      <vt:lpstr>PowerPoint Presentation</vt:lpstr>
      <vt:lpstr>Purpose Statement(Goals):</vt:lpstr>
      <vt:lpstr>Project Objectives:</vt:lpstr>
      <vt:lpstr>Success Criteria</vt:lpstr>
      <vt:lpstr>Methods/Approach</vt:lpstr>
      <vt:lpstr>Resources</vt:lpstr>
      <vt:lpstr>Risk and Dependencies</vt:lpstr>
      <vt:lpstr>To Be Completed By:</vt:lpstr>
      <vt:lpstr>THANK YOU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Project Title : Online Coaching Application</dc:title>
  <dc:creator>admin</dc:creator>
  <cp:lastModifiedBy>admin</cp:lastModifiedBy>
  <cp:revision>33</cp:revision>
  <dcterms:created xsi:type="dcterms:W3CDTF">2025-08-22T02:52:48Z</dcterms:created>
  <dcterms:modified xsi:type="dcterms:W3CDTF">2025-08-22T05:40:14Z</dcterms:modified>
  <cp:contentStatus>Final</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