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7" r:id="rId1"/>
  </p:sldMasterIdLst>
  <p:sldIdLst>
    <p:sldId id="279" r:id="rId2"/>
    <p:sldId id="257" r:id="rId3"/>
    <p:sldId id="258" r:id="rId4"/>
    <p:sldId id="259" r:id="rId5"/>
    <p:sldId id="260" r:id="rId6"/>
    <p:sldId id="261" r:id="rId7"/>
    <p:sldId id="262" r:id="rId8"/>
    <p:sldId id="263" r:id="rId9"/>
    <p:sldId id="264" r:id="rId10"/>
    <p:sldId id="267" r:id="rId11"/>
    <p:sldId id="270" r:id="rId12"/>
    <p:sldId id="268" r:id="rId13"/>
    <p:sldId id="271" r:id="rId14"/>
    <p:sldId id="272" r:id="rId15"/>
    <p:sldId id="273" r:id="rId16"/>
    <p:sldId id="276" r:id="rId17"/>
    <p:sldId id="275" r:id="rId18"/>
    <p:sldId id="278" r:id="rId19"/>
    <p:sldId id="28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9B51FB-81CE-4C13-A1F0-E3D9A0399D9C}" v="31" dt="2025-10-06T05:33:16.156"/>
    <p1510:client id="{C590EB9A-4C49-BD12-A4B1-4B76F95ED1BD}" v="980" dt="2025-10-07T07:39:58.0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ata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12" Type="http://schemas.openxmlformats.org/officeDocument/2006/relationships/image" Target="../media/image25.sv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11" Type="http://schemas.openxmlformats.org/officeDocument/2006/relationships/image" Target="../media/image24.png"/><Relationship Id="rId5" Type="http://schemas.openxmlformats.org/officeDocument/2006/relationships/image" Target="../media/image18.pn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png"/></Relationships>
</file>

<file path=ppt/diagrams/_rels/data4.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png"/><Relationship Id="rId7" Type="http://schemas.openxmlformats.org/officeDocument/2006/relationships/image" Target="../media/image28.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3.svg"/></Relationships>
</file>

<file path=ppt/diagrams/_rels/data5.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32.png"/><Relationship Id="rId7" Type="http://schemas.openxmlformats.org/officeDocument/2006/relationships/image" Target="../media/image28.png"/><Relationship Id="rId2" Type="http://schemas.openxmlformats.org/officeDocument/2006/relationships/image" Target="../media/image31.svg"/><Relationship Id="rId1" Type="http://schemas.openxmlformats.org/officeDocument/2006/relationships/image" Target="../media/image30.png"/><Relationship Id="rId6" Type="http://schemas.openxmlformats.org/officeDocument/2006/relationships/image" Target="../media/image35.svg"/><Relationship Id="rId5" Type="http://schemas.openxmlformats.org/officeDocument/2006/relationships/image" Target="../media/image34.png"/><Relationship Id="rId4" Type="http://schemas.openxmlformats.org/officeDocument/2006/relationships/image" Target="../media/image33.svg"/></Relationships>
</file>

<file path=ppt/diagrams/_rels/data6.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image" Target="../media/image35.svg"/><Relationship Id="rId1" Type="http://schemas.openxmlformats.org/officeDocument/2006/relationships/image" Target="../media/image34.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3.svg"/></Relationships>
</file>

<file path=ppt/diagrams/_rels/data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37.svg"/><Relationship Id="rId1" Type="http://schemas.openxmlformats.org/officeDocument/2006/relationships/image" Target="../media/image3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19.svg"/></Relationships>
</file>

<file path=ppt/diagrams/_rels/data8.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svg"/><Relationship Id="rId1" Type="http://schemas.openxmlformats.org/officeDocument/2006/relationships/image" Target="../media/image38.png"/><Relationship Id="rId6" Type="http://schemas.openxmlformats.org/officeDocument/2006/relationships/image" Target="../media/image43.svg"/><Relationship Id="rId5" Type="http://schemas.openxmlformats.org/officeDocument/2006/relationships/image" Target="../media/image42.png"/><Relationship Id="rId4" Type="http://schemas.openxmlformats.org/officeDocument/2006/relationships/image" Target="../media/image41.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12" Type="http://schemas.openxmlformats.org/officeDocument/2006/relationships/image" Target="../media/image25.sv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11" Type="http://schemas.openxmlformats.org/officeDocument/2006/relationships/image" Target="../media/image24.png"/><Relationship Id="rId5" Type="http://schemas.openxmlformats.org/officeDocument/2006/relationships/image" Target="../media/image18.pn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png"/></Relationships>
</file>

<file path=ppt/diagrams/_rels/drawing4.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png"/><Relationship Id="rId7" Type="http://schemas.openxmlformats.org/officeDocument/2006/relationships/image" Target="../media/image28.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3.svg"/></Relationships>
</file>

<file path=ppt/diagrams/_rels/drawing5.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32.png"/><Relationship Id="rId7" Type="http://schemas.openxmlformats.org/officeDocument/2006/relationships/image" Target="../media/image28.png"/><Relationship Id="rId2" Type="http://schemas.openxmlformats.org/officeDocument/2006/relationships/image" Target="../media/image31.svg"/><Relationship Id="rId1" Type="http://schemas.openxmlformats.org/officeDocument/2006/relationships/image" Target="../media/image30.png"/><Relationship Id="rId6" Type="http://schemas.openxmlformats.org/officeDocument/2006/relationships/image" Target="../media/image35.svg"/><Relationship Id="rId5" Type="http://schemas.openxmlformats.org/officeDocument/2006/relationships/image" Target="../media/image34.png"/><Relationship Id="rId4" Type="http://schemas.openxmlformats.org/officeDocument/2006/relationships/image" Target="../media/image33.svg"/></Relationships>
</file>

<file path=ppt/diagrams/_rels/drawing6.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image" Target="../media/image35.svg"/><Relationship Id="rId1" Type="http://schemas.openxmlformats.org/officeDocument/2006/relationships/image" Target="../media/image34.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3.svg"/></Relationships>
</file>

<file path=ppt/diagrams/_rels/drawing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37.svg"/><Relationship Id="rId1" Type="http://schemas.openxmlformats.org/officeDocument/2006/relationships/image" Target="../media/image3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19.svg"/></Relationships>
</file>

<file path=ppt/diagrams/_rels/drawing8.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svg"/><Relationship Id="rId1" Type="http://schemas.openxmlformats.org/officeDocument/2006/relationships/image" Target="../media/image38.png"/><Relationship Id="rId6" Type="http://schemas.openxmlformats.org/officeDocument/2006/relationships/image" Target="../media/image43.svg"/><Relationship Id="rId5" Type="http://schemas.openxmlformats.org/officeDocument/2006/relationships/image" Target="../media/image42.png"/><Relationship Id="rId4" Type="http://schemas.openxmlformats.org/officeDocument/2006/relationships/image" Target="../media/image41.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A6CE3A-DE87-4EFA-989C-02F78812A81D}"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EBC9D68F-7F57-4D32-9287-5EAD10E86D5C}">
      <dgm:prSet custT="1"/>
      <dgm:spPr/>
      <dgm:t>
        <a:bodyPr/>
        <a:lstStyle/>
        <a:p>
          <a:pPr>
            <a:lnSpc>
              <a:spcPct val="100000"/>
            </a:lnSpc>
          </a:pPr>
          <a:r>
            <a:rPr lang="en-US" sz="1800">
              <a:latin typeface="Calibri"/>
              <a:ea typeface="Calibri"/>
              <a:cs typeface="Calibri"/>
            </a:rPr>
            <a:t>Miracle Software Systems uses an internal enterprise application named Hubble to manage various business operations across departments (Sales, Recruitment, Delivery, Payroll, etc.).</a:t>
          </a:r>
        </a:p>
      </dgm:t>
    </dgm:pt>
    <dgm:pt modelId="{582DB4B1-6D44-4233-AFC1-205797FFB9BA}" type="parTrans" cxnId="{F8465AC1-E584-4BC1-9803-FEBE58018A77}">
      <dgm:prSet/>
      <dgm:spPr/>
      <dgm:t>
        <a:bodyPr/>
        <a:lstStyle/>
        <a:p>
          <a:endParaRPr lang="en-US"/>
        </a:p>
      </dgm:t>
    </dgm:pt>
    <dgm:pt modelId="{D2A5E0CA-C8B8-442D-B911-33F64C81A70E}" type="sibTrans" cxnId="{F8465AC1-E584-4BC1-9803-FEBE58018A77}">
      <dgm:prSet/>
      <dgm:spPr/>
      <dgm:t>
        <a:bodyPr/>
        <a:lstStyle/>
        <a:p>
          <a:endParaRPr lang="en-US"/>
        </a:p>
      </dgm:t>
    </dgm:pt>
    <dgm:pt modelId="{A0A5582C-36BB-4FA2-83E8-D97EBBBD2ECA}">
      <dgm:prSet custT="1"/>
      <dgm:spPr/>
      <dgm:t>
        <a:bodyPr/>
        <a:lstStyle/>
        <a:p>
          <a:pPr>
            <a:lnSpc>
              <a:spcPct val="100000"/>
            </a:lnSpc>
          </a:pPr>
          <a:r>
            <a:rPr lang="en-US" sz="1800">
              <a:latin typeface="Calibri"/>
              <a:ea typeface="Calibri"/>
              <a:cs typeface="Calibri"/>
            </a:rPr>
            <a:t>Within Hubble, the Sales Department utilized features such as Accounts, Opportunities, Requirements, and Activities to track client and sales information.</a:t>
          </a:r>
        </a:p>
      </dgm:t>
    </dgm:pt>
    <dgm:pt modelId="{A7ED6052-1272-4336-9C97-06CF1CDC2028}" type="parTrans" cxnId="{AE15E9A0-81F7-446E-952E-7BE05896A90A}">
      <dgm:prSet/>
      <dgm:spPr/>
      <dgm:t>
        <a:bodyPr/>
        <a:lstStyle/>
        <a:p>
          <a:endParaRPr lang="en-US"/>
        </a:p>
      </dgm:t>
    </dgm:pt>
    <dgm:pt modelId="{EF78197C-CF4C-47CD-951B-B412641CC95D}" type="sibTrans" cxnId="{AE15E9A0-81F7-446E-952E-7BE05896A90A}">
      <dgm:prSet/>
      <dgm:spPr/>
      <dgm:t>
        <a:bodyPr/>
        <a:lstStyle/>
        <a:p>
          <a:endParaRPr lang="en-US"/>
        </a:p>
      </dgm:t>
    </dgm:pt>
    <dgm:pt modelId="{E854EDDC-5B2B-4EA9-8A8F-BE788B1A323E}">
      <dgm:prSet custT="1"/>
      <dgm:spPr/>
      <dgm:t>
        <a:bodyPr/>
        <a:lstStyle/>
        <a:p>
          <a:pPr>
            <a:lnSpc>
              <a:spcPct val="100000"/>
            </a:lnSpc>
          </a:pPr>
          <a:r>
            <a:rPr lang="en-US" sz="1800">
              <a:latin typeface="Calibri"/>
              <a:ea typeface="Calibri"/>
              <a:cs typeface="Calibri"/>
            </a:rPr>
            <a:t>However, only the initial requirement and opportunity creation were performed in Hubble, while subsequent recruitment and delivery coordination were managed externally (via emails, meetings, and calls).</a:t>
          </a:r>
        </a:p>
      </dgm:t>
    </dgm:pt>
    <dgm:pt modelId="{33E0F088-CC21-42A8-8634-AEFB0A3164F9}" type="parTrans" cxnId="{2B0B7BE8-127A-4DC4-B277-FF19E0C86ED4}">
      <dgm:prSet/>
      <dgm:spPr/>
      <dgm:t>
        <a:bodyPr/>
        <a:lstStyle/>
        <a:p>
          <a:endParaRPr lang="en-US"/>
        </a:p>
      </dgm:t>
    </dgm:pt>
    <dgm:pt modelId="{D69C9A02-264B-468B-96A8-235A3EE0F0CB}" type="sibTrans" cxnId="{2B0B7BE8-127A-4DC4-B277-FF19E0C86ED4}">
      <dgm:prSet/>
      <dgm:spPr/>
      <dgm:t>
        <a:bodyPr/>
        <a:lstStyle/>
        <a:p>
          <a:endParaRPr lang="en-US"/>
        </a:p>
      </dgm:t>
    </dgm:pt>
    <dgm:pt modelId="{736D357D-F773-4EDE-90AA-FD1C60C4E48E}">
      <dgm:prSet custT="1"/>
      <dgm:spPr/>
      <dgm:t>
        <a:bodyPr/>
        <a:lstStyle/>
        <a:p>
          <a:pPr>
            <a:lnSpc>
              <a:spcPct val="100000"/>
            </a:lnSpc>
          </a:pPr>
          <a:r>
            <a:rPr lang="en-US" sz="1800">
              <a:latin typeface="Calibri"/>
              <a:ea typeface="Calibri"/>
              <a:cs typeface="Calibri"/>
            </a:rPr>
            <a:t>This resulted in fragmented operations and lack of full process visibility across teams.</a:t>
          </a:r>
        </a:p>
      </dgm:t>
    </dgm:pt>
    <dgm:pt modelId="{8A4D0415-CE48-4617-91EB-B10D0D034943}" type="parTrans" cxnId="{13428F0F-042E-408C-AA88-45877A613859}">
      <dgm:prSet/>
      <dgm:spPr/>
      <dgm:t>
        <a:bodyPr/>
        <a:lstStyle/>
        <a:p>
          <a:endParaRPr lang="en-US"/>
        </a:p>
      </dgm:t>
    </dgm:pt>
    <dgm:pt modelId="{53D71D7C-78D3-4788-B03F-60C330D61B13}" type="sibTrans" cxnId="{13428F0F-042E-408C-AA88-45877A613859}">
      <dgm:prSet/>
      <dgm:spPr/>
      <dgm:t>
        <a:bodyPr/>
        <a:lstStyle/>
        <a:p>
          <a:endParaRPr lang="en-US"/>
        </a:p>
      </dgm:t>
    </dgm:pt>
    <dgm:pt modelId="{FBD7DDF5-25DA-4DFC-BB64-3107B06C0607}" type="pres">
      <dgm:prSet presAssocID="{E2A6CE3A-DE87-4EFA-989C-02F78812A81D}" presName="root" presStyleCnt="0">
        <dgm:presLayoutVars>
          <dgm:dir/>
          <dgm:resizeHandles val="exact"/>
        </dgm:presLayoutVars>
      </dgm:prSet>
      <dgm:spPr/>
    </dgm:pt>
    <dgm:pt modelId="{59FB82C1-966C-4DEB-A26D-F3B01E77B220}" type="pres">
      <dgm:prSet presAssocID="{EBC9D68F-7F57-4D32-9287-5EAD10E86D5C}" presName="compNode" presStyleCnt="0"/>
      <dgm:spPr/>
    </dgm:pt>
    <dgm:pt modelId="{EE7D50A9-25DF-462C-AD41-BBD7D541B6B8}" type="pres">
      <dgm:prSet presAssocID="{EBC9D68F-7F57-4D32-9287-5EAD10E86D5C}" presName="bgRect" presStyleLbl="bgShp" presStyleIdx="0" presStyleCnt="4"/>
      <dgm:spPr/>
    </dgm:pt>
    <dgm:pt modelId="{5D78F883-27F7-4328-AFEC-4E9C2D75CA1E}" type="pres">
      <dgm:prSet presAssocID="{EBC9D68F-7F57-4D32-9287-5EAD10E86D5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Office Worker"/>
        </a:ext>
      </dgm:extLst>
    </dgm:pt>
    <dgm:pt modelId="{689A9666-F6CB-45B4-9CFD-323CAE637650}" type="pres">
      <dgm:prSet presAssocID="{EBC9D68F-7F57-4D32-9287-5EAD10E86D5C}" presName="spaceRect" presStyleCnt="0"/>
      <dgm:spPr/>
    </dgm:pt>
    <dgm:pt modelId="{C06A2079-5E2A-4FC1-BB0D-895734DAAEA2}" type="pres">
      <dgm:prSet presAssocID="{EBC9D68F-7F57-4D32-9287-5EAD10E86D5C}" presName="parTx" presStyleLbl="revTx" presStyleIdx="0" presStyleCnt="4">
        <dgm:presLayoutVars>
          <dgm:chMax val="0"/>
          <dgm:chPref val="0"/>
        </dgm:presLayoutVars>
      </dgm:prSet>
      <dgm:spPr/>
    </dgm:pt>
    <dgm:pt modelId="{22180F0D-F780-4DEC-B8F4-3BC6FBB811E3}" type="pres">
      <dgm:prSet presAssocID="{D2A5E0CA-C8B8-442D-B911-33F64C81A70E}" presName="sibTrans" presStyleCnt="0"/>
      <dgm:spPr/>
    </dgm:pt>
    <dgm:pt modelId="{500B2F7D-95C3-46D8-ACF1-3678B2D2943B}" type="pres">
      <dgm:prSet presAssocID="{A0A5582C-36BB-4FA2-83E8-D97EBBBD2ECA}" presName="compNode" presStyleCnt="0"/>
      <dgm:spPr/>
    </dgm:pt>
    <dgm:pt modelId="{90876459-E99B-4AE2-A82A-7A20BF813E1F}" type="pres">
      <dgm:prSet presAssocID="{A0A5582C-36BB-4FA2-83E8-D97EBBBD2ECA}" presName="bgRect" presStyleLbl="bgShp" presStyleIdx="1" presStyleCnt="4"/>
      <dgm:spPr/>
    </dgm:pt>
    <dgm:pt modelId="{9D608621-DFFD-4768-84B6-EF7F16AE9B1D}" type="pres">
      <dgm:prSet presAssocID="{A0A5582C-36BB-4FA2-83E8-D97EBBBD2ECA}"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Igloo"/>
        </a:ext>
      </dgm:extLst>
    </dgm:pt>
    <dgm:pt modelId="{4AF41AC2-D8CF-4B14-B26E-A99B64B8057C}" type="pres">
      <dgm:prSet presAssocID="{A0A5582C-36BB-4FA2-83E8-D97EBBBD2ECA}" presName="spaceRect" presStyleCnt="0"/>
      <dgm:spPr/>
    </dgm:pt>
    <dgm:pt modelId="{86D65872-0864-4692-A230-E99263905121}" type="pres">
      <dgm:prSet presAssocID="{A0A5582C-36BB-4FA2-83E8-D97EBBBD2ECA}" presName="parTx" presStyleLbl="revTx" presStyleIdx="1" presStyleCnt="4">
        <dgm:presLayoutVars>
          <dgm:chMax val="0"/>
          <dgm:chPref val="0"/>
        </dgm:presLayoutVars>
      </dgm:prSet>
      <dgm:spPr/>
    </dgm:pt>
    <dgm:pt modelId="{AE15E886-CBE7-42C9-969F-33A007E6D4A1}" type="pres">
      <dgm:prSet presAssocID="{EF78197C-CF4C-47CD-951B-B412641CC95D}" presName="sibTrans" presStyleCnt="0"/>
      <dgm:spPr/>
    </dgm:pt>
    <dgm:pt modelId="{E12C20CB-AE92-46AC-948E-66E76CFB3B35}" type="pres">
      <dgm:prSet presAssocID="{E854EDDC-5B2B-4EA9-8A8F-BE788B1A323E}" presName="compNode" presStyleCnt="0"/>
      <dgm:spPr/>
    </dgm:pt>
    <dgm:pt modelId="{DB7FC6F7-8BCB-40C8-B8E9-6C4D866AD9F3}" type="pres">
      <dgm:prSet presAssocID="{E854EDDC-5B2B-4EA9-8A8F-BE788B1A323E}" presName="bgRect" presStyleLbl="bgShp" presStyleIdx="2" presStyleCnt="4"/>
      <dgm:spPr/>
    </dgm:pt>
    <dgm:pt modelId="{E7FC595E-3686-4E19-B9F7-121BCE8096D2}" type="pres">
      <dgm:prSet presAssocID="{E854EDDC-5B2B-4EA9-8A8F-BE788B1A323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Envelope"/>
        </a:ext>
      </dgm:extLst>
    </dgm:pt>
    <dgm:pt modelId="{C02BE37F-664E-4DA3-B61F-3DDB36F51CB2}" type="pres">
      <dgm:prSet presAssocID="{E854EDDC-5B2B-4EA9-8A8F-BE788B1A323E}" presName="spaceRect" presStyleCnt="0"/>
      <dgm:spPr/>
    </dgm:pt>
    <dgm:pt modelId="{507E5612-D50A-4D03-880B-56B5FC1D6719}" type="pres">
      <dgm:prSet presAssocID="{E854EDDC-5B2B-4EA9-8A8F-BE788B1A323E}" presName="parTx" presStyleLbl="revTx" presStyleIdx="2" presStyleCnt="4">
        <dgm:presLayoutVars>
          <dgm:chMax val="0"/>
          <dgm:chPref val="0"/>
        </dgm:presLayoutVars>
      </dgm:prSet>
      <dgm:spPr/>
    </dgm:pt>
    <dgm:pt modelId="{61B3EE11-8D5D-4B95-9391-AAB5C91340E7}" type="pres">
      <dgm:prSet presAssocID="{D69C9A02-264B-468B-96A8-235A3EE0F0CB}" presName="sibTrans" presStyleCnt="0"/>
      <dgm:spPr/>
    </dgm:pt>
    <dgm:pt modelId="{8576E1F0-8273-4286-8790-1B6610AB89F0}" type="pres">
      <dgm:prSet presAssocID="{736D357D-F773-4EDE-90AA-FD1C60C4E48E}" presName="compNode" presStyleCnt="0"/>
      <dgm:spPr/>
    </dgm:pt>
    <dgm:pt modelId="{FE31A03D-17F2-4CB1-AAEE-FCA552E06DE8}" type="pres">
      <dgm:prSet presAssocID="{736D357D-F773-4EDE-90AA-FD1C60C4E48E}" presName="bgRect" presStyleLbl="bgShp" presStyleIdx="3" presStyleCnt="4"/>
      <dgm:spPr/>
    </dgm:pt>
    <dgm:pt modelId="{14FF5AF2-10B8-439A-A02C-085890607B26}" type="pres">
      <dgm:prSet presAssocID="{736D357D-F773-4EDE-90AA-FD1C60C4E48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Branching Diagram"/>
        </a:ext>
      </dgm:extLst>
    </dgm:pt>
    <dgm:pt modelId="{DCD8AA4A-646D-4B95-B99E-04FE7FA25E2B}" type="pres">
      <dgm:prSet presAssocID="{736D357D-F773-4EDE-90AA-FD1C60C4E48E}" presName="spaceRect" presStyleCnt="0"/>
      <dgm:spPr/>
    </dgm:pt>
    <dgm:pt modelId="{D2505198-0B07-4192-AE31-6BAFFDD99188}" type="pres">
      <dgm:prSet presAssocID="{736D357D-F773-4EDE-90AA-FD1C60C4E48E}" presName="parTx" presStyleLbl="revTx" presStyleIdx="3" presStyleCnt="4">
        <dgm:presLayoutVars>
          <dgm:chMax val="0"/>
          <dgm:chPref val="0"/>
        </dgm:presLayoutVars>
      </dgm:prSet>
      <dgm:spPr/>
    </dgm:pt>
  </dgm:ptLst>
  <dgm:cxnLst>
    <dgm:cxn modelId="{D35A8506-6320-4E0F-8F85-203A177C327D}" type="presOf" srcId="{EBC9D68F-7F57-4D32-9287-5EAD10E86D5C}" destId="{C06A2079-5E2A-4FC1-BB0D-895734DAAEA2}" srcOrd="0" destOrd="0" presId="urn:microsoft.com/office/officeart/2018/2/layout/IconVerticalSolidList"/>
    <dgm:cxn modelId="{03A84F07-9ABA-4683-B3C3-AEF024B9386B}" type="presOf" srcId="{E854EDDC-5B2B-4EA9-8A8F-BE788B1A323E}" destId="{507E5612-D50A-4D03-880B-56B5FC1D6719}" srcOrd="0" destOrd="0" presId="urn:microsoft.com/office/officeart/2018/2/layout/IconVerticalSolidList"/>
    <dgm:cxn modelId="{13428F0F-042E-408C-AA88-45877A613859}" srcId="{E2A6CE3A-DE87-4EFA-989C-02F78812A81D}" destId="{736D357D-F773-4EDE-90AA-FD1C60C4E48E}" srcOrd="3" destOrd="0" parTransId="{8A4D0415-CE48-4617-91EB-B10D0D034943}" sibTransId="{53D71D7C-78D3-4788-B03F-60C330D61B13}"/>
    <dgm:cxn modelId="{277FA739-657A-4675-AF5A-5D75AB19BA64}" type="presOf" srcId="{A0A5582C-36BB-4FA2-83E8-D97EBBBD2ECA}" destId="{86D65872-0864-4692-A230-E99263905121}" srcOrd="0" destOrd="0" presId="urn:microsoft.com/office/officeart/2018/2/layout/IconVerticalSolidList"/>
    <dgm:cxn modelId="{0EBFB53C-9C27-4441-9B5C-8FA7F6830BFB}" type="presOf" srcId="{E2A6CE3A-DE87-4EFA-989C-02F78812A81D}" destId="{FBD7DDF5-25DA-4DFC-BB64-3107B06C0607}" srcOrd="0" destOrd="0" presId="urn:microsoft.com/office/officeart/2018/2/layout/IconVerticalSolidList"/>
    <dgm:cxn modelId="{27953B7B-DBCE-4520-B57C-06001EE0C1E5}" type="presOf" srcId="{736D357D-F773-4EDE-90AA-FD1C60C4E48E}" destId="{D2505198-0B07-4192-AE31-6BAFFDD99188}" srcOrd="0" destOrd="0" presId="urn:microsoft.com/office/officeart/2018/2/layout/IconVerticalSolidList"/>
    <dgm:cxn modelId="{AE15E9A0-81F7-446E-952E-7BE05896A90A}" srcId="{E2A6CE3A-DE87-4EFA-989C-02F78812A81D}" destId="{A0A5582C-36BB-4FA2-83E8-D97EBBBD2ECA}" srcOrd="1" destOrd="0" parTransId="{A7ED6052-1272-4336-9C97-06CF1CDC2028}" sibTransId="{EF78197C-CF4C-47CD-951B-B412641CC95D}"/>
    <dgm:cxn modelId="{F8465AC1-E584-4BC1-9803-FEBE58018A77}" srcId="{E2A6CE3A-DE87-4EFA-989C-02F78812A81D}" destId="{EBC9D68F-7F57-4D32-9287-5EAD10E86D5C}" srcOrd="0" destOrd="0" parTransId="{582DB4B1-6D44-4233-AFC1-205797FFB9BA}" sibTransId="{D2A5E0CA-C8B8-442D-B911-33F64C81A70E}"/>
    <dgm:cxn modelId="{2B0B7BE8-127A-4DC4-B277-FF19E0C86ED4}" srcId="{E2A6CE3A-DE87-4EFA-989C-02F78812A81D}" destId="{E854EDDC-5B2B-4EA9-8A8F-BE788B1A323E}" srcOrd="2" destOrd="0" parTransId="{33E0F088-CC21-42A8-8634-AEFB0A3164F9}" sibTransId="{D69C9A02-264B-468B-96A8-235A3EE0F0CB}"/>
    <dgm:cxn modelId="{B70134E0-A67B-4BCF-B21F-62A68CAFABD7}" type="presParOf" srcId="{FBD7DDF5-25DA-4DFC-BB64-3107B06C0607}" destId="{59FB82C1-966C-4DEB-A26D-F3B01E77B220}" srcOrd="0" destOrd="0" presId="urn:microsoft.com/office/officeart/2018/2/layout/IconVerticalSolidList"/>
    <dgm:cxn modelId="{064FC5B6-238A-40F4-BC9A-3E25CFB173D2}" type="presParOf" srcId="{59FB82C1-966C-4DEB-A26D-F3B01E77B220}" destId="{EE7D50A9-25DF-462C-AD41-BBD7D541B6B8}" srcOrd="0" destOrd="0" presId="urn:microsoft.com/office/officeart/2018/2/layout/IconVerticalSolidList"/>
    <dgm:cxn modelId="{D88F26DD-5A42-4625-B183-69C9A94AEAE6}" type="presParOf" srcId="{59FB82C1-966C-4DEB-A26D-F3B01E77B220}" destId="{5D78F883-27F7-4328-AFEC-4E9C2D75CA1E}" srcOrd="1" destOrd="0" presId="urn:microsoft.com/office/officeart/2018/2/layout/IconVerticalSolidList"/>
    <dgm:cxn modelId="{2A70AC91-9A29-4F2A-BF14-602B5DD1DFDA}" type="presParOf" srcId="{59FB82C1-966C-4DEB-A26D-F3B01E77B220}" destId="{689A9666-F6CB-45B4-9CFD-323CAE637650}" srcOrd="2" destOrd="0" presId="urn:microsoft.com/office/officeart/2018/2/layout/IconVerticalSolidList"/>
    <dgm:cxn modelId="{95223142-7DAE-43C8-ADFC-8BED705F44A7}" type="presParOf" srcId="{59FB82C1-966C-4DEB-A26D-F3B01E77B220}" destId="{C06A2079-5E2A-4FC1-BB0D-895734DAAEA2}" srcOrd="3" destOrd="0" presId="urn:microsoft.com/office/officeart/2018/2/layout/IconVerticalSolidList"/>
    <dgm:cxn modelId="{789C756B-4DEE-4677-919B-009A252127AC}" type="presParOf" srcId="{FBD7DDF5-25DA-4DFC-BB64-3107B06C0607}" destId="{22180F0D-F780-4DEC-B8F4-3BC6FBB811E3}" srcOrd="1" destOrd="0" presId="urn:microsoft.com/office/officeart/2018/2/layout/IconVerticalSolidList"/>
    <dgm:cxn modelId="{85CF8AE9-7629-4E30-889B-7511F30909C1}" type="presParOf" srcId="{FBD7DDF5-25DA-4DFC-BB64-3107B06C0607}" destId="{500B2F7D-95C3-46D8-ACF1-3678B2D2943B}" srcOrd="2" destOrd="0" presId="urn:microsoft.com/office/officeart/2018/2/layout/IconVerticalSolidList"/>
    <dgm:cxn modelId="{8496ACFE-708F-4105-BE00-ED1087B6AB64}" type="presParOf" srcId="{500B2F7D-95C3-46D8-ACF1-3678B2D2943B}" destId="{90876459-E99B-4AE2-A82A-7A20BF813E1F}" srcOrd="0" destOrd="0" presId="urn:microsoft.com/office/officeart/2018/2/layout/IconVerticalSolidList"/>
    <dgm:cxn modelId="{A3CC1445-A7FA-443E-B206-FC58383CD481}" type="presParOf" srcId="{500B2F7D-95C3-46D8-ACF1-3678B2D2943B}" destId="{9D608621-DFFD-4768-84B6-EF7F16AE9B1D}" srcOrd="1" destOrd="0" presId="urn:microsoft.com/office/officeart/2018/2/layout/IconVerticalSolidList"/>
    <dgm:cxn modelId="{AF89DCAB-B1F1-457A-9469-2C7CF18CF84E}" type="presParOf" srcId="{500B2F7D-95C3-46D8-ACF1-3678B2D2943B}" destId="{4AF41AC2-D8CF-4B14-B26E-A99B64B8057C}" srcOrd="2" destOrd="0" presId="urn:microsoft.com/office/officeart/2018/2/layout/IconVerticalSolidList"/>
    <dgm:cxn modelId="{569EAE4A-9711-4B20-A348-E89EE238DC12}" type="presParOf" srcId="{500B2F7D-95C3-46D8-ACF1-3678B2D2943B}" destId="{86D65872-0864-4692-A230-E99263905121}" srcOrd="3" destOrd="0" presId="urn:microsoft.com/office/officeart/2018/2/layout/IconVerticalSolidList"/>
    <dgm:cxn modelId="{CDBD87FA-08D5-4D0C-A520-01E8960D6DE3}" type="presParOf" srcId="{FBD7DDF5-25DA-4DFC-BB64-3107B06C0607}" destId="{AE15E886-CBE7-42C9-969F-33A007E6D4A1}" srcOrd="3" destOrd="0" presId="urn:microsoft.com/office/officeart/2018/2/layout/IconVerticalSolidList"/>
    <dgm:cxn modelId="{A2C0E2D1-8109-41E2-804C-6C419D11FA90}" type="presParOf" srcId="{FBD7DDF5-25DA-4DFC-BB64-3107B06C0607}" destId="{E12C20CB-AE92-46AC-948E-66E76CFB3B35}" srcOrd="4" destOrd="0" presId="urn:microsoft.com/office/officeart/2018/2/layout/IconVerticalSolidList"/>
    <dgm:cxn modelId="{26288D40-1807-4BFC-8712-E50AF90B6E2D}" type="presParOf" srcId="{E12C20CB-AE92-46AC-948E-66E76CFB3B35}" destId="{DB7FC6F7-8BCB-40C8-B8E9-6C4D866AD9F3}" srcOrd="0" destOrd="0" presId="urn:microsoft.com/office/officeart/2018/2/layout/IconVerticalSolidList"/>
    <dgm:cxn modelId="{9EAB8392-B410-4142-94F0-59CC1E982304}" type="presParOf" srcId="{E12C20CB-AE92-46AC-948E-66E76CFB3B35}" destId="{E7FC595E-3686-4E19-B9F7-121BCE8096D2}" srcOrd="1" destOrd="0" presId="urn:microsoft.com/office/officeart/2018/2/layout/IconVerticalSolidList"/>
    <dgm:cxn modelId="{80FFC3EC-9B9B-4693-90E4-302E4C355A7D}" type="presParOf" srcId="{E12C20CB-AE92-46AC-948E-66E76CFB3B35}" destId="{C02BE37F-664E-4DA3-B61F-3DDB36F51CB2}" srcOrd="2" destOrd="0" presId="urn:microsoft.com/office/officeart/2018/2/layout/IconVerticalSolidList"/>
    <dgm:cxn modelId="{5ADB5F6F-856D-4747-A8FC-7FB4DE4924C8}" type="presParOf" srcId="{E12C20CB-AE92-46AC-948E-66E76CFB3B35}" destId="{507E5612-D50A-4D03-880B-56B5FC1D6719}" srcOrd="3" destOrd="0" presId="urn:microsoft.com/office/officeart/2018/2/layout/IconVerticalSolidList"/>
    <dgm:cxn modelId="{C6F4F63F-2C90-4AC3-A5CF-FD76FEB2512F}" type="presParOf" srcId="{FBD7DDF5-25DA-4DFC-BB64-3107B06C0607}" destId="{61B3EE11-8D5D-4B95-9391-AAB5C91340E7}" srcOrd="5" destOrd="0" presId="urn:microsoft.com/office/officeart/2018/2/layout/IconVerticalSolidList"/>
    <dgm:cxn modelId="{12D91444-B7A8-42D4-9180-3CC68BDA8245}" type="presParOf" srcId="{FBD7DDF5-25DA-4DFC-BB64-3107B06C0607}" destId="{8576E1F0-8273-4286-8790-1B6610AB89F0}" srcOrd="6" destOrd="0" presId="urn:microsoft.com/office/officeart/2018/2/layout/IconVerticalSolidList"/>
    <dgm:cxn modelId="{A85C14D0-A6A1-4906-AED2-516A6DF0FD23}" type="presParOf" srcId="{8576E1F0-8273-4286-8790-1B6610AB89F0}" destId="{FE31A03D-17F2-4CB1-AAEE-FCA552E06DE8}" srcOrd="0" destOrd="0" presId="urn:microsoft.com/office/officeart/2018/2/layout/IconVerticalSolidList"/>
    <dgm:cxn modelId="{CAF5C1E0-BE6C-430F-AD48-1C9A9B60E070}" type="presParOf" srcId="{8576E1F0-8273-4286-8790-1B6610AB89F0}" destId="{14FF5AF2-10B8-439A-A02C-085890607B26}" srcOrd="1" destOrd="0" presId="urn:microsoft.com/office/officeart/2018/2/layout/IconVerticalSolidList"/>
    <dgm:cxn modelId="{5831FE91-708F-42AF-8331-12D316FD6562}" type="presParOf" srcId="{8576E1F0-8273-4286-8790-1B6610AB89F0}" destId="{DCD8AA4A-646D-4B95-B99E-04FE7FA25E2B}" srcOrd="2" destOrd="0" presId="urn:microsoft.com/office/officeart/2018/2/layout/IconVerticalSolidList"/>
    <dgm:cxn modelId="{C7DA2C28-47BE-4F14-96F1-EA2763551B53}" type="presParOf" srcId="{8576E1F0-8273-4286-8790-1B6610AB89F0}" destId="{D2505198-0B07-4192-AE31-6BAFFDD9918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E790CE-28A3-4E2D-9BB3-50E84C461207}"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DE274542-24BA-4E89-8DE8-0D41C6CBC5E9}">
      <dgm:prSet/>
      <dgm:spPr/>
      <dgm:t>
        <a:bodyPr/>
        <a:lstStyle/>
        <a:p>
          <a:pPr>
            <a:lnSpc>
              <a:spcPct val="100000"/>
            </a:lnSpc>
          </a:pPr>
          <a:r>
            <a:rPr lang="en-US">
              <a:latin typeface="Calibri"/>
              <a:ea typeface="Calibri"/>
              <a:cs typeface="Calibri"/>
            </a:rPr>
            <a:t>Simultaneously, there was no centralized dashboard to track monthly performance KPIs for the sales team. KPI tracking was done manually, making it difficult to evaluate individual and team productivity.</a:t>
          </a:r>
        </a:p>
      </dgm:t>
    </dgm:pt>
    <dgm:pt modelId="{85E70DD0-B515-4EE3-82B5-0AED00B1443A}" type="parTrans" cxnId="{914A826B-EC98-4F6B-9AC5-961FCC6361DC}">
      <dgm:prSet/>
      <dgm:spPr/>
      <dgm:t>
        <a:bodyPr/>
        <a:lstStyle/>
        <a:p>
          <a:endParaRPr lang="en-US"/>
        </a:p>
      </dgm:t>
    </dgm:pt>
    <dgm:pt modelId="{130B7736-F933-413F-A38A-FC3D29D6C348}" type="sibTrans" cxnId="{914A826B-EC98-4F6B-9AC5-961FCC6361DC}">
      <dgm:prSet/>
      <dgm:spPr/>
      <dgm:t>
        <a:bodyPr/>
        <a:lstStyle/>
        <a:p>
          <a:endParaRPr lang="en-US"/>
        </a:p>
      </dgm:t>
    </dgm:pt>
    <dgm:pt modelId="{7B747C45-8C7E-4677-8D5E-F6F08BDE7EBD}">
      <dgm:prSet/>
      <dgm:spPr/>
      <dgm:t>
        <a:bodyPr/>
        <a:lstStyle/>
        <a:p>
          <a:pPr>
            <a:lnSpc>
              <a:spcPct val="100000"/>
            </a:lnSpc>
          </a:pPr>
          <a:r>
            <a:rPr lang="en-US">
              <a:latin typeface="Calibri"/>
              <a:ea typeface="Calibri"/>
              <a:cs typeface="Calibri"/>
            </a:rPr>
            <a:t>To address both issues, the management initiated an Agile enhancement project to:</a:t>
          </a:r>
        </a:p>
      </dgm:t>
    </dgm:pt>
    <dgm:pt modelId="{2CD94C73-4D4D-40DB-999C-867B1689F747}" type="parTrans" cxnId="{0F7EC054-B739-4252-B8BF-05E16193EF57}">
      <dgm:prSet/>
      <dgm:spPr/>
      <dgm:t>
        <a:bodyPr/>
        <a:lstStyle/>
        <a:p>
          <a:endParaRPr lang="en-US"/>
        </a:p>
      </dgm:t>
    </dgm:pt>
    <dgm:pt modelId="{46A74581-A288-484A-B6B2-C9C43AF25026}" type="sibTrans" cxnId="{0F7EC054-B739-4252-B8BF-05E16193EF57}">
      <dgm:prSet/>
      <dgm:spPr/>
      <dgm:t>
        <a:bodyPr/>
        <a:lstStyle/>
        <a:p>
          <a:endParaRPr lang="en-US"/>
        </a:p>
      </dgm:t>
    </dgm:pt>
    <dgm:pt modelId="{4622174D-3D14-4F05-9A3E-8C1F3A3F6FB8}">
      <dgm:prSet/>
      <dgm:spPr/>
      <dgm:t>
        <a:bodyPr/>
        <a:lstStyle/>
        <a:p>
          <a:pPr>
            <a:lnSpc>
              <a:spcPct val="100000"/>
            </a:lnSpc>
          </a:pPr>
          <a:r>
            <a:rPr lang="en-US">
              <a:latin typeface="Calibri"/>
              <a:ea typeface="Calibri"/>
              <a:cs typeface="Calibri"/>
            </a:rPr>
            <a:t>Digitally streamline the end-to-end Requirement &amp; Opportunity workflow inside Hubble.</a:t>
          </a:r>
        </a:p>
      </dgm:t>
    </dgm:pt>
    <dgm:pt modelId="{FC6B690D-83E5-4653-8114-8A4732BD55F3}" type="parTrans" cxnId="{507E089A-6FA0-461F-89A8-A9FE6F2F6592}">
      <dgm:prSet/>
      <dgm:spPr/>
      <dgm:t>
        <a:bodyPr/>
        <a:lstStyle/>
        <a:p>
          <a:endParaRPr lang="en-US"/>
        </a:p>
      </dgm:t>
    </dgm:pt>
    <dgm:pt modelId="{9EDEC8C0-AE53-438A-982B-853F00A2ADBF}" type="sibTrans" cxnId="{507E089A-6FA0-461F-89A8-A9FE6F2F6592}">
      <dgm:prSet/>
      <dgm:spPr/>
      <dgm:t>
        <a:bodyPr/>
        <a:lstStyle/>
        <a:p>
          <a:endParaRPr lang="en-US"/>
        </a:p>
      </dgm:t>
    </dgm:pt>
    <dgm:pt modelId="{1C5C3264-03DE-48E2-8C69-E5059E41FD7E}">
      <dgm:prSet/>
      <dgm:spPr/>
      <dgm:t>
        <a:bodyPr/>
        <a:lstStyle/>
        <a:p>
          <a:pPr>
            <a:lnSpc>
              <a:spcPct val="100000"/>
            </a:lnSpc>
          </a:pPr>
          <a:r>
            <a:rPr lang="en-US">
              <a:latin typeface="Calibri"/>
              <a:ea typeface="Calibri"/>
              <a:cs typeface="Calibri"/>
            </a:rPr>
            <a:t>Implement a Sales KPI Dashboard to track and visualize performance metrics in real time.</a:t>
          </a:r>
        </a:p>
      </dgm:t>
    </dgm:pt>
    <dgm:pt modelId="{E31949C7-F893-4EF1-A231-A2E8CE8387B2}" type="parTrans" cxnId="{59E45A72-C07E-485D-AEA8-E0ED15B2BF02}">
      <dgm:prSet/>
      <dgm:spPr/>
      <dgm:t>
        <a:bodyPr/>
        <a:lstStyle/>
        <a:p>
          <a:endParaRPr lang="en-US"/>
        </a:p>
      </dgm:t>
    </dgm:pt>
    <dgm:pt modelId="{45ECAFAA-D13D-41DF-907C-FB012CFAD581}" type="sibTrans" cxnId="{59E45A72-C07E-485D-AEA8-E0ED15B2BF02}">
      <dgm:prSet/>
      <dgm:spPr/>
      <dgm:t>
        <a:bodyPr/>
        <a:lstStyle/>
        <a:p>
          <a:endParaRPr lang="en-US"/>
        </a:p>
      </dgm:t>
    </dgm:pt>
    <dgm:pt modelId="{E83989E6-F3AB-44C5-BA3E-F03D602B0388}" type="pres">
      <dgm:prSet presAssocID="{FEE790CE-28A3-4E2D-9BB3-50E84C461207}" presName="root" presStyleCnt="0">
        <dgm:presLayoutVars>
          <dgm:dir/>
          <dgm:resizeHandles val="exact"/>
        </dgm:presLayoutVars>
      </dgm:prSet>
      <dgm:spPr/>
    </dgm:pt>
    <dgm:pt modelId="{C6E35B91-E1ED-4608-9484-88F9B8584BF8}" type="pres">
      <dgm:prSet presAssocID="{DE274542-24BA-4E89-8DE8-0D41C6CBC5E9}" presName="compNode" presStyleCnt="0"/>
      <dgm:spPr/>
    </dgm:pt>
    <dgm:pt modelId="{8BA91B17-2AF7-4062-B357-E60447B4796D}" type="pres">
      <dgm:prSet presAssocID="{DE274542-24BA-4E89-8DE8-0D41C6CBC5E9}" presName="bgRect" presStyleLbl="bgShp" presStyleIdx="0" presStyleCnt="2"/>
      <dgm:spPr/>
    </dgm:pt>
    <dgm:pt modelId="{59C0BD27-5D12-4446-BC3F-645D67BBA92C}" type="pres">
      <dgm:prSet presAssocID="{DE274542-24BA-4E89-8DE8-0D41C6CBC5E9}"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Gauge"/>
        </a:ext>
      </dgm:extLst>
    </dgm:pt>
    <dgm:pt modelId="{BEC63FFA-442F-455C-AFC5-0DE59C9A2948}" type="pres">
      <dgm:prSet presAssocID="{DE274542-24BA-4E89-8DE8-0D41C6CBC5E9}" presName="spaceRect" presStyleCnt="0"/>
      <dgm:spPr/>
    </dgm:pt>
    <dgm:pt modelId="{A4121F6F-F0EB-498B-A1F0-36669D121BBA}" type="pres">
      <dgm:prSet presAssocID="{DE274542-24BA-4E89-8DE8-0D41C6CBC5E9}" presName="parTx" presStyleLbl="revTx" presStyleIdx="0" presStyleCnt="3">
        <dgm:presLayoutVars>
          <dgm:chMax val="0"/>
          <dgm:chPref val="0"/>
        </dgm:presLayoutVars>
      </dgm:prSet>
      <dgm:spPr/>
    </dgm:pt>
    <dgm:pt modelId="{C243CFE3-FB38-43A9-AC42-148D3D287AB3}" type="pres">
      <dgm:prSet presAssocID="{130B7736-F933-413F-A38A-FC3D29D6C348}" presName="sibTrans" presStyleCnt="0"/>
      <dgm:spPr/>
    </dgm:pt>
    <dgm:pt modelId="{B24528EE-7A6C-4E9E-9CF7-3D11E7C35017}" type="pres">
      <dgm:prSet presAssocID="{7B747C45-8C7E-4677-8D5E-F6F08BDE7EBD}" presName="compNode" presStyleCnt="0"/>
      <dgm:spPr/>
    </dgm:pt>
    <dgm:pt modelId="{09E85027-E94B-4F02-9FE6-08EE791344AF}" type="pres">
      <dgm:prSet presAssocID="{7B747C45-8C7E-4677-8D5E-F6F08BDE7EBD}" presName="bgRect" presStyleLbl="bgShp" presStyleIdx="1" presStyleCnt="2"/>
      <dgm:spPr/>
    </dgm:pt>
    <dgm:pt modelId="{6FD0FB33-3699-4AE7-97F2-C579EAD4B243}" type="pres">
      <dgm:prSet presAssocID="{7B747C45-8C7E-4677-8D5E-F6F08BDE7EBD}"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loud Computing"/>
        </a:ext>
      </dgm:extLst>
    </dgm:pt>
    <dgm:pt modelId="{25B2092F-BE43-47E9-89F8-C722773CF9F2}" type="pres">
      <dgm:prSet presAssocID="{7B747C45-8C7E-4677-8D5E-F6F08BDE7EBD}" presName="spaceRect" presStyleCnt="0"/>
      <dgm:spPr/>
    </dgm:pt>
    <dgm:pt modelId="{E354801C-FE2F-4B9D-8864-01AF5A0C493F}" type="pres">
      <dgm:prSet presAssocID="{7B747C45-8C7E-4677-8D5E-F6F08BDE7EBD}" presName="parTx" presStyleLbl="revTx" presStyleIdx="1" presStyleCnt="3">
        <dgm:presLayoutVars>
          <dgm:chMax val="0"/>
          <dgm:chPref val="0"/>
        </dgm:presLayoutVars>
      </dgm:prSet>
      <dgm:spPr/>
    </dgm:pt>
    <dgm:pt modelId="{05BCEBF5-565B-4683-AD52-D1E5DACBCEF2}" type="pres">
      <dgm:prSet presAssocID="{7B747C45-8C7E-4677-8D5E-F6F08BDE7EBD}" presName="desTx" presStyleLbl="revTx" presStyleIdx="2" presStyleCnt="3">
        <dgm:presLayoutVars/>
      </dgm:prSet>
      <dgm:spPr/>
    </dgm:pt>
  </dgm:ptLst>
  <dgm:cxnLst>
    <dgm:cxn modelId="{914A826B-EC98-4F6B-9AC5-961FCC6361DC}" srcId="{FEE790CE-28A3-4E2D-9BB3-50E84C461207}" destId="{DE274542-24BA-4E89-8DE8-0D41C6CBC5E9}" srcOrd="0" destOrd="0" parTransId="{85E70DD0-B515-4EE3-82B5-0AED00B1443A}" sibTransId="{130B7736-F933-413F-A38A-FC3D29D6C348}"/>
    <dgm:cxn modelId="{59E45A72-C07E-485D-AEA8-E0ED15B2BF02}" srcId="{7B747C45-8C7E-4677-8D5E-F6F08BDE7EBD}" destId="{1C5C3264-03DE-48E2-8C69-E5059E41FD7E}" srcOrd="1" destOrd="0" parTransId="{E31949C7-F893-4EF1-A231-A2E8CE8387B2}" sibTransId="{45ECAFAA-D13D-41DF-907C-FB012CFAD581}"/>
    <dgm:cxn modelId="{0F7EC054-B739-4252-B8BF-05E16193EF57}" srcId="{FEE790CE-28A3-4E2D-9BB3-50E84C461207}" destId="{7B747C45-8C7E-4677-8D5E-F6F08BDE7EBD}" srcOrd="1" destOrd="0" parTransId="{2CD94C73-4D4D-40DB-999C-867B1689F747}" sibTransId="{46A74581-A288-484A-B6B2-C9C43AF25026}"/>
    <dgm:cxn modelId="{25404586-F450-4ADD-8264-7815D1E8B748}" type="presOf" srcId="{DE274542-24BA-4E89-8DE8-0D41C6CBC5E9}" destId="{A4121F6F-F0EB-498B-A1F0-36669D121BBA}" srcOrd="0" destOrd="0" presId="urn:microsoft.com/office/officeart/2018/2/layout/IconVerticalSolidList"/>
    <dgm:cxn modelId="{B609CC96-C350-4656-BAE8-F0F622842C89}" type="presOf" srcId="{7B747C45-8C7E-4677-8D5E-F6F08BDE7EBD}" destId="{E354801C-FE2F-4B9D-8864-01AF5A0C493F}" srcOrd="0" destOrd="0" presId="urn:microsoft.com/office/officeart/2018/2/layout/IconVerticalSolidList"/>
    <dgm:cxn modelId="{19CF6497-426D-4C12-A156-96359BB3CB66}" type="presOf" srcId="{1C5C3264-03DE-48E2-8C69-E5059E41FD7E}" destId="{05BCEBF5-565B-4683-AD52-D1E5DACBCEF2}" srcOrd="0" destOrd="1" presId="urn:microsoft.com/office/officeart/2018/2/layout/IconVerticalSolidList"/>
    <dgm:cxn modelId="{507E089A-6FA0-461F-89A8-A9FE6F2F6592}" srcId="{7B747C45-8C7E-4677-8D5E-F6F08BDE7EBD}" destId="{4622174D-3D14-4F05-9A3E-8C1F3A3F6FB8}" srcOrd="0" destOrd="0" parTransId="{FC6B690D-83E5-4653-8114-8A4732BD55F3}" sibTransId="{9EDEC8C0-AE53-438A-982B-853F00A2ADBF}"/>
    <dgm:cxn modelId="{C12970E9-A6A0-4EB6-BA56-5F7996C7A95B}" type="presOf" srcId="{4622174D-3D14-4F05-9A3E-8C1F3A3F6FB8}" destId="{05BCEBF5-565B-4683-AD52-D1E5DACBCEF2}" srcOrd="0" destOrd="0" presId="urn:microsoft.com/office/officeart/2018/2/layout/IconVerticalSolidList"/>
    <dgm:cxn modelId="{9BAD37F4-07A7-43C4-861F-5BFE18C153CB}" type="presOf" srcId="{FEE790CE-28A3-4E2D-9BB3-50E84C461207}" destId="{E83989E6-F3AB-44C5-BA3E-F03D602B0388}" srcOrd="0" destOrd="0" presId="urn:microsoft.com/office/officeart/2018/2/layout/IconVerticalSolidList"/>
    <dgm:cxn modelId="{3722F4DA-C497-42FF-AA3B-AA5B5A6082B9}" type="presParOf" srcId="{E83989E6-F3AB-44C5-BA3E-F03D602B0388}" destId="{C6E35B91-E1ED-4608-9484-88F9B8584BF8}" srcOrd="0" destOrd="0" presId="urn:microsoft.com/office/officeart/2018/2/layout/IconVerticalSolidList"/>
    <dgm:cxn modelId="{B9EEE45D-040D-4709-A73C-F6BB6C3210CF}" type="presParOf" srcId="{C6E35B91-E1ED-4608-9484-88F9B8584BF8}" destId="{8BA91B17-2AF7-4062-B357-E60447B4796D}" srcOrd="0" destOrd="0" presId="urn:microsoft.com/office/officeart/2018/2/layout/IconVerticalSolidList"/>
    <dgm:cxn modelId="{1014FCEA-3FC4-4702-86E6-2F04CF4EAA38}" type="presParOf" srcId="{C6E35B91-E1ED-4608-9484-88F9B8584BF8}" destId="{59C0BD27-5D12-4446-BC3F-645D67BBA92C}" srcOrd="1" destOrd="0" presId="urn:microsoft.com/office/officeart/2018/2/layout/IconVerticalSolidList"/>
    <dgm:cxn modelId="{9124C577-AC4C-4BE6-9D72-126635C01FDB}" type="presParOf" srcId="{C6E35B91-E1ED-4608-9484-88F9B8584BF8}" destId="{BEC63FFA-442F-455C-AFC5-0DE59C9A2948}" srcOrd="2" destOrd="0" presId="urn:microsoft.com/office/officeart/2018/2/layout/IconVerticalSolidList"/>
    <dgm:cxn modelId="{D225ADAB-815E-43DE-94B1-D58C4FE91030}" type="presParOf" srcId="{C6E35B91-E1ED-4608-9484-88F9B8584BF8}" destId="{A4121F6F-F0EB-498B-A1F0-36669D121BBA}" srcOrd="3" destOrd="0" presId="urn:microsoft.com/office/officeart/2018/2/layout/IconVerticalSolidList"/>
    <dgm:cxn modelId="{A533D17D-4041-4D59-9CBD-5B30F9F54390}" type="presParOf" srcId="{E83989E6-F3AB-44C5-BA3E-F03D602B0388}" destId="{C243CFE3-FB38-43A9-AC42-148D3D287AB3}" srcOrd="1" destOrd="0" presId="urn:microsoft.com/office/officeart/2018/2/layout/IconVerticalSolidList"/>
    <dgm:cxn modelId="{0424B7FE-FAA5-4B48-85C4-F87F23F315D8}" type="presParOf" srcId="{E83989E6-F3AB-44C5-BA3E-F03D602B0388}" destId="{B24528EE-7A6C-4E9E-9CF7-3D11E7C35017}" srcOrd="2" destOrd="0" presId="urn:microsoft.com/office/officeart/2018/2/layout/IconVerticalSolidList"/>
    <dgm:cxn modelId="{EB68E505-FDC4-4FCB-96A6-60CBA41D412C}" type="presParOf" srcId="{B24528EE-7A6C-4E9E-9CF7-3D11E7C35017}" destId="{09E85027-E94B-4F02-9FE6-08EE791344AF}" srcOrd="0" destOrd="0" presId="urn:microsoft.com/office/officeart/2018/2/layout/IconVerticalSolidList"/>
    <dgm:cxn modelId="{D8C7DE3F-ACCE-410C-9C1F-3CE6FF838A90}" type="presParOf" srcId="{B24528EE-7A6C-4E9E-9CF7-3D11E7C35017}" destId="{6FD0FB33-3699-4AE7-97F2-C579EAD4B243}" srcOrd="1" destOrd="0" presId="urn:microsoft.com/office/officeart/2018/2/layout/IconVerticalSolidList"/>
    <dgm:cxn modelId="{20A88632-653C-4EB2-8802-3D00B5667E96}" type="presParOf" srcId="{B24528EE-7A6C-4E9E-9CF7-3D11E7C35017}" destId="{25B2092F-BE43-47E9-89F8-C722773CF9F2}" srcOrd="2" destOrd="0" presId="urn:microsoft.com/office/officeart/2018/2/layout/IconVerticalSolidList"/>
    <dgm:cxn modelId="{725C778C-AB51-478C-8650-53A335C281DD}" type="presParOf" srcId="{B24528EE-7A6C-4E9E-9CF7-3D11E7C35017}" destId="{E354801C-FE2F-4B9D-8864-01AF5A0C493F}" srcOrd="3" destOrd="0" presId="urn:microsoft.com/office/officeart/2018/2/layout/IconVerticalSolidList"/>
    <dgm:cxn modelId="{2B0E0B50-53E9-45D1-95D3-30A88A381BA0}" type="presParOf" srcId="{B24528EE-7A6C-4E9E-9CF7-3D11E7C35017}" destId="{05BCEBF5-565B-4683-AD52-D1E5DACBCEF2}"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4A3751E-612E-496B-B08C-00831ABB2D47}"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E86B7BC8-E4FD-4393-8861-3D9FEE477E60}">
      <dgm:prSet/>
      <dgm:spPr/>
      <dgm:t>
        <a:bodyPr/>
        <a:lstStyle/>
        <a:p>
          <a:pPr>
            <a:lnSpc>
              <a:spcPct val="100000"/>
            </a:lnSpc>
          </a:pPr>
          <a:r>
            <a:rPr lang="en-US">
              <a:latin typeface="Calibri"/>
              <a:ea typeface="Calibri"/>
              <a:cs typeface="Calibri"/>
            </a:rPr>
            <a:t>The existing Hubble system did not support full lifecycle tracking of requirements from creation to billing.</a:t>
          </a:r>
        </a:p>
      </dgm:t>
    </dgm:pt>
    <dgm:pt modelId="{FDD5FFB3-7403-4C73-9D88-8B37E8440C12}" type="parTrans" cxnId="{10027A63-A998-4A86-B529-2C0B90069946}">
      <dgm:prSet/>
      <dgm:spPr/>
      <dgm:t>
        <a:bodyPr/>
        <a:lstStyle/>
        <a:p>
          <a:endParaRPr lang="en-US"/>
        </a:p>
      </dgm:t>
    </dgm:pt>
    <dgm:pt modelId="{22D8BB22-45A1-4E20-A8C7-373BD7D4A772}" type="sibTrans" cxnId="{10027A63-A998-4A86-B529-2C0B90069946}">
      <dgm:prSet/>
      <dgm:spPr/>
      <dgm:t>
        <a:bodyPr/>
        <a:lstStyle/>
        <a:p>
          <a:endParaRPr lang="en-US"/>
        </a:p>
      </dgm:t>
    </dgm:pt>
    <dgm:pt modelId="{BB29CFF8-A402-4239-8EBA-8A6A9719F025}">
      <dgm:prSet/>
      <dgm:spPr/>
      <dgm:t>
        <a:bodyPr/>
        <a:lstStyle/>
        <a:p>
          <a:pPr>
            <a:lnSpc>
              <a:spcPct val="100000"/>
            </a:lnSpc>
          </a:pPr>
          <a:r>
            <a:rPr lang="en-US">
              <a:latin typeface="Calibri"/>
              <a:ea typeface="Calibri"/>
              <a:cs typeface="Calibri"/>
            </a:rPr>
            <a:t>Manual and external communication channels (emails, calls) caused delays, duplication, and data loss.</a:t>
          </a:r>
        </a:p>
      </dgm:t>
    </dgm:pt>
    <dgm:pt modelId="{C8D63E55-0A55-415B-8F66-F3256DEA1B69}" type="parTrans" cxnId="{46EDE743-4935-446E-9E36-8B7914CFFD59}">
      <dgm:prSet/>
      <dgm:spPr/>
      <dgm:t>
        <a:bodyPr/>
        <a:lstStyle/>
        <a:p>
          <a:endParaRPr lang="en-US"/>
        </a:p>
      </dgm:t>
    </dgm:pt>
    <dgm:pt modelId="{EFB03AB2-2A68-4AF9-BCCE-FA566B4F1650}" type="sibTrans" cxnId="{46EDE743-4935-446E-9E36-8B7914CFFD59}">
      <dgm:prSet/>
      <dgm:spPr/>
      <dgm:t>
        <a:bodyPr/>
        <a:lstStyle/>
        <a:p>
          <a:endParaRPr lang="en-US"/>
        </a:p>
      </dgm:t>
    </dgm:pt>
    <dgm:pt modelId="{D342C71A-2C05-49FA-9091-53C8283A463D}">
      <dgm:prSet/>
      <dgm:spPr/>
      <dgm:t>
        <a:bodyPr/>
        <a:lstStyle/>
        <a:p>
          <a:pPr>
            <a:lnSpc>
              <a:spcPct val="100000"/>
            </a:lnSpc>
          </a:pPr>
          <a:r>
            <a:rPr lang="en-US">
              <a:latin typeface="Calibri"/>
              <a:ea typeface="Calibri"/>
              <a:cs typeface="Calibri"/>
            </a:rPr>
            <a:t>Lack of transparency between Sales, Recruitment, and Delivery teams led to inefficiencies and accountability gaps.</a:t>
          </a:r>
        </a:p>
      </dgm:t>
    </dgm:pt>
    <dgm:pt modelId="{9BB00C6B-E2BD-42B2-9DE4-964B57D80B45}" type="parTrans" cxnId="{1532202E-F206-44E0-A3F6-30C23786350B}">
      <dgm:prSet/>
      <dgm:spPr/>
      <dgm:t>
        <a:bodyPr/>
        <a:lstStyle/>
        <a:p>
          <a:endParaRPr lang="en-US"/>
        </a:p>
      </dgm:t>
    </dgm:pt>
    <dgm:pt modelId="{790DAB3F-37F3-4580-BF9C-DC8932108BE1}" type="sibTrans" cxnId="{1532202E-F206-44E0-A3F6-30C23786350B}">
      <dgm:prSet/>
      <dgm:spPr/>
      <dgm:t>
        <a:bodyPr/>
        <a:lstStyle/>
        <a:p>
          <a:endParaRPr lang="en-US"/>
        </a:p>
      </dgm:t>
    </dgm:pt>
    <dgm:pt modelId="{41C7521B-5724-41F9-AA6D-C240C4252986}">
      <dgm:prSet/>
      <dgm:spPr/>
      <dgm:t>
        <a:bodyPr/>
        <a:lstStyle/>
        <a:p>
          <a:pPr>
            <a:lnSpc>
              <a:spcPct val="100000"/>
            </a:lnSpc>
          </a:pPr>
          <a:r>
            <a:rPr lang="en-US">
              <a:latin typeface="Calibri"/>
              <a:ea typeface="Calibri"/>
              <a:cs typeface="Calibri"/>
            </a:rPr>
            <a:t>Limited visibility for management — unable to monitor progress, bottlenecks, or workload distribution in real time.</a:t>
          </a:r>
        </a:p>
      </dgm:t>
    </dgm:pt>
    <dgm:pt modelId="{B1E94BD5-E947-4491-8459-95BF76669AC4}" type="parTrans" cxnId="{8B5C7975-572B-4FDF-8C61-658A0FF828DA}">
      <dgm:prSet/>
      <dgm:spPr/>
      <dgm:t>
        <a:bodyPr/>
        <a:lstStyle/>
        <a:p>
          <a:endParaRPr lang="en-US"/>
        </a:p>
      </dgm:t>
    </dgm:pt>
    <dgm:pt modelId="{A4CA9342-6D1B-4210-ABA2-B9107410111A}" type="sibTrans" cxnId="{8B5C7975-572B-4FDF-8C61-658A0FF828DA}">
      <dgm:prSet/>
      <dgm:spPr/>
      <dgm:t>
        <a:bodyPr/>
        <a:lstStyle/>
        <a:p>
          <a:endParaRPr lang="en-US"/>
        </a:p>
      </dgm:t>
    </dgm:pt>
    <dgm:pt modelId="{3E46D659-A5E1-4AB5-ADCE-D26E0C7A5B3A}">
      <dgm:prSet/>
      <dgm:spPr/>
      <dgm:t>
        <a:bodyPr/>
        <a:lstStyle/>
        <a:p>
          <a:pPr>
            <a:lnSpc>
              <a:spcPct val="100000"/>
            </a:lnSpc>
          </a:pPr>
          <a:r>
            <a:rPr lang="en-US">
              <a:latin typeface="Calibri"/>
              <a:ea typeface="Calibri"/>
              <a:cs typeface="Calibri"/>
            </a:rPr>
            <a:t>No automated KPI tracking for the Sales team — performance metrics like calls made, opportunities created, and NDAs submitted were manually compiled.</a:t>
          </a:r>
        </a:p>
      </dgm:t>
    </dgm:pt>
    <dgm:pt modelId="{37BA0335-2FCD-4404-A593-1D23A08666DC}" type="parTrans" cxnId="{28B237E2-3C55-400D-AE14-A814022C6E7E}">
      <dgm:prSet/>
      <dgm:spPr/>
      <dgm:t>
        <a:bodyPr/>
        <a:lstStyle/>
        <a:p>
          <a:endParaRPr lang="en-US"/>
        </a:p>
      </dgm:t>
    </dgm:pt>
    <dgm:pt modelId="{8CA8A32A-A3C1-4BD2-9C52-FC2C10A6B027}" type="sibTrans" cxnId="{28B237E2-3C55-400D-AE14-A814022C6E7E}">
      <dgm:prSet/>
      <dgm:spPr/>
      <dgm:t>
        <a:bodyPr/>
        <a:lstStyle/>
        <a:p>
          <a:endParaRPr lang="en-US"/>
        </a:p>
      </dgm:t>
    </dgm:pt>
    <dgm:pt modelId="{FC26ED33-ACF9-4024-8174-99E808CB1C44}">
      <dgm:prSet/>
      <dgm:spPr/>
      <dgm:t>
        <a:bodyPr/>
        <a:lstStyle/>
        <a:p>
          <a:pPr>
            <a:lnSpc>
              <a:spcPct val="100000"/>
            </a:lnSpc>
          </a:pPr>
          <a:r>
            <a:rPr lang="en-US">
              <a:latin typeface="Calibri"/>
              <a:ea typeface="Calibri"/>
              <a:cs typeface="Calibri"/>
            </a:rPr>
            <a:t>Inconsistent performance evaluation due to absence of standardized measurement and categorization based on experience levels.</a:t>
          </a:r>
        </a:p>
      </dgm:t>
    </dgm:pt>
    <dgm:pt modelId="{8A00852C-F2C5-4CA2-A569-C62F44DE20E8}" type="parTrans" cxnId="{DDB32BCE-8D27-491B-A6CD-D0260D19BF1D}">
      <dgm:prSet/>
      <dgm:spPr/>
      <dgm:t>
        <a:bodyPr/>
        <a:lstStyle/>
        <a:p>
          <a:endParaRPr lang="en-US"/>
        </a:p>
      </dgm:t>
    </dgm:pt>
    <dgm:pt modelId="{6BE78720-D4B8-43D4-B8AF-AB168FE0752D}" type="sibTrans" cxnId="{DDB32BCE-8D27-491B-A6CD-D0260D19BF1D}">
      <dgm:prSet/>
      <dgm:spPr/>
      <dgm:t>
        <a:bodyPr/>
        <a:lstStyle/>
        <a:p>
          <a:endParaRPr lang="en-US"/>
        </a:p>
      </dgm:t>
    </dgm:pt>
    <dgm:pt modelId="{E15C363B-206D-462F-8BD4-DB124454D642}" type="pres">
      <dgm:prSet presAssocID="{E4A3751E-612E-496B-B08C-00831ABB2D47}" presName="root" presStyleCnt="0">
        <dgm:presLayoutVars>
          <dgm:dir/>
          <dgm:resizeHandles val="exact"/>
        </dgm:presLayoutVars>
      </dgm:prSet>
      <dgm:spPr/>
    </dgm:pt>
    <dgm:pt modelId="{E2004AD4-DFEF-41A6-BBC0-3DEC57E2C48A}" type="pres">
      <dgm:prSet presAssocID="{E86B7BC8-E4FD-4393-8861-3D9FEE477E60}" presName="compNode" presStyleCnt="0"/>
      <dgm:spPr/>
    </dgm:pt>
    <dgm:pt modelId="{8DE4D71B-312C-42F6-B5CB-2DAA97EE459A}" type="pres">
      <dgm:prSet presAssocID="{E86B7BC8-E4FD-4393-8861-3D9FEE477E60}" presName="bgRect" presStyleLbl="bgShp" presStyleIdx="0" presStyleCnt="6"/>
      <dgm:spPr/>
    </dgm:pt>
    <dgm:pt modelId="{F82DA03F-8C95-44D0-84C1-49571F6BB98C}" type="pres">
      <dgm:prSet presAssocID="{E86B7BC8-E4FD-4393-8861-3D9FEE477E60}"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heckmark"/>
        </a:ext>
      </dgm:extLst>
    </dgm:pt>
    <dgm:pt modelId="{32FCCA14-03A1-48B0-A23B-6D71A09351CF}" type="pres">
      <dgm:prSet presAssocID="{E86B7BC8-E4FD-4393-8861-3D9FEE477E60}" presName="spaceRect" presStyleCnt="0"/>
      <dgm:spPr/>
    </dgm:pt>
    <dgm:pt modelId="{FD2A9A41-950F-45C8-B010-700FC07E8F82}" type="pres">
      <dgm:prSet presAssocID="{E86B7BC8-E4FD-4393-8861-3D9FEE477E60}" presName="parTx" presStyleLbl="revTx" presStyleIdx="0" presStyleCnt="6">
        <dgm:presLayoutVars>
          <dgm:chMax val="0"/>
          <dgm:chPref val="0"/>
        </dgm:presLayoutVars>
      </dgm:prSet>
      <dgm:spPr/>
    </dgm:pt>
    <dgm:pt modelId="{B2756224-BF3D-470C-A4B3-A46AF67A8838}" type="pres">
      <dgm:prSet presAssocID="{22D8BB22-45A1-4E20-A8C7-373BD7D4A772}" presName="sibTrans" presStyleCnt="0"/>
      <dgm:spPr/>
    </dgm:pt>
    <dgm:pt modelId="{6759C39C-4177-42DC-9B9E-58C678EAFB54}" type="pres">
      <dgm:prSet presAssocID="{BB29CFF8-A402-4239-8EBA-8A6A9719F025}" presName="compNode" presStyleCnt="0"/>
      <dgm:spPr/>
    </dgm:pt>
    <dgm:pt modelId="{CDAF3FA7-A2AA-43DC-847E-1390F1E51015}" type="pres">
      <dgm:prSet presAssocID="{BB29CFF8-A402-4239-8EBA-8A6A9719F025}" presName="bgRect" presStyleLbl="bgShp" presStyleIdx="1" presStyleCnt="6"/>
      <dgm:spPr/>
    </dgm:pt>
    <dgm:pt modelId="{DAD662B3-C9E3-437F-9DDA-E80F2722984A}" type="pres">
      <dgm:prSet presAssocID="{BB29CFF8-A402-4239-8EBA-8A6A9719F025}"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all center"/>
        </a:ext>
      </dgm:extLst>
    </dgm:pt>
    <dgm:pt modelId="{14ECFE52-BA35-4A6E-8FC6-1F4CAD91F38B}" type="pres">
      <dgm:prSet presAssocID="{BB29CFF8-A402-4239-8EBA-8A6A9719F025}" presName="spaceRect" presStyleCnt="0"/>
      <dgm:spPr/>
    </dgm:pt>
    <dgm:pt modelId="{35B4DEAE-14C6-4DF8-83B5-E2480C0499A4}" type="pres">
      <dgm:prSet presAssocID="{BB29CFF8-A402-4239-8EBA-8A6A9719F025}" presName="parTx" presStyleLbl="revTx" presStyleIdx="1" presStyleCnt="6">
        <dgm:presLayoutVars>
          <dgm:chMax val="0"/>
          <dgm:chPref val="0"/>
        </dgm:presLayoutVars>
      </dgm:prSet>
      <dgm:spPr/>
    </dgm:pt>
    <dgm:pt modelId="{4A96596E-717A-4B86-B5B2-17615703D02B}" type="pres">
      <dgm:prSet presAssocID="{EFB03AB2-2A68-4AF9-BCCE-FA566B4F1650}" presName="sibTrans" presStyleCnt="0"/>
      <dgm:spPr/>
    </dgm:pt>
    <dgm:pt modelId="{BD238D7B-A420-49E1-A3B1-480834F6572C}" type="pres">
      <dgm:prSet presAssocID="{D342C71A-2C05-49FA-9091-53C8283A463D}" presName="compNode" presStyleCnt="0"/>
      <dgm:spPr/>
    </dgm:pt>
    <dgm:pt modelId="{C912F262-B383-40EA-BC59-9EB42334F3E7}" type="pres">
      <dgm:prSet presAssocID="{D342C71A-2C05-49FA-9091-53C8283A463D}" presName="bgRect" presStyleLbl="bgShp" presStyleIdx="2" presStyleCnt="6"/>
      <dgm:spPr/>
    </dgm:pt>
    <dgm:pt modelId="{811ABA99-2095-4704-93A9-B14A8ED091A9}" type="pres">
      <dgm:prSet presAssocID="{D342C71A-2C05-49FA-9091-53C8283A463D}"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Hierarchy"/>
        </a:ext>
      </dgm:extLst>
    </dgm:pt>
    <dgm:pt modelId="{B3642DD5-3B03-4D99-81D9-F06E2906C2EA}" type="pres">
      <dgm:prSet presAssocID="{D342C71A-2C05-49FA-9091-53C8283A463D}" presName="spaceRect" presStyleCnt="0"/>
      <dgm:spPr/>
    </dgm:pt>
    <dgm:pt modelId="{0EDEB857-83E0-49AB-90BB-A5BCB13D9C45}" type="pres">
      <dgm:prSet presAssocID="{D342C71A-2C05-49FA-9091-53C8283A463D}" presName="parTx" presStyleLbl="revTx" presStyleIdx="2" presStyleCnt="6">
        <dgm:presLayoutVars>
          <dgm:chMax val="0"/>
          <dgm:chPref val="0"/>
        </dgm:presLayoutVars>
      </dgm:prSet>
      <dgm:spPr/>
    </dgm:pt>
    <dgm:pt modelId="{1AB43FF6-BFDA-4629-BB04-9A2268AA9785}" type="pres">
      <dgm:prSet presAssocID="{790DAB3F-37F3-4580-BF9C-DC8932108BE1}" presName="sibTrans" presStyleCnt="0"/>
      <dgm:spPr/>
    </dgm:pt>
    <dgm:pt modelId="{2D45CC04-CA5A-40CB-9E70-012FEF5B2AB7}" type="pres">
      <dgm:prSet presAssocID="{41C7521B-5724-41F9-AA6D-C240C4252986}" presName="compNode" presStyleCnt="0"/>
      <dgm:spPr/>
    </dgm:pt>
    <dgm:pt modelId="{F7DA6EC7-687D-4A09-BD0B-AD32AFA8D5A0}" type="pres">
      <dgm:prSet presAssocID="{41C7521B-5724-41F9-AA6D-C240C4252986}" presName="bgRect" presStyleLbl="bgShp" presStyleIdx="3" presStyleCnt="6"/>
      <dgm:spPr/>
    </dgm:pt>
    <dgm:pt modelId="{7BD3AFBF-9ABB-43D6-B9D6-F0343ED9E1E2}" type="pres">
      <dgm:prSet presAssocID="{41C7521B-5724-41F9-AA6D-C240C4252986}"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Stopwatch"/>
        </a:ext>
      </dgm:extLst>
    </dgm:pt>
    <dgm:pt modelId="{151ACB97-60AA-4B6F-B777-EA47FC4EAC5D}" type="pres">
      <dgm:prSet presAssocID="{41C7521B-5724-41F9-AA6D-C240C4252986}" presName="spaceRect" presStyleCnt="0"/>
      <dgm:spPr/>
    </dgm:pt>
    <dgm:pt modelId="{928EAFAD-1915-4E91-A1EA-995E804146C5}" type="pres">
      <dgm:prSet presAssocID="{41C7521B-5724-41F9-AA6D-C240C4252986}" presName="parTx" presStyleLbl="revTx" presStyleIdx="3" presStyleCnt="6">
        <dgm:presLayoutVars>
          <dgm:chMax val="0"/>
          <dgm:chPref val="0"/>
        </dgm:presLayoutVars>
      </dgm:prSet>
      <dgm:spPr/>
    </dgm:pt>
    <dgm:pt modelId="{B3573FB1-A0FF-4184-B599-0D2D3245E226}" type="pres">
      <dgm:prSet presAssocID="{A4CA9342-6D1B-4210-ABA2-B9107410111A}" presName="sibTrans" presStyleCnt="0"/>
      <dgm:spPr/>
    </dgm:pt>
    <dgm:pt modelId="{D5DDA277-687B-4EDF-BB51-2245C61CE6C7}" type="pres">
      <dgm:prSet presAssocID="{3E46D659-A5E1-4AB5-ADCE-D26E0C7A5B3A}" presName="compNode" presStyleCnt="0"/>
      <dgm:spPr/>
    </dgm:pt>
    <dgm:pt modelId="{8A6FDDD1-439E-48CA-A011-0DC2CAF8523B}" type="pres">
      <dgm:prSet presAssocID="{3E46D659-A5E1-4AB5-ADCE-D26E0C7A5B3A}" presName="bgRect" presStyleLbl="bgShp" presStyleIdx="4" presStyleCnt="6"/>
      <dgm:spPr/>
    </dgm:pt>
    <dgm:pt modelId="{E26E9B7C-5F77-41D4-B369-417E7F5C464D}" type="pres">
      <dgm:prSet presAssocID="{3E46D659-A5E1-4AB5-ADCE-D26E0C7A5B3A}"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Statistics"/>
        </a:ext>
      </dgm:extLst>
    </dgm:pt>
    <dgm:pt modelId="{54D0BCBA-7040-4397-BB91-C806A8DACFB2}" type="pres">
      <dgm:prSet presAssocID="{3E46D659-A5E1-4AB5-ADCE-D26E0C7A5B3A}" presName="spaceRect" presStyleCnt="0"/>
      <dgm:spPr/>
    </dgm:pt>
    <dgm:pt modelId="{4D5C650D-1CFA-49EE-AE81-6EFFC0DC40AF}" type="pres">
      <dgm:prSet presAssocID="{3E46D659-A5E1-4AB5-ADCE-D26E0C7A5B3A}" presName="parTx" presStyleLbl="revTx" presStyleIdx="4" presStyleCnt="6">
        <dgm:presLayoutVars>
          <dgm:chMax val="0"/>
          <dgm:chPref val="0"/>
        </dgm:presLayoutVars>
      </dgm:prSet>
      <dgm:spPr/>
    </dgm:pt>
    <dgm:pt modelId="{2C67F6DC-9383-43DD-89FD-1F6866AD2E05}" type="pres">
      <dgm:prSet presAssocID="{8CA8A32A-A3C1-4BD2-9C52-FC2C10A6B027}" presName="sibTrans" presStyleCnt="0"/>
      <dgm:spPr/>
    </dgm:pt>
    <dgm:pt modelId="{6AB78D48-C0BE-4262-AAEC-8B2F667714BA}" type="pres">
      <dgm:prSet presAssocID="{FC26ED33-ACF9-4024-8174-99E808CB1C44}" presName="compNode" presStyleCnt="0"/>
      <dgm:spPr/>
    </dgm:pt>
    <dgm:pt modelId="{4B1753DE-47ED-4DE0-84EC-C6F092192662}" type="pres">
      <dgm:prSet presAssocID="{FC26ED33-ACF9-4024-8174-99E808CB1C44}" presName="bgRect" presStyleLbl="bgShp" presStyleIdx="5" presStyleCnt="6"/>
      <dgm:spPr/>
    </dgm:pt>
    <dgm:pt modelId="{F0FE43CC-3993-4231-8C08-B5994E53B67F}" type="pres">
      <dgm:prSet presAssocID="{FC26ED33-ACF9-4024-8174-99E808CB1C44}"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dgm:spPr>
      <dgm:extLst>
        <a:ext uri="{E40237B7-FDA0-4F09-8148-C483321AD2D9}">
          <dgm14:cNvPr xmlns:dgm14="http://schemas.microsoft.com/office/drawing/2010/diagram" id="0" name="" descr="Presentation with Checklist"/>
        </a:ext>
      </dgm:extLst>
    </dgm:pt>
    <dgm:pt modelId="{B76F820B-C250-4118-BFC3-69078A37EF08}" type="pres">
      <dgm:prSet presAssocID="{FC26ED33-ACF9-4024-8174-99E808CB1C44}" presName="spaceRect" presStyleCnt="0"/>
      <dgm:spPr/>
    </dgm:pt>
    <dgm:pt modelId="{434DBF9B-BD33-4A10-91D2-5DFE4D2819C8}" type="pres">
      <dgm:prSet presAssocID="{FC26ED33-ACF9-4024-8174-99E808CB1C44}" presName="parTx" presStyleLbl="revTx" presStyleIdx="5" presStyleCnt="6">
        <dgm:presLayoutVars>
          <dgm:chMax val="0"/>
          <dgm:chPref val="0"/>
        </dgm:presLayoutVars>
      </dgm:prSet>
      <dgm:spPr/>
    </dgm:pt>
  </dgm:ptLst>
  <dgm:cxnLst>
    <dgm:cxn modelId="{1532202E-F206-44E0-A3F6-30C23786350B}" srcId="{E4A3751E-612E-496B-B08C-00831ABB2D47}" destId="{D342C71A-2C05-49FA-9091-53C8283A463D}" srcOrd="2" destOrd="0" parTransId="{9BB00C6B-E2BD-42B2-9DE4-964B57D80B45}" sibTransId="{790DAB3F-37F3-4580-BF9C-DC8932108BE1}"/>
    <dgm:cxn modelId="{10027A63-A998-4A86-B529-2C0B90069946}" srcId="{E4A3751E-612E-496B-B08C-00831ABB2D47}" destId="{E86B7BC8-E4FD-4393-8861-3D9FEE477E60}" srcOrd="0" destOrd="0" parTransId="{FDD5FFB3-7403-4C73-9D88-8B37E8440C12}" sibTransId="{22D8BB22-45A1-4E20-A8C7-373BD7D4A772}"/>
    <dgm:cxn modelId="{46EDE743-4935-446E-9E36-8B7914CFFD59}" srcId="{E4A3751E-612E-496B-B08C-00831ABB2D47}" destId="{BB29CFF8-A402-4239-8EBA-8A6A9719F025}" srcOrd="1" destOrd="0" parTransId="{C8D63E55-0A55-415B-8F66-F3256DEA1B69}" sibTransId="{EFB03AB2-2A68-4AF9-BCCE-FA566B4F1650}"/>
    <dgm:cxn modelId="{C4DB4149-5662-44CD-8486-033740361506}" type="presOf" srcId="{E86B7BC8-E4FD-4393-8861-3D9FEE477E60}" destId="{FD2A9A41-950F-45C8-B010-700FC07E8F82}" srcOrd="0" destOrd="0" presId="urn:microsoft.com/office/officeart/2018/2/layout/IconVerticalSolidList"/>
    <dgm:cxn modelId="{079CBA54-38A7-49EC-9FA3-CDD2BFD87D85}" type="presOf" srcId="{41C7521B-5724-41F9-AA6D-C240C4252986}" destId="{928EAFAD-1915-4E91-A1EA-995E804146C5}" srcOrd="0" destOrd="0" presId="urn:microsoft.com/office/officeart/2018/2/layout/IconVerticalSolidList"/>
    <dgm:cxn modelId="{8B5C7975-572B-4FDF-8C61-658A0FF828DA}" srcId="{E4A3751E-612E-496B-B08C-00831ABB2D47}" destId="{41C7521B-5724-41F9-AA6D-C240C4252986}" srcOrd="3" destOrd="0" parTransId="{B1E94BD5-E947-4491-8459-95BF76669AC4}" sibTransId="{A4CA9342-6D1B-4210-ABA2-B9107410111A}"/>
    <dgm:cxn modelId="{A0509D89-CBA1-4126-94AD-C4595D4099D3}" type="presOf" srcId="{D342C71A-2C05-49FA-9091-53C8283A463D}" destId="{0EDEB857-83E0-49AB-90BB-A5BCB13D9C45}" srcOrd="0" destOrd="0" presId="urn:microsoft.com/office/officeart/2018/2/layout/IconVerticalSolidList"/>
    <dgm:cxn modelId="{9C0FEDB5-1B03-4B5D-BF61-CB3EA558F707}" type="presOf" srcId="{E4A3751E-612E-496B-B08C-00831ABB2D47}" destId="{E15C363B-206D-462F-8BD4-DB124454D642}" srcOrd="0" destOrd="0" presId="urn:microsoft.com/office/officeart/2018/2/layout/IconVerticalSolidList"/>
    <dgm:cxn modelId="{06C854B6-5148-47A3-86B3-5CED55B42C2B}" type="presOf" srcId="{BB29CFF8-A402-4239-8EBA-8A6A9719F025}" destId="{35B4DEAE-14C6-4DF8-83B5-E2480C0499A4}" srcOrd="0" destOrd="0" presId="urn:microsoft.com/office/officeart/2018/2/layout/IconVerticalSolidList"/>
    <dgm:cxn modelId="{DDB32BCE-8D27-491B-A6CD-D0260D19BF1D}" srcId="{E4A3751E-612E-496B-B08C-00831ABB2D47}" destId="{FC26ED33-ACF9-4024-8174-99E808CB1C44}" srcOrd="5" destOrd="0" parTransId="{8A00852C-F2C5-4CA2-A569-C62F44DE20E8}" sibTransId="{6BE78720-D4B8-43D4-B8AF-AB168FE0752D}"/>
    <dgm:cxn modelId="{90A6ACCE-CBF3-42BC-B8E7-8A78547210B6}" type="presOf" srcId="{3E46D659-A5E1-4AB5-ADCE-D26E0C7A5B3A}" destId="{4D5C650D-1CFA-49EE-AE81-6EFFC0DC40AF}" srcOrd="0" destOrd="0" presId="urn:microsoft.com/office/officeart/2018/2/layout/IconVerticalSolidList"/>
    <dgm:cxn modelId="{60B878DD-9AC1-4E00-ACBD-63229004BD34}" type="presOf" srcId="{FC26ED33-ACF9-4024-8174-99E808CB1C44}" destId="{434DBF9B-BD33-4A10-91D2-5DFE4D2819C8}" srcOrd="0" destOrd="0" presId="urn:microsoft.com/office/officeart/2018/2/layout/IconVerticalSolidList"/>
    <dgm:cxn modelId="{28B237E2-3C55-400D-AE14-A814022C6E7E}" srcId="{E4A3751E-612E-496B-B08C-00831ABB2D47}" destId="{3E46D659-A5E1-4AB5-ADCE-D26E0C7A5B3A}" srcOrd="4" destOrd="0" parTransId="{37BA0335-2FCD-4404-A593-1D23A08666DC}" sibTransId="{8CA8A32A-A3C1-4BD2-9C52-FC2C10A6B027}"/>
    <dgm:cxn modelId="{3A48D92D-1012-41C4-8750-FAE64DF9C19B}" type="presParOf" srcId="{E15C363B-206D-462F-8BD4-DB124454D642}" destId="{E2004AD4-DFEF-41A6-BBC0-3DEC57E2C48A}" srcOrd="0" destOrd="0" presId="urn:microsoft.com/office/officeart/2018/2/layout/IconVerticalSolidList"/>
    <dgm:cxn modelId="{BAE94D68-C882-491F-9CC5-2D35854D01B4}" type="presParOf" srcId="{E2004AD4-DFEF-41A6-BBC0-3DEC57E2C48A}" destId="{8DE4D71B-312C-42F6-B5CB-2DAA97EE459A}" srcOrd="0" destOrd="0" presId="urn:microsoft.com/office/officeart/2018/2/layout/IconVerticalSolidList"/>
    <dgm:cxn modelId="{FB3F28BA-B348-4585-8416-BCD5CABC4252}" type="presParOf" srcId="{E2004AD4-DFEF-41A6-BBC0-3DEC57E2C48A}" destId="{F82DA03F-8C95-44D0-84C1-49571F6BB98C}" srcOrd="1" destOrd="0" presId="urn:microsoft.com/office/officeart/2018/2/layout/IconVerticalSolidList"/>
    <dgm:cxn modelId="{01F0517C-AAC9-42A8-B956-7C6F02F8AEF4}" type="presParOf" srcId="{E2004AD4-DFEF-41A6-BBC0-3DEC57E2C48A}" destId="{32FCCA14-03A1-48B0-A23B-6D71A09351CF}" srcOrd="2" destOrd="0" presId="urn:microsoft.com/office/officeart/2018/2/layout/IconVerticalSolidList"/>
    <dgm:cxn modelId="{02DC4D25-A40B-4B01-8EA3-17D494A06EDE}" type="presParOf" srcId="{E2004AD4-DFEF-41A6-BBC0-3DEC57E2C48A}" destId="{FD2A9A41-950F-45C8-B010-700FC07E8F82}" srcOrd="3" destOrd="0" presId="urn:microsoft.com/office/officeart/2018/2/layout/IconVerticalSolidList"/>
    <dgm:cxn modelId="{33E64D35-8E74-4600-B051-70AFDF060D50}" type="presParOf" srcId="{E15C363B-206D-462F-8BD4-DB124454D642}" destId="{B2756224-BF3D-470C-A4B3-A46AF67A8838}" srcOrd="1" destOrd="0" presId="urn:microsoft.com/office/officeart/2018/2/layout/IconVerticalSolidList"/>
    <dgm:cxn modelId="{0EB582CB-8733-4B5A-8D56-52E60A49FB0F}" type="presParOf" srcId="{E15C363B-206D-462F-8BD4-DB124454D642}" destId="{6759C39C-4177-42DC-9B9E-58C678EAFB54}" srcOrd="2" destOrd="0" presId="urn:microsoft.com/office/officeart/2018/2/layout/IconVerticalSolidList"/>
    <dgm:cxn modelId="{BD9887DB-A543-4746-A26A-0D1B265B2F30}" type="presParOf" srcId="{6759C39C-4177-42DC-9B9E-58C678EAFB54}" destId="{CDAF3FA7-A2AA-43DC-847E-1390F1E51015}" srcOrd="0" destOrd="0" presId="urn:microsoft.com/office/officeart/2018/2/layout/IconVerticalSolidList"/>
    <dgm:cxn modelId="{82C7360E-25B5-405B-9D54-921ECA5B3CD1}" type="presParOf" srcId="{6759C39C-4177-42DC-9B9E-58C678EAFB54}" destId="{DAD662B3-C9E3-437F-9DDA-E80F2722984A}" srcOrd="1" destOrd="0" presId="urn:microsoft.com/office/officeart/2018/2/layout/IconVerticalSolidList"/>
    <dgm:cxn modelId="{CB19F462-D744-4FB6-A5E0-AD80E5B10CA0}" type="presParOf" srcId="{6759C39C-4177-42DC-9B9E-58C678EAFB54}" destId="{14ECFE52-BA35-4A6E-8FC6-1F4CAD91F38B}" srcOrd="2" destOrd="0" presId="urn:microsoft.com/office/officeart/2018/2/layout/IconVerticalSolidList"/>
    <dgm:cxn modelId="{613B20AF-34C5-42FF-99EC-0145580668D6}" type="presParOf" srcId="{6759C39C-4177-42DC-9B9E-58C678EAFB54}" destId="{35B4DEAE-14C6-4DF8-83B5-E2480C0499A4}" srcOrd="3" destOrd="0" presId="urn:microsoft.com/office/officeart/2018/2/layout/IconVerticalSolidList"/>
    <dgm:cxn modelId="{3437809C-E7B0-4E8E-826E-DFCEAE051EE7}" type="presParOf" srcId="{E15C363B-206D-462F-8BD4-DB124454D642}" destId="{4A96596E-717A-4B86-B5B2-17615703D02B}" srcOrd="3" destOrd="0" presId="urn:microsoft.com/office/officeart/2018/2/layout/IconVerticalSolidList"/>
    <dgm:cxn modelId="{3AE82586-523C-4892-ABCA-FBA5E9B27BB4}" type="presParOf" srcId="{E15C363B-206D-462F-8BD4-DB124454D642}" destId="{BD238D7B-A420-49E1-A3B1-480834F6572C}" srcOrd="4" destOrd="0" presId="urn:microsoft.com/office/officeart/2018/2/layout/IconVerticalSolidList"/>
    <dgm:cxn modelId="{E9AE3BFF-9AB9-4768-949B-3099FAD5B82D}" type="presParOf" srcId="{BD238D7B-A420-49E1-A3B1-480834F6572C}" destId="{C912F262-B383-40EA-BC59-9EB42334F3E7}" srcOrd="0" destOrd="0" presId="urn:microsoft.com/office/officeart/2018/2/layout/IconVerticalSolidList"/>
    <dgm:cxn modelId="{CFB81D5B-4F0C-4E47-B9AE-B9CF5D24C23F}" type="presParOf" srcId="{BD238D7B-A420-49E1-A3B1-480834F6572C}" destId="{811ABA99-2095-4704-93A9-B14A8ED091A9}" srcOrd="1" destOrd="0" presId="urn:microsoft.com/office/officeart/2018/2/layout/IconVerticalSolidList"/>
    <dgm:cxn modelId="{93953C7C-A8AD-43E8-ABE5-1D607BB491F3}" type="presParOf" srcId="{BD238D7B-A420-49E1-A3B1-480834F6572C}" destId="{B3642DD5-3B03-4D99-81D9-F06E2906C2EA}" srcOrd="2" destOrd="0" presId="urn:microsoft.com/office/officeart/2018/2/layout/IconVerticalSolidList"/>
    <dgm:cxn modelId="{99FF0AB7-AABE-4A87-9117-73796C053908}" type="presParOf" srcId="{BD238D7B-A420-49E1-A3B1-480834F6572C}" destId="{0EDEB857-83E0-49AB-90BB-A5BCB13D9C45}" srcOrd="3" destOrd="0" presId="urn:microsoft.com/office/officeart/2018/2/layout/IconVerticalSolidList"/>
    <dgm:cxn modelId="{AC740D98-37CF-4379-8341-BB9738C66C90}" type="presParOf" srcId="{E15C363B-206D-462F-8BD4-DB124454D642}" destId="{1AB43FF6-BFDA-4629-BB04-9A2268AA9785}" srcOrd="5" destOrd="0" presId="urn:microsoft.com/office/officeart/2018/2/layout/IconVerticalSolidList"/>
    <dgm:cxn modelId="{37FE1EA9-CFA6-41F4-9AC7-D64FB4174D17}" type="presParOf" srcId="{E15C363B-206D-462F-8BD4-DB124454D642}" destId="{2D45CC04-CA5A-40CB-9E70-012FEF5B2AB7}" srcOrd="6" destOrd="0" presId="urn:microsoft.com/office/officeart/2018/2/layout/IconVerticalSolidList"/>
    <dgm:cxn modelId="{C6B04277-5EE4-4311-845C-EAEB52EF1249}" type="presParOf" srcId="{2D45CC04-CA5A-40CB-9E70-012FEF5B2AB7}" destId="{F7DA6EC7-687D-4A09-BD0B-AD32AFA8D5A0}" srcOrd="0" destOrd="0" presId="urn:microsoft.com/office/officeart/2018/2/layout/IconVerticalSolidList"/>
    <dgm:cxn modelId="{2DE76C12-CA53-46BC-B530-EBD1EDDFF03E}" type="presParOf" srcId="{2D45CC04-CA5A-40CB-9E70-012FEF5B2AB7}" destId="{7BD3AFBF-9ABB-43D6-B9D6-F0343ED9E1E2}" srcOrd="1" destOrd="0" presId="urn:microsoft.com/office/officeart/2018/2/layout/IconVerticalSolidList"/>
    <dgm:cxn modelId="{AA54E139-52AD-45E6-BCCA-30F132EE137F}" type="presParOf" srcId="{2D45CC04-CA5A-40CB-9E70-012FEF5B2AB7}" destId="{151ACB97-60AA-4B6F-B777-EA47FC4EAC5D}" srcOrd="2" destOrd="0" presId="urn:microsoft.com/office/officeart/2018/2/layout/IconVerticalSolidList"/>
    <dgm:cxn modelId="{F814BE9E-F475-4722-BF2F-EBF56E9624BB}" type="presParOf" srcId="{2D45CC04-CA5A-40CB-9E70-012FEF5B2AB7}" destId="{928EAFAD-1915-4E91-A1EA-995E804146C5}" srcOrd="3" destOrd="0" presId="urn:microsoft.com/office/officeart/2018/2/layout/IconVerticalSolidList"/>
    <dgm:cxn modelId="{AF66C3B6-176A-41BF-AAB0-9AB1ADA1E96B}" type="presParOf" srcId="{E15C363B-206D-462F-8BD4-DB124454D642}" destId="{B3573FB1-A0FF-4184-B599-0D2D3245E226}" srcOrd="7" destOrd="0" presId="urn:microsoft.com/office/officeart/2018/2/layout/IconVerticalSolidList"/>
    <dgm:cxn modelId="{7C0D1D62-C546-4411-80D6-CF9AE8B4029C}" type="presParOf" srcId="{E15C363B-206D-462F-8BD4-DB124454D642}" destId="{D5DDA277-687B-4EDF-BB51-2245C61CE6C7}" srcOrd="8" destOrd="0" presId="urn:microsoft.com/office/officeart/2018/2/layout/IconVerticalSolidList"/>
    <dgm:cxn modelId="{529BBD72-2414-49AD-B48B-C2AF923AE329}" type="presParOf" srcId="{D5DDA277-687B-4EDF-BB51-2245C61CE6C7}" destId="{8A6FDDD1-439E-48CA-A011-0DC2CAF8523B}" srcOrd="0" destOrd="0" presId="urn:microsoft.com/office/officeart/2018/2/layout/IconVerticalSolidList"/>
    <dgm:cxn modelId="{8A78416E-EF65-4B5F-88F6-E90D226E253B}" type="presParOf" srcId="{D5DDA277-687B-4EDF-BB51-2245C61CE6C7}" destId="{E26E9B7C-5F77-41D4-B369-417E7F5C464D}" srcOrd="1" destOrd="0" presId="urn:microsoft.com/office/officeart/2018/2/layout/IconVerticalSolidList"/>
    <dgm:cxn modelId="{A3396B0E-26B6-402F-BEAA-DBF923448E1B}" type="presParOf" srcId="{D5DDA277-687B-4EDF-BB51-2245C61CE6C7}" destId="{54D0BCBA-7040-4397-BB91-C806A8DACFB2}" srcOrd="2" destOrd="0" presId="urn:microsoft.com/office/officeart/2018/2/layout/IconVerticalSolidList"/>
    <dgm:cxn modelId="{24B42DB9-56E3-48E0-931B-0C81616317D8}" type="presParOf" srcId="{D5DDA277-687B-4EDF-BB51-2245C61CE6C7}" destId="{4D5C650D-1CFA-49EE-AE81-6EFFC0DC40AF}" srcOrd="3" destOrd="0" presId="urn:microsoft.com/office/officeart/2018/2/layout/IconVerticalSolidList"/>
    <dgm:cxn modelId="{8BD6058F-5615-4524-BFD0-CED2D01885EE}" type="presParOf" srcId="{E15C363B-206D-462F-8BD4-DB124454D642}" destId="{2C67F6DC-9383-43DD-89FD-1F6866AD2E05}" srcOrd="9" destOrd="0" presId="urn:microsoft.com/office/officeart/2018/2/layout/IconVerticalSolidList"/>
    <dgm:cxn modelId="{667BB97D-9106-4801-97ED-2BC2447113D7}" type="presParOf" srcId="{E15C363B-206D-462F-8BD4-DB124454D642}" destId="{6AB78D48-C0BE-4262-AAEC-8B2F667714BA}" srcOrd="10" destOrd="0" presId="urn:microsoft.com/office/officeart/2018/2/layout/IconVerticalSolidList"/>
    <dgm:cxn modelId="{3E473A01-8B2B-4128-88E5-9DE7CF6F054E}" type="presParOf" srcId="{6AB78D48-C0BE-4262-AAEC-8B2F667714BA}" destId="{4B1753DE-47ED-4DE0-84EC-C6F092192662}" srcOrd="0" destOrd="0" presId="urn:microsoft.com/office/officeart/2018/2/layout/IconVerticalSolidList"/>
    <dgm:cxn modelId="{7018E56B-DC70-4DAA-81F9-0CE114840645}" type="presParOf" srcId="{6AB78D48-C0BE-4262-AAEC-8B2F667714BA}" destId="{F0FE43CC-3993-4231-8C08-B5994E53B67F}" srcOrd="1" destOrd="0" presId="urn:microsoft.com/office/officeart/2018/2/layout/IconVerticalSolidList"/>
    <dgm:cxn modelId="{9B4D3358-65B8-4F00-97A4-764053DFD298}" type="presParOf" srcId="{6AB78D48-C0BE-4262-AAEC-8B2F667714BA}" destId="{B76F820B-C250-4118-BFC3-69078A37EF08}" srcOrd="2" destOrd="0" presId="urn:microsoft.com/office/officeart/2018/2/layout/IconVerticalSolidList"/>
    <dgm:cxn modelId="{37C2A119-2893-46B1-B32D-12119E6D2F0C}" type="presParOf" srcId="{6AB78D48-C0BE-4262-AAEC-8B2F667714BA}" destId="{434DBF9B-BD33-4A10-91D2-5DFE4D2819C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3718DF1-2D65-4BB1-95E6-A16F41C3E922}"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A858DF07-07E9-4303-AC7D-D6AC1AC37772}">
      <dgm:prSet/>
      <dgm:spPr/>
      <dgm:t>
        <a:bodyPr/>
        <a:lstStyle/>
        <a:p>
          <a:pPr>
            <a:lnSpc>
              <a:spcPct val="100000"/>
            </a:lnSpc>
          </a:pPr>
          <a:r>
            <a:rPr lang="en-US">
              <a:latin typeface="Calibri"/>
              <a:ea typeface="Calibri"/>
              <a:cs typeface="Calibri"/>
            </a:rPr>
            <a:t>Build a fully integrated, end-to-end process within Hubble for managing requirements and opportunities, from initiation to billing.</a:t>
          </a:r>
        </a:p>
      </dgm:t>
    </dgm:pt>
    <dgm:pt modelId="{4311DB04-3222-4BD8-965C-2151EB2E90DB}" type="parTrans" cxnId="{A331E226-7D46-4946-AAC4-C97BCB27D2A3}">
      <dgm:prSet/>
      <dgm:spPr/>
      <dgm:t>
        <a:bodyPr/>
        <a:lstStyle/>
        <a:p>
          <a:endParaRPr lang="en-US"/>
        </a:p>
      </dgm:t>
    </dgm:pt>
    <dgm:pt modelId="{2D8B8AF1-2B8C-4882-BAA2-A249C73B5ECA}" type="sibTrans" cxnId="{A331E226-7D46-4946-AAC4-C97BCB27D2A3}">
      <dgm:prSet/>
      <dgm:spPr/>
      <dgm:t>
        <a:bodyPr/>
        <a:lstStyle/>
        <a:p>
          <a:endParaRPr lang="en-US"/>
        </a:p>
      </dgm:t>
    </dgm:pt>
    <dgm:pt modelId="{B46C6855-26AE-4624-A985-2230C6C46C0D}">
      <dgm:prSet/>
      <dgm:spPr/>
      <dgm:t>
        <a:bodyPr/>
        <a:lstStyle/>
        <a:p>
          <a:pPr>
            <a:lnSpc>
              <a:spcPct val="100000"/>
            </a:lnSpc>
          </a:pPr>
          <a:r>
            <a:rPr lang="en-US">
              <a:latin typeface="Calibri"/>
              <a:ea typeface="Calibri"/>
              <a:cs typeface="Calibri"/>
            </a:rPr>
            <a:t>Enable real-time collaboration and visibility among Sales, Recruitment, Delivery, and Payroll teams.</a:t>
          </a:r>
        </a:p>
      </dgm:t>
    </dgm:pt>
    <dgm:pt modelId="{D32CF3E0-E058-4922-BF97-BAD84D5C8B71}" type="parTrans" cxnId="{C03DA30F-2168-40A8-A243-0F025DA1E1EA}">
      <dgm:prSet/>
      <dgm:spPr/>
      <dgm:t>
        <a:bodyPr/>
        <a:lstStyle/>
        <a:p>
          <a:endParaRPr lang="en-US"/>
        </a:p>
      </dgm:t>
    </dgm:pt>
    <dgm:pt modelId="{23437710-D925-454C-9896-02A99543DC3D}" type="sibTrans" cxnId="{C03DA30F-2168-40A8-A243-0F025DA1E1EA}">
      <dgm:prSet/>
      <dgm:spPr/>
      <dgm:t>
        <a:bodyPr/>
        <a:lstStyle/>
        <a:p>
          <a:endParaRPr lang="en-US"/>
        </a:p>
      </dgm:t>
    </dgm:pt>
    <dgm:pt modelId="{EF885BC9-199C-43CA-953D-3120DC5C80D4}">
      <dgm:prSet/>
      <dgm:spPr/>
      <dgm:t>
        <a:bodyPr/>
        <a:lstStyle/>
        <a:p>
          <a:pPr>
            <a:lnSpc>
              <a:spcPct val="100000"/>
            </a:lnSpc>
          </a:pPr>
          <a:r>
            <a:rPr lang="en-US">
              <a:latin typeface="Calibri"/>
              <a:ea typeface="Calibri"/>
              <a:cs typeface="Calibri"/>
            </a:rPr>
            <a:t>Improve accountability by clearly defining ownership and approval workflows for each stage of the requirement lifecycle.</a:t>
          </a:r>
        </a:p>
      </dgm:t>
    </dgm:pt>
    <dgm:pt modelId="{D45899B1-AEE0-4686-A720-716E4EEF199D}" type="parTrans" cxnId="{85EC4519-30F6-4675-9897-A28AB676BE0C}">
      <dgm:prSet/>
      <dgm:spPr/>
      <dgm:t>
        <a:bodyPr/>
        <a:lstStyle/>
        <a:p>
          <a:endParaRPr lang="en-US"/>
        </a:p>
      </dgm:t>
    </dgm:pt>
    <dgm:pt modelId="{1BE7C9FC-A422-404B-9681-6B4C3BB1D149}" type="sibTrans" cxnId="{85EC4519-30F6-4675-9897-A28AB676BE0C}">
      <dgm:prSet/>
      <dgm:spPr/>
      <dgm:t>
        <a:bodyPr/>
        <a:lstStyle/>
        <a:p>
          <a:endParaRPr lang="en-US"/>
        </a:p>
      </dgm:t>
    </dgm:pt>
    <dgm:pt modelId="{84B2B8B1-740A-4499-BC7B-EFF1ACB998A1}">
      <dgm:prSet/>
      <dgm:spPr/>
      <dgm:t>
        <a:bodyPr/>
        <a:lstStyle/>
        <a:p>
          <a:pPr>
            <a:lnSpc>
              <a:spcPct val="100000"/>
            </a:lnSpc>
          </a:pPr>
          <a:r>
            <a:rPr lang="en-US">
              <a:latin typeface="Calibri"/>
              <a:ea typeface="Calibri"/>
              <a:cs typeface="Calibri"/>
            </a:rPr>
            <a:t>Introduce a centralized Sales KPI Dashboard displaying key performance indicators (calls executed, opportunities created, requirements posted, NDAs submitted).</a:t>
          </a:r>
        </a:p>
      </dgm:t>
    </dgm:pt>
    <dgm:pt modelId="{55165E66-1497-46B6-B8C6-A8AE86A5665D}" type="parTrans" cxnId="{1F210C57-03CE-4794-A519-5F15151C38C2}">
      <dgm:prSet/>
      <dgm:spPr/>
      <dgm:t>
        <a:bodyPr/>
        <a:lstStyle/>
        <a:p>
          <a:endParaRPr lang="en-US"/>
        </a:p>
      </dgm:t>
    </dgm:pt>
    <dgm:pt modelId="{524D2E5D-6CBC-4896-B1D4-E393C76C210C}" type="sibTrans" cxnId="{1F210C57-03CE-4794-A519-5F15151C38C2}">
      <dgm:prSet/>
      <dgm:spPr/>
      <dgm:t>
        <a:bodyPr/>
        <a:lstStyle/>
        <a:p>
          <a:endParaRPr lang="en-US"/>
        </a:p>
      </dgm:t>
    </dgm:pt>
    <dgm:pt modelId="{6F23938E-A694-43F3-8778-97504366C287}" type="pres">
      <dgm:prSet presAssocID="{A3718DF1-2D65-4BB1-95E6-A16F41C3E922}" presName="root" presStyleCnt="0">
        <dgm:presLayoutVars>
          <dgm:dir/>
          <dgm:resizeHandles val="exact"/>
        </dgm:presLayoutVars>
      </dgm:prSet>
      <dgm:spPr/>
    </dgm:pt>
    <dgm:pt modelId="{8299A449-A097-4796-B095-E02462053245}" type="pres">
      <dgm:prSet presAssocID="{A858DF07-07E9-4303-AC7D-D6AC1AC37772}" presName="compNode" presStyleCnt="0"/>
      <dgm:spPr/>
    </dgm:pt>
    <dgm:pt modelId="{0A970429-82D2-4B06-B396-57A03FC2CDAB}" type="pres">
      <dgm:prSet presAssocID="{A858DF07-07E9-4303-AC7D-D6AC1AC37772}" presName="bgRect" presStyleLbl="bgShp" presStyleIdx="0" presStyleCnt="4"/>
      <dgm:spPr/>
    </dgm:pt>
    <dgm:pt modelId="{B074A25D-D693-4CF7-B0A1-634573260D92}" type="pres">
      <dgm:prSet presAssocID="{A858DF07-07E9-4303-AC7D-D6AC1AC3777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yncing Cloud"/>
        </a:ext>
      </dgm:extLst>
    </dgm:pt>
    <dgm:pt modelId="{DC026C94-0054-4F0A-AF88-2C5BA74F867B}" type="pres">
      <dgm:prSet presAssocID="{A858DF07-07E9-4303-AC7D-D6AC1AC37772}" presName="spaceRect" presStyleCnt="0"/>
      <dgm:spPr/>
    </dgm:pt>
    <dgm:pt modelId="{75992A9C-34E1-4F6E-AD77-42A5DFAD9558}" type="pres">
      <dgm:prSet presAssocID="{A858DF07-07E9-4303-AC7D-D6AC1AC37772}" presName="parTx" presStyleLbl="revTx" presStyleIdx="0" presStyleCnt="4">
        <dgm:presLayoutVars>
          <dgm:chMax val="0"/>
          <dgm:chPref val="0"/>
        </dgm:presLayoutVars>
      </dgm:prSet>
      <dgm:spPr/>
    </dgm:pt>
    <dgm:pt modelId="{0B97E8F7-EF04-4BAC-A72A-B83107605756}" type="pres">
      <dgm:prSet presAssocID="{2D8B8AF1-2B8C-4882-BAA2-A249C73B5ECA}" presName="sibTrans" presStyleCnt="0"/>
      <dgm:spPr/>
    </dgm:pt>
    <dgm:pt modelId="{99F7DB9E-F4D1-4EBE-80AC-451F3FC1F642}" type="pres">
      <dgm:prSet presAssocID="{B46C6855-26AE-4624-A985-2230C6C46C0D}" presName="compNode" presStyleCnt="0"/>
      <dgm:spPr/>
    </dgm:pt>
    <dgm:pt modelId="{1BA3F26B-63FF-4B1D-97BE-78F48BBB9878}" type="pres">
      <dgm:prSet presAssocID="{B46C6855-26AE-4624-A985-2230C6C46C0D}" presName="bgRect" presStyleLbl="bgShp" presStyleIdx="1" presStyleCnt="4"/>
      <dgm:spPr/>
    </dgm:pt>
    <dgm:pt modelId="{15CE4DE3-2F4E-4888-871C-36D8085A6CC8}" type="pres">
      <dgm:prSet presAssocID="{B46C6855-26AE-4624-A985-2230C6C46C0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Office Worker"/>
        </a:ext>
      </dgm:extLst>
    </dgm:pt>
    <dgm:pt modelId="{0C8FBD1C-28B6-4215-B824-3ADA489EE9F4}" type="pres">
      <dgm:prSet presAssocID="{B46C6855-26AE-4624-A985-2230C6C46C0D}" presName="spaceRect" presStyleCnt="0"/>
      <dgm:spPr/>
    </dgm:pt>
    <dgm:pt modelId="{7D1E519E-A511-4314-988E-5C08D61CC200}" type="pres">
      <dgm:prSet presAssocID="{B46C6855-26AE-4624-A985-2230C6C46C0D}" presName="parTx" presStyleLbl="revTx" presStyleIdx="1" presStyleCnt="4">
        <dgm:presLayoutVars>
          <dgm:chMax val="0"/>
          <dgm:chPref val="0"/>
        </dgm:presLayoutVars>
      </dgm:prSet>
      <dgm:spPr/>
    </dgm:pt>
    <dgm:pt modelId="{F957E872-D341-4BEF-A52E-D2D468B7FF10}" type="pres">
      <dgm:prSet presAssocID="{23437710-D925-454C-9896-02A99543DC3D}" presName="sibTrans" presStyleCnt="0"/>
      <dgm:spPr/>
    </dgm:pt>
    <dgm:pt modelId="{FA560463-04F3-47EC-BA36-82D75FEF4A57}" type="pres">
      <dgm:prSet presAssocID="{EF885BC9-199C-43CA-953D-3120DC5C80D4}" presName="compNode" presStyleCnt="0"/>
      <dgm:spPr/>
    </dgm:pt>
    <dgm:pt modelId="{FB030493-5986-405F-95BC-6963360AA64D}" type="pres">
      <dgm:prSet presAssocID="{EF885BC9-199C-43CA-953D-3120DC5C80D4}" presName="bgRect" presStyleLbl="bgShp" presStyleIdx="2" presStyleCnt="4"/>
      <dgm:spPr/>
    </dgm:pt>
    <dgm:pt modelId="{923AD6D2-728C-49F4-926A-3C57A0DFE3E9}" type="pres">
      <dgm:prSet presAssocID="{EF885BC9-199C-43CA-953D-3120DC5C80D4}"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Hierarchy"/>
        </a:ext>
      </dgm:extLst>
    </dgm:pt>
    <dgm:pt modelId="{912EBED8-CB64-4166-BB9D-49D8C68CBF1C}" type="pres">
      <dgm:prSet presAssocID="{EF885BC9-199C-43CA-953D-3120DC5C80D4}" presName="spaceRect" presStyleCnt="0"/>
      <dgm:spPr/>
    </dgm:pt>
    <dgm:pt modelId="{B664E113-7B7E-4B2B-BDF7-038507206EA8}" type="pres">
      <dgm:prSet presAssocID="{EF885BC9-199C-43CA-953D-3120DC5C80D4}" presName="parTx" presStyleLbl="revTx" presStyleIdx="2" presStyleCnt="4">
        <dgm:presLayoutVars>
          <dgm:chMax val="0"/>
          <dgm:chPref val="0"/>
        </dgm:presLayoutVars>
      </dgm:prSet>
      <dgm:spPr/>
    </dgm:pt>
    <dgm:pt modelId="{3E14A6E7-5401-4FED-9AC1-73E416D582A8}" type="pres">
      <dgm:prSet presAssocID="{1BE7C9FC-A422-404B-9681-6B4C3BB1D149}" presName="sibTrans" presStyleCnt="0"/>
      <dgm:spPr/>
    </dgm:pt>
    <dgm:pt modelId="{62E9BC9A-7470-44F1-AD11-EC17046C2C86}" type="pres">
      <dgm:prSet presAssocID="{84B2B8B1-740A-4499-BC7B-EFF1ACB998A1}" presName="compNode" presStyleCnt="0"/>
      <dgm:spPr/>
    </dgm:pt>
    <dgm:pt modelId="{9D675D28-1073-4FB2-A0BE-8FB5C35EABDE}" type="pres">
      <dgm:prSet presAssocID="{84B2B8B1-740A-4499-BC7B-EFF1ACB998A1}" presName="bgRect" presStyleLbl="bgShp" presStyleIdx="3" presStyleCnt="4"/>
      <dgm:spPr/>
    </dgm:pt>
    <dgm:pt modelId="{396DF1CA-1EF2-402E-B09B-5CFB583DCC10}" type="pres">
      <dgm:prSet presAssocID="{84B2B8B1-740A-4499-BC7B-EFF1ACB998A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Bar chart"/>
        </a:ext>
      </dgm:extLst>
    </dgm:pt>
    <dgm:pt modelId="{37F0922B-101E-44C0-8315-71A1CD87BEA6}" type="pres">
      <dgm:prSet presAssocID="{84B2B8B1-740A-4499-BC7B-EFF1ACB998A1}" presName="spaceRect" presStyleCnt="0"/>
      <dgm:spPr/>
    </dgm:pt>
    <dgm:pt modelId="{ECE20244-7A02-48A7-894B-454E4FEF8918}" type="pres">
      <dgm:prSet presAssocID="{84B2B8B1-740A-4499-BC7B-EFF1ACB998A1}" presName="parTx" presStyleLbl="revTx" presStyleIdx="3" presStyleCnt="4">
        <dgm:presLayoutVars>
          <dgm:chMax val="0"/>
          <dgm:chPref val="0"/>
        </dgm:presLayoutVars>
      </dgm:prSet>
      <dgm:spPr/>
    </dgm:pt>
  </dgm:ptLst>
  <dgm:cxnLst>
    <dgm:cxn modelId="{C03DA30F-2168-40A8-A243-0F025DA1E1EA}" srcId="{A3718DF1-2D65-4BB1-95E6-A16F41C3E922}" destId="{B46C6855-26AE-4624-A985-2230C6C46C0D}" srcOrd="1" destOrd="0" parTransId="{D32CF3E0-E058-4922-BF97-BAD84D5C8B71}" sibTransId="{23437710-D925-454C-9896-02A99543DC3D}"/>
    <dgm:cxn modelId="{60A66511-F1B7-4BD6-8702-AA6813C8C9E4}" type="presOf" srcId="{A3718DF1-2D65-4BB1-95E6-A16F41C3E922}" destId="{6F23938E-A694-43F3-8778-97504366C287}" srcOrd="0" destOrd="0" presId="urn:microsoft.com/office/officeart/2018/2/layout/IconVerticalSolidList"/>
    <dgm:cxn modelId="{85EC4519-30F6-4675-9897-A28AB676BE0C}" srcId="{A3718DF1-2D65-4BB1-95E6-A16F41C3E922}" destId="{EF885BC9-199C-43CA-953D-3120DC5C80D4}" srcOrd="2" destOrd="0" parTransId="{D45899B1-AEE0-4686-A720-716E4EEF199D}" sibTransId="{1BE7C9FC-A422-404B-9681-6B4C3BB1D149}"/>
    <dgm:cxn modelId="{8B928A1A-37B0-4640-A209-09A1959643C1}" type="presOf" srcId="{A858DF07-07E9-4303-AC7D-D6AC1AC37772}" destId="{75992A9C-34E1-4F6E-AD77-42A5DFAD9558}" srcOrd="0" destOrd="0" presId="urn:microsoft.com/office/officeart/2018/2/layout/IconVerticalSolidList"/>
    <dgm:cxn modelId="{A331E226-7D46-4946-AAC4-C97BCB27D2A3}" srcId="{A3718DF1-2D65-4BB1-95E6-A16F41C3E922}" destId="{A858DF07-07E9-4303-AC7D-D6AC1AC37772}" srcOrd="0" destOrd="0" parTransId="{4311DB04-3222-4BD8-965C-2151EB2E90DB}" sibTransId="{2D8B8AF1-2B8C-4882-BAA2-A249C73B5ECA}"/>
    <dgm:cxn modelId="{1AFE3468-5A1C-46D9-AA9A-82D6EB0E19F8}" type="presOf" srcId="{84B2B8B1-740A-4499-BC7B-EFF1ACB998A1}" destId="{ECE20244-7A02-48A7-894B-454E4FEF8918}" srcOrd="0" destOrd="0" presId="urn:microsoft.com/office/officeart/2018/2/layout/IconVerticalSolidList"/>
    <dgm:cxn modelId="{1F210C57-03CE-4794-A519-5F15151C38C2}" srcId="{A3718DF1-2D65-4BB1-95E6-A16F41C3E922}" destId="{84B2B8B1-740A-4499-BC7B-EFF1ACB998A1}" srcOrd="3" destOrd="0" parTransId="{55165E66-1497-46B6-B8C6-A8AE86A5665D}" sibTransId="{524D2E5D-6CBC-4896-B1D4-E393C76C210C}"/>
    <dgm:cxn modelId="{BB256C7E-D18A-4D63-854B-36B94D00511F}" type="presOf" srcId="{B46C6855-26AE-4624-A985-2230C6C46C0D}" destId="{7D1E519E-A511-4314-988E-5C08D61CC200}" srcOrd="0" destOrd="0" presId="urn:microsoft.com/office/officeart/2018/2/layout/IconVerticalSolidList"/>
    <dgm:cxn modelId="{ABD05BAC-522C-4FC7-B0FF-58E03F721C9F}" type="presOf" srcId="{EF885BC9-199C-43CA-953D-3120DC5C80D4}" destId="{B664E113-7B7E-4B2B-BDF7-038507206EA8}" srcOrd="0" destOrd="0" presId="urn:microsoft.com/office/officeart/2018/2/layout/IconVerticalSolidList"/>
    <dgm:cxn modelId="{95E432B4-F439-4E49-B543-4563F8FA83F6}" type="presParOf" srcId="{6F23938E-A694-43F3-8778-97504366C287}" destId="{8299A449-A097-4796-B095-E02462053245}" srcOrd="0" destOrd="0" presId="urn:microsoft.com/office/officeart/2018/2/layout/IconVerticalSolidList"/>
    <dgm:cxn modelId="{72F2FC69-7E1A-4A1D-82EA-5BC7841F3940}" type="presParOf" srcId="{8299A449-A097-4796-B095-E02462053245}" destId="{0A970429-82D2-4B06-B396-57A03FC2CDAB}" srcOrd="0" destOrd="0" presId="urn:microsoft.com/office/officeart/2018/2/layout/IconVerticalSolidList"/>
    <dgm:cxn modelId="{9963629F-5833-4386-B53D-DF11A535D184}" type="presParOf" srcId="{8299A449-A097-4796-B095-E02462053245}" destId="{B074A25D-D693-4CF7-B0A1-634573260D92}" srcOrd="1" destOrd="0" presId="urn:microsoft.com/office/officeart/2018/2/layout/IconVerticalSolidList"/>
    <dgm:cxn modelId="{A6F53DBF-13A8-4371-A934-195BD9E715C6}" type="presParOf" srcId="{8299A449-A097-4796-B095-E02462053245}" destId="{DC026C94-0054-4F0A-AF88-2C5BA74F867B}" srcOrd="2" destOrd="0" presId="urn:microsoft.com/office/officeart/2018/2/layout/IconVerticalSolidList"/>
    <dgm:cxn modelId="{B6F26F90-9491-49ED-BCD7-1D5605A62F44}" type="presParOf" srcId="{8299A449-A097-4796-B095-E02462053245}" destId="{75992A9C-34E1-4F6E-AD77-42A5DFAD9558}" srcOrd="3" destOrd="0" presId="urn:microsoft.com/office/officeart/2018/2/layout/IconVerticalSolidList"/>
    <dgm:cxn modelId="{8B8667DC-0B78-4060-9362-30459ED04755}" type="presParOf" srcId="{6F23938E-A694-43F3-8778-97504366C287}" destId="{0B97E8F7-EF04-4BAC-A72A-B83107605756}" srcOrd="1" destOrd="0" presId="urn:microsoft.com/office/officeart/2018/2/layout/IconVerticalSolidList"/>
    <dgm:cxn modelId="{F3819B6F-EAB9-43D4-B2EE-E29975BB7CEA}" type="presParOf" srcId="{6F23938E-A694-43F3-8778-97504366C287}" destId="{99F7DB9E-F4D1-4EBE-80AC-451F3FC1F642}" srcOrd="2" destOrd="0" presId="urn:microsoft.com/office/officeart/2018/2/layout/IconVerticalSolidList"/>
    <dgm:cxn modelId="{65892B36-CFB4-4E0C-9B3D-00C9A8F4A425}" type="presParOf" srcId="{99F7DB9E-F4D1-4EBE-80AC-451F3FC1F642}" destId="{1BA3F26B-63FF-4B1D-97BE-78F48BBB9878}" srcOrd="0" destOrd="0" presId="urn:microsoft.com/office/officeart/2018/2/layout/IconVerticalSolidList"/>
    <dgm:cxn modelId="{935F1F85-0A7C-4D05-AA6A-4DA68B32D11B}" type="presParOf" srcId="{99F7DB9E-F4D1-4EBE-80AC-451F3FC1F642}" destId="{15CE4DE3-2F4E-4888-871C-36D8085A6CC8}" srcOrd="1" destOrd="0" presId="urn:microsoft.com/office/officeart/2018/2/layout/IconVerticalSolidList"/>
    <dgm:cxn modelId="{65DCA8FC-4F8F-4DB5-8341-E9038EFF630D}" type="presParOf" srcId="{99F7DB9E-F4D1-4EBE-80AC-451F3FC1F642}" destId="{0C8FBD1C-28B6-4215-B824-3ADA489EE9F4}" srcOrd="2" destOrd="0" presId="urn:microsoft.com/office/officeart/2018/2/layout/IconVerticalSolidList"/>
    <dgm:cxn modelId="{9FDDF06A-35EA-482F-B724-0E9F0323FE6E}" type="presParOf" srcId="{99F7DB9E-F4D1-4EBE-80AC-451F3FC1F642}" destId="{7D1E519E-A511-4314-988E-5C08D61CC200}" srcOrd="3" destOrd="0" presId="urn:microsoft.com/office/officeart/2018/2/layout/IconVerticalSolidList"/>
    <dgm:cxn modelId="{47C056DF-A632-4A8C-AB15-7761645E0422}" type="presParOf" srcId="{6F23938E-A694-43F3-8778-97504366C287}" destId="{F957E872-D341-4BEF-A52E-D2D468B7FF10}" srcOrd="3" destOrd="0" presId="urn:microsoft.com/office/officeart/2018/2/layout/IconVerticalSolidList"/>
    <dgm:cxn modelId="{3FE805C4-4543-4D98-A8CB-F210C01332BA}" type="presParOf" srcId="{6F23938E-A694-43F3-8778-97504366C287}" destId="{FA560463-04F3-47EC-BA36-82D75FEF4A57}" srcOrd="4" destOrd="0" presId="urn:microsoft.com/office/officeart/2018/2/layout/IconVerticalSolidList"/>
    <dgm:cxn modelId="{B66055A4-6201-400A-9524-04C5C01B5F55}" type="presParOf" srcId="{FA560463-04F3-47EC-BA36-82D75FEF4A57}" destId="{FB030493-5986-405F-95BC-6963360AA64D}" srcOrd="0" destOrd="0" presId="urn:microsoft.com/office/officeart/2018/2/layout/IconVerticalSolidList"/>
    <dgm:cxn modelId="{E17311F9-81DE-4363-BF3C-2821B93A4F45}" type="presParOf" srcId="{FA560463-04F3-47EC-BA36-82D75FEF4A57}" destId="{923AD6D2-728C-49F4-926A-3C57A0DFE3E9}" srcOrd="1" destOrd="0" presId="urn:microsoft.com/office/officeart/2018/2/layout/IconVerticalSolidList"/>
    <dgm:cxn modelId="{F380678A-B0D7-4771-BD0C-E85A034EB442}" type="presParOf" srcId="{FA560463-04F3-47EC-BA36-82D75FEF4A57}" destId="{912EBED8-CB64-4166-BB9D-49D8C68CBF1C}" srcOrd="2" destOrd="0" presId="urn:microsoft.com/office/officeart/2018/2/layout/IconVerticalSolidList"/>
    <dgm:cxn modelId="{ED57436D-5E71-471A-A084-914EA9415FB6}" type="presParOf" srcId="{FA560463-04F3-47EC-BA36-82D75FEF4A57}" destId="{B664E113-7B7E-4B2B-BDF7-038507206EA8}" srcOrd="3" destOrd="0" presId="urn:microsoft.com/office/officeart/2018/2/layout/IconVerticalSolidList"/>
    <dgm:cxn modelId="{4BC60E65-900B-4150-B3CF-CEC880E1365D}" type="presParOf" srcId="{6F23938E-A694-43F3-8778-97504366C287}" destId="{3E14A6E7-5401-4FED-9AC1-73E416D582A8}" srcOrd="5" destOrd="0" presId="urn:microsoft.com/office/officeart/2018/2/layout/IconVerticalSolidList"/>
    <dgm:cxn modelId="{F4EA1FE9-CD3B-4007-B6B6-CAF71267E239}" type="presParOf" srcId="{6F23938E-A694-43F3-8778-97504366C287}" destId="{62E9BC9A-7470-44F1-AD11-EC17046C2C86}" srcOrd="6" destOrd="0" presId="urn:microsoft.com/office/officeart/2018/2/layout/IconVerticalSolidList"/>
    <dgm:cxn modelId="{C798809F-1E2A-4A49-83E2-CF51FFEC413F}" type="presParOf" srcId="{62E9BC9A-7470-44F1-AD11-EC17046C2C86}" destId="{9D675D28-1073-4FB2-A0BE-8FB5C35EABDE}" srcOrd="0" destOrd="0" presId="urn:microsoft.com/office/officeart/2018/2/layout/IconVerticalSolidList"/>
    <dgm:cxn modelId="{8009553D-0B6D-4FAE-B4F0-17FC71C4FBC7}" type="presParOf" srcId="{62E9BC9A-7470-44F1-AD11-EC17046C2C86}" destId="{396DF1CA-1EF2-402E-B09B-5CFB583DCC10}" srcOrd="1" destOrd="0" presId="urn:microsoft.com/office/officeart/2018/2/layout/IconVerticalSolidList"/>
    <dgm:cxn modelId="{9B254C3D-AEC3-4D34-A69D-069F1849BC8E}" type="presParOf" srcId="{62E9BC9A-7470-44F1-AD11-EC17046C2C86}" destId="{37F0922B-101E-44C0-8315-71A1CD87BEA6}" srcOrd="2" destOrd="0" presId="urn:microsoft.com/office/officeart/2018/2/layout/IconVerticalSolidList"/>
    <dgm:cxn modelId="{BE44A822-1F9B-43FB-906B-B522D210F382}" type="presParOf" srcId="{62E9BC9A-7470-44F1-AD11-EC17046C2C86}" destId="{ECE20244-7A02-48A7-894B-454E4FEF891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50C7871-E024-43D4-941D-D4913BF9FA5E}"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1F314A20-5709-4BF7-8380-D042148258E2}">
      <dgm:prSet/>
      <dgm:spPr/>
      <dgm:t>
        <a:bodyPr/>
        <a:lstStyle/>
        <a:p>
          <a:pPr>
            <a:lnSpc>
              <a:spcPct val="100000"/>
            </a:lnSpc>
          </a:pPr>
          <a:r>
            <a:rPr lang="en-US">
              <a:latin typeface="Calibri"/>
              <a:ea typeface="Calibri"/>
              <a:cs typeface="Calibri"/>
            </a:rPr>
            <a:t>Facilitate data-driven performance tracking segmented by experience levels (0–1 year, 1–3 years, 3+ years).</a:t>
          </a:r>
        </a:p>
      </dgm:t>
    </dgm:pt>
    <dgm:pt modelId="{EF1C6518-9782-41EE-B288-24C64E278961}" type="parTrans" cxnId="{464E6EE3-7261-4A5E-B31B-7F9A0534BAF7}">
      <dgm:prSet/>
      <dgm:spPr/>
      <dgm:t>
        <a:bodyPr/>
        <a:lstStyle/>
        <a:p>
          <a:endParaRPr lang="en-US"/>
        </a:p>
      </dgm:t>
    </dgm:pt>
    <dgm:pt modelId="{22DE4519-73D9-4DB0-884C-04DC3571A8AE}" type="sibTrans" cxnId="{464E6EE3-7261-4A5E-B31B-7F9A0534BAF7}">
      <dgm:prSet/>
      <dgm:spPr/>
      <dgm:t>
        <a:bodyPr/>
        <a:lstStyle/>
        <a:p>
          <a:endParaRPr lang="en-US"/>
        </a:p>
      </dgm:t>
    </dgm:pt>
    <dgm:pt modelId="{5D589A20-17BA-4CEF-AB6E-1DE1AB4BC09F}">
      <dgm:prSet/>
      <dgm:spPr/>
      <dgm:t>
        <a:bodyPr/>
        <a:lstStyle/>
        <a:p>
          <a:pPr>
            <a:lnSpc>
              <a:spcPct val="100000"/>
            </a:lnSpc>
          </a:pPr>
          <a:r>
            <a:rPr lang="en-US">
              <a:latin typeface="Calibri"/>
              <a:ea typeface="Calibri"/>
              <a:cs typeface="Calibri"/>
            </a:rPr>
            <a:t>Provide management-level insights for informed decision-making and performance-based incentive allocation.</a:t>
          </a:r>
        </a:p>
      </dgm:t>
    </dgm:pt>
    <dgm:pt modelId="{E8541CAF-14A0-46EF-999D-D4C232691749}" type="parTrans" cxnId="{746062B5-2633-48C6-AF14-EE2A429F8D3F}">
      <dgm:prSet/>
      <dgm:spPr/>
      <dgm:t>
        <a:bodyPr/>
        <a:lstStyle/>
        <a:p>
          <a:endParaRPr lang="en-US"/>
        </a:p>
      </dgm:t>
    </dgm:pt>
    <dgm:pt modelId="{C9178E23-7740-4804-819E-D225DE0381AA}" type="sibTrans" cxnId="{746062B5-2633-48C6-AF14-EE2A429F8D3F}">
      <dgm:prSet/>
      <dgm:spPr/>
      <dgm:t>
        <a:bodyPr/>
        <a:lstStyle/>
        <a:p>
          <a:endParaRPr lang="en-US"/>
        </a:p>
      </dgm:t>
    </dgm:pt>
    <dgm:pt modelId="{A66C0A63-0C4E-482D-9FDF-659FE23ED76F}">
      <dgm:prSet/>
      <dgm:spPr/>
      <dgm:t>
        <a:bodyPr/>
        <a:lstStyle/>
        <a:p>
          <a:pPr>
            <a:lnSpc>
              <a:spcPct val="100000"/>
            </a:lnSpc>
          </a:pPr>
          <a:r>
            <a:rPr lang="en-US">
              <a:latin typeface="Calibri"/>
              <a:ea typeface="Calibri"/>
              <a:cs typeface="Calibri"/>
            </a:rPr>
            <a:t>Enhance overall efficiency, transparency, and motivation across the sales department through digital process automation.</a:t>
          </a:r>
        </a:p>
      </dgm:t>
    </dgm:pt>
    <dgm:pt modelId="{82B40B3B-B3D7-49D3-ABE3-D7647ACCB740}" type="parTrans" cxnId="{92F3B932-90FC-4499-B92F-2C24A57B2F48}">
      <dgm:prSet/>
      <dgm:spPr/>
      <dgm:t>
        <a:bodyPr/>
        <a:lstStyle/>
        <a:p>
          <a:endParaRPr lang="en-US"/>
        </a:p>
      </dgm:t>
    </dgm:pt>
    <dgm:pt modelId="{FD512DCF-A732-4378-B8CF-8535AAF5A0F6}" type="sibTrans" cxnId="{92F3B932-90FC-4499-B92F-2C24A57B2F48}">
      <dgm:prSet/>
      <dgm:spPr/>
      <dgm:t>
        <a:bodyPr/>
        <a:lstStyle/>
        <a:p>
          <a:endParaRPr lang="en-US"/>
        </a:p>
      </dgm:t>
    </dgm:pt>
    <dgm:pt modelId="{11D7B418-E7DD-4B51-92A6-2DCC6DB9A68B}">
      <dgm:prSet/>
      <dgm:spPr/>
      <dgm:t>
        <a:bodyPr/>
        <a:lstStyle/>
        <a:p>
          <a:pPr>
            <a:lnSpc>
              <a:spcPct val="100000"/>
            </a:lnSpc>
          </a:pPr>
          <a:r>
            <a:rPr lang="en-US">
              <a:latin typeface="Calibri"/>
              <a:ea typeface="Calibri"/>
              <a:cs typeface="Calibri"/>
            </a:rPr>
            <a:t>Lay the foundation for future analytics, reporting, and predictive performance improvements within Hubble.</a:t>
          </a:r>
        </a:p>
      </dgm:t>
    </dgm:pt>
    <dgm:pt modelId="{92F41DA7-56D8-4148-BA60-282CEFCD4A34}" type="parTrans" cxnId="{E32500B3-9C61-4A43-83AB-248B20C5F0F8}">
      <dgm:prSet/>
      <dgm:spPr/>
      <dgm:t>
        <a:bodyPr/>
        <a:lstStyle/>
        <a:p>
          <a:endParaRPr lang="en-US"/>
        </a:p>
      </dgm:t>
    </dgm:pt>
    <dgm:pt modelId="{906ED0DA-26AD-442E-86B5-15BCAE229207}" type="sibTrans" cxnId="{E32500B3-9C61-4A43-83AB-248B20C5F0F8}">
      <dgm:prSet/>
      <dgm:spPr/>
      <dgm:t>
        <a:bodyPr/>
        <a:lstStyle/>
        <a:p>
          <a:endParaRPr lang="en-US"/>
        </a:p>
      </dgm:t>
    </dgm:pt>
    <dgm:pt modelId="{F38B575A-D652-49CB-86BD-86264206D902}" type="pres">
      <dgm:prSet presAssocID="{B50C7871-E024-43D4-941D-D4913BF9FA5E}" presName="root" presStyleCnt="0">
        <dgm:presLayoutVars>
          <dgm:dir/>
          <dgm:resizeHandles val="exact"/>
        </dgm:presLayoutVars>
      </dgm:prSet>
      <dgm:spPr/>
    </dgm:pt>
    <dgm:pt modelId="{36AD0414-BE18-470D-A072-B387D6880646}" type="pres">
      <dgm:prSet presAssocID="{1F314A20-5709-4BF7-8380-D042148258E2}" presName="compNode" presStyleCnt="0"/>
      <dgm:spPr/>
    </dgm:pt>
    <dgm:pt modelId="{203F5A2D-4899-409A-8BB8-21E99B140909}" type="pres">
      <dgm:prSet presAssocID="{1F314A20-5709-4BF7-8380-D042148258E2}" presName="bgRect" presStyleLbl="bgShp" presStyleIdx="0" presStyleCnt="4"/>
      <dgm:spPr/>
    </dgm:pt>
    <dgm:pt modelId="{7DBA1A6F-86A5-42BB-A569-03DA29FC9844}" type="pres">
      <dgm:prSet presAssocID="{1F314A20-5709-4BF7-8380-D042148258E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Zoom Out"/>
        </a:ext>
      </dgm:extLst>
    </dgm:pt>
    <dgm:pt modelId="{6604CC98-563E-49BF-A879-31DD221F5EEF}" type="pres">
      <dgm:prSet presAssocID="{1F314A20-5709-4BF7-8380-D042148258E2}" presName="spaceRect" presStyleCnt="0"/>
      <dgm:spPr/>
    </dgm:pt>
    <dgm:pt modelId="{6569012A-9EE3-4F7A-AD4B-ED714A1296B6}" type="pres">
      <dgm:prSet presAssocID="{1F314A20-5709-4BF7-8380-D042148258E2}" presName="parTx" presStyleLbl="revTx" presStyleIdx="0" presStyleCnt="4">
        <dgm:presLayoutVars>
          <dgm:chMax val="0"/>
          <dgm:chPref val="0"/>
        </dgm:presLayoutVars>
      </dgm:prSet>
      <dgm:spPr/>
    </dgm:pt>
    <dgm:pt modelId="{A145869E-C84D-4715-978A-B5AF13DCDE60}" type="pres">
      <dgm:prSet presAssocID="{22DE4519-73D9-4DB0-884C-04DC3571A8AE}" presName="sibTrans" presStyleCnt="0"/>
      <dgm:spPr/>
    </dgm:pt>
    <dgm:pt modelId="{9F7A1EBF-5FCA-46E1-A3D3-3CABF881DCB7}" type="pres">
      <dgm:prSet presAssocID="{5D589A20-17BA-4CEF-AB6E-1DE1AB4BC09F}" presName="compNode" presStyleCnt="0"/>
      <dgm:spPr/>
    </dgm:pt>
    <dgm:pt modelId="{42ABC438-C396-4147-9970-14B5AAAF1A90}" type="pres">
      <dgm:prSet presAssocID="{5D589A20-17BA-4CEF-AB6E-1DE1AB4BC09F}" presName="bgRect" presStyleLbl="bgShp" presStyleIdx="1" presStyleCnt="4"/>
      <dgm:spPr/>
    </dgm:pt>
    <dgm:pt modelId="{8AA3D248-A889-419D-A1D8-4604BBA2FA2E}" type="pres">
      <dgm:prSet presAssocID="{5D589A20-17BA-4CEF-AB6E-1DE1AB4BC09F}"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Podium"/>
        </a:ext>
      </dgm:extLst>
    </dgm:pt>
    <dgm:pt modelId="{D2A3FB59-276E-4369-90CC-E73DD59F24CC}" type="pres">
      <dgm:prSet presAssocID="{5D589A20-17BA-4CEF-AB6E-1DE1AB4BC09F}" presName="spaceRect" presStyleCnt="0"/>
      <dgm:spPr/>
    </dgm:pt>
    <dgm:pt modelId="{B7D21E78-3E1B-4222-96B4-ED5713C11F50}" type="pres">
      <dgm:prSet presAssocID="{5D589A20-17BA-4CEF-AB6E-1DE1AB4BC09F}" presName="parTx" presStyleLbl="revTx" presStyleIdx="1" presStyleCnt="4">
        <dgm:presLayoutVars>
          <dgm:chMax val="0"/>
          <dgm:chPref val="0"/>
        </dgm:presLayoutVars>
      </dgm:prSet>
      <dgm:spPr/>
    </dgm:pt>
    <dgm:pt modelId="{CFEE3C9C-9A05-4635-9E29-DC840BC0A1DA}" type="pres">
      <dgm:prSet presAssocID="{C9178E23-7740-4804-819E-D225DE0381AA}" presName="sibTrans" presStyleCnt="0"/>
      <dgm:spPr/>
    </dgm:pt>
    <dgm:pt modelId="{259E003F-B28D-4137-8628-1541C4431576}" type="pres">
      <dgm:prSet presAssocID="{A66C0A63-0C4E-482D-9FDF-659FE23ED76F}" presName="compNode" presStyleCnt="0"/>
      <dgm:spPr/>
    </dgm:pt>
    <dgm:pt modelId="{D452A464-BBEA-4D64-BC88-8D9988709705}" type="pres">
      <dgm:prSet presAssocID="{A66C0A63-0C4E-482D-9FDF-659FE23ED76F}" presName="bgRect" presStyleLbl="bgShp" presStyleIdx="2" presStyleCnt="4"/>
      <dgm:spPr/>
    </dgm:pt>
    <dgm:pt modelId="{AF283EC4-D800-475C-823B-2B4F7FEEFA8A}" type="pres">
      <dgm:prSet presAssocID="{A66C0A63-0C4E-482D-9FDF-659FE23ED76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Gears"/>
        </a:ext>
      </dgm:extLst>
    </dgm:pt>
    <dgm:pt modelId="{27431D63-FC3B-489B-862E-9B32C8F00C94}" type="pres">
      <dgm:prSet presAssocID="{A66C0A63-0C4E-482D-9FDF-659FE23ED76F}" presName="spaceRect" presStyleCnt="0"/>
      <dgm:spPr/>
    </dgm:pt>
    <dgm:pt modelId="{2231192B-39A3-48D5-934B-38BB3FC69546}" type="pres">
      <dgm:prSet presAssocID="{A66C0A63-0C4E-482D-9FDF-659FE23ED76F}" presName="parTx" presStyleLbl="revTx" presStyleIdx="2" presStyleCnt="4">
        <dgm:presLayoutVars>
          <dgm:chMax val="0"/>
          <dgm:chPref val="0"/>
        </dgm:presLayoutVars>
      </dgm:prSet>
      <dgm:spPr/>
    </dgm:pt>
    <dgm:pt modelId="{3A317D5F-9385-4D17-8282-EB3A74FA6D08}" type="pres">
      <dgm:prSet presAssocID="{FD512DCF-A732-4378-B8CF-8535AAF5A0F6}" presName="sibTrans" presStyleCnt="0"/>
      <dgm:spPr/>
    </dgm:pt>
    <dgm:pt modelId="{18AA9113-2EB3-4D52-996C-1E12DA488453}" type="pres">
      <dgm:prSet presAssocID="{11D7B418-E7DD-4B51-92A6-2DCC6DB9A68B}" presName="compNode" presStyleCnt="0"/>
      <dgm:spPr/>
    </dgm:pt>
    <dgm:pt modelId="{87C3F7D8-B94D-4485-85EA-539D17C7F19B}" type="pres">
      <dgm:prSet presAssocID="{11D7B418-E7DD-4B51-92A6-2DCC6DB9A68B}" presName="bgRect" presStyleLbl="bgShp" presStyleIdx="3" presStyleCnt="4"/>
      <dgm:spPr/>
    </dgm:pt>
    <dgm:pt modelId="{97B4BF19-4EDB-41C4-B513-60A8AAEA8F52}" type="pres">
      <dgm:prSet presAssocID="{11D7B418-E7DD-4B51-92A6-2DCC6DB9A68B}"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Bar chart"/>
        </a:ext>
      </dgm:extLst>
    </dgm:pt>
    <dgm:pt modelId="{411990C9-971E-4C6F-AE61-0E942B965050}" type="pres">
      <dgm:prSet presAssocID="{11D7B418-E7DD-4B51-92A6-2DCC6DB9A68B}" presName="spaceRect" presStyleCnt="0"/>
      <dgm:spPr/>
    </dgm:pt>
    <dgm:pt modelId="{040EA0CA-A691-4FF1-8F76-036BEB0C94A9}" type="pres">
      <dgm:prSet presAssocID="{11D7B418-E7DD-4B51-92A6-2DCC6DB9A68B}" presName="parTx" presStyleLbl="revTx" presStyleIdx="3" presStyleCnt="4">
        <dgm:presLayoutVars>
          <dgm:chMax val="0"/>
          <dgm:chPref val="0"/>
        </dgm:presLayoutVars>
      </dgm:prSet>
      <dgm:spPr/>
    </dgm:pt>
  </dgm:ptLst>
  <dgm:cxnLst>
    <dgm:cxn modelId="{92F3B932-90FC-4499-B92F-2C24A57B2F48}" srcId="{B50C7871-E024-43D4-941D-D4913BF9FA5E}" destId="{A66C0A63-0C4E-482D-9FDF-659FE23ED76F}" srcOrd="2" destOrd="0" parTransId="{82B40B3B-B3D7-49D3-ABE3-D7647ACCB740}" sibTransId="{FD512DCF-A732-4378-B8CF-8535AAF5A0F6}"/>
    <dgm:cxn modelId="{AB862F50-8660-43D5-B7FF-E0E526686195}" type="presOf" srcId="{1F314A20-5709-4BF7-8380-D042148258E2}" destId="{6569012A-9EE3-4F7A-AD4B-ED714A1296B6}" srcOrd="0" destOrd="0" presId="urn:microsoft.com/office/officeart/2018/2/layout/IconVerticalSolidList"/>
    <dgm:cxn modelId="{C2624F99-84B2-453F-A3D7-C8A6051849C7}" type="presOf" srcId="{B50C7871-E024-43D4-941D-D4913BF9FA5E}" destId="{F38B575A-D652-49CB-86BD-86264206D902}" srcOrd="0" destOrd="0" presId="urn:microsoft.com/office/officeart/2018/2/layout/IconVerticalSolidList"/>
    <dgm:cxn modelId="{E32500B3-9C61-4A43-83AB-248B20C5F0F8}" srcId="{B50C7871-E024-43D4-941D-D4913BF9FA5E}" destId="{11D7B418-E7DD-4B51-92A6-2DCC6DB9A68B}" srcOrd="3" destOrd="0" parTransId="{92F41DA7-56D8-4148-BA60-282CEFCD4A34}" sibTransId="{906ED0DA-26AD-442E-86B5-15BCAE229207}"/>
    <dgm:cxn modelId="{746062B5-2633-48C6-AF14-EE2A429F8D3F}" srcId="{B50C7871-E024-43D4-941D-D4913BF9FA5E}" destId="{5D589A20-17BA-4CEF-AB6E-1DE1AB4BC09F}" srcOrd="1" destOrd="0" parTransId="{E8541CAF-14A0-46EF-999D-D4C232691749}" sibTransId="{C9178E23-7740-4804-819E-D225DE0381AA}"/>
    <dgm:cxn modelId="{2254F3BE-EE19-421C-A061-4AE5988EE07C}" type="presOf" srcId="{11D7B418-E7DD-4B51-92A6-2DCC6DB9A68B}" destId="{040EA0CA-A691-4FF1-8F76-036BEB0C94A9}" srcOrd="0" destOrd="0" presId="urn:microsoft.com/office/officeart/2018/2/layout/IconVerticalSolidList"/>
    <dgm:cxn modelId="{464E6EE3-7261-4A5E-B31B-7F9A0534BAF7}" srcId="{B50C7871-E024-43D4-941D-D4913BF9FA5E}" destId="{1F314A20-5709-4BF7-8380-D042148258E2}" srcOrd="0" destOrd="0" parTransId="{EF1C6518-9782-41EE-B288-24C64E278961}" sibTransId="{22DE4519-73D9-4DB0-884C-04DC3571A8AE}"/>
    <dgm:cxn modelId="{D3AD6BF3-9293-4652-BB65-E6056356521F}" type="presOf" srcId="{5D589A20-17BA-4CEF-AB6E-1DE1AB4BC09F}" destId="{B7D21E78-3E1B-4222-96B4-ED5713C11F50}" srcOrd="0" destOrd="0" presId="urn:microsoft.com/office/officeart/2018/2/layout/IconVerticalSolidList"/>
    <dgm:cxn modelId="{1D3DE3FE-55C8-4230-A7E9-7BC308D5E3BA}" type="presOf" srcId="{A66C0A63-0C4E-482D-9FDF-659FE23ED76F}" destId="{2231192B-39A3-48D5-934B-38BB3FC69546}" srcOrd="0" destOrd="0" presId="urn:microsoft.com/office/officeart/2018/2/layout/IconVerticalSolidList"/>
    <dgm:cxn modelId="{62125AFB-882C-4E37-819F-39D4D706C716}" type="presParOf" srcId="{F38B575A-D652-49CB-86BD-86264206D902}" destId="{36AD0414-BE18-470D-A072-B387D6880646}" srcOrd="0" destOrd="0" presId="urn:microsoft.com/office/officeart/2018/2/layout/IconVerticalSolidList"/>
    <dgm:cxn modelId="{B35C5064-696C-4E58-8E69-2EFBFDA51F8D}" type="presParOf" srcId="{36AD0414-BE18-470D-A072-B387D6880646}" destId="{203F5A2D-4899-409A-8BB8-21E99B140909}" srcOrd="0" destOrd="0" presId="urn:microsoft.com/office/officeart/2018/2/layout/IconVerticalSolidList"/>
    <dgm:cxn modelId="{06F41A16-0752-46A8-AFD0-53ADE67A6884}" type="presParOf" srcId="{36AD0414-BE18-470D-A072-B387D6880646}" destId="{7DBA1A6F-86A5-42BB-A569-03DA29FC9844}" srcOrd="1" destOrd="0" presId="urn:microsoft.com/office/officeart/2018/2/layout/IconVerticalSolidList"/>
    <dgm:cxn modelId="{B1492160-E80A-4EAD-B0C0-C8046D606CA9}" type="presParOf" srcId="{36AD0414-BE18-470D-A072-B387D6880646}" destId="{6604CC98-563E-49BF-A879-31DD221F5EEF}" srcOrd="2" destOrd="0" presId="urn:microsoft.com/office/officeart/2018/2/layout/IconVerticalSolidList"/>
    <dgm:cxn modelId="{FC31D468-743F-4B8C-BDD9-B57E3E48411C}" type="presParOf" srcId="{36AD0414-BE18-470D-A072-B387D6880646}" destId="{6569012A-9EE3-4F7A-AD4B-ED714A1296B6}" srcOrd="3" destOrd="0" presId="urn:microsoft.com/office/officeart/2018/2/layout/IconVerticalSolidList"/>
    <dgm:cxn modelId="{1834FCAE-C5A7-41FC-B865-9D79C933B11B}" type="presParOf" srcId="{F38B575A-D652-49CB-86BD-86264206D902}" destId="{A145869E-C84D-4715-978A-B5AF13DCDE60}" srcOrd="1" destOrd="0" presId="urn:microsoft.com/office/officeart/2018/2/layout/IconVerticalSolidList"/>
    <dgm:cxn modelId="{EB11E788-A724-40AD-8E08-F32AD797BE1C}" type="presParOf" srcId="{F38B575A-D652-49CB-86BD-86264206D902}" destId="{9F7A1EBF-5FCA-46E1-A3D3-3CABF881DCB7}" srcOrd="2" destOrd="0" presId="urn:microsoft.com/office/officeart/2018/2/layout/IconVerticalSolidList"/>
    <dgm:cxn modelId="{3EB6182A-FF28-40B9-B411-7BC416FE9A33}" type="presParOf" srcId="{9F7A1EBF-5FCA-46E1-A3D3-3CABF881DCB7}" destId="{42ABC438-C396-4147-9970-14B5AAAF1A90}" srcOrd="0" destOrd="0" presId="urn:microsoft.com/office/officeart/2018/2/layout/IconVerticalSolidList"/>
    <dgm:cxn modelId="{D69FBDD9-C87F-47B0-8E70-38EB2E067DCD}" type="presParOf" srcId="{9F7A1EBF-5FCA-46E1-A3D3-3CABF881DCB7}" destId="{8AA3D248-A889-419D-A1D8-4604BBA2FA2E}" srcOrd="1" destOrd="0" presId="urn:microsoft.com/office/officeart/2018/2/layout/IconVerticalSolidList"/>
    <dgm:cxn modelId="{7F7E9861-121C-40DA-BD4C-209A9EC33DB7}" type="presParOf" srcId="{9F7A1EBF-5FCA-46E1-A3D3-3CABF881DCB7}" destId="{D2A3FB59-276E-4369-90CC-E73DD59F24CC}" srcOrd="2" destOrd="0" presId="urn:microsoft.com/office/officeart/2018/2/layout/IconVerticalSolidList"/>
    <dgm:cxn modelId="{F8B3E543-2BB7-4BD6-BEA8-85053B98EA29}" type="presParOf" srcId="{9F7A1EBF-5FCA-46E1-A3D3-3CABF881DCB7}" destId="{B7D21E78-3E1B-4222-96B4-ED5713C11F50}" srcOrd="3" destOrd="0" presId="urn:microsoft.com/office/officeart/2018/2/layout/IconVerticalSolidList"/>
    <dgm:cxn modelId="{B06EC937-05CC-44D9-A4E0-5C658886F7E2}" type="presParOf" srcId="{F38B575A-D652-49CB-86BD-86264206D902}" destId="{CFEE3C9C-9A05-4635-9E29-DC840BC0A1DA}" srcOrd="3" destOrd="0" presId="urn:microsoft.com/office/officeart/2018/2/layout/IconVerticalSolidList"/>
    <dgm:cxn modelId="{5FDA9212-0F2F-46B7-A2CB-CF62B6C9129E}" type="presParOf" srcId="{F38B575A-D652-49CB-86BD-86264206D902}" destId="{259E003F-B28D-4137-8628-1541C4431576}" srcOrd="4" destOrd="0" presId="urn:microsoft.com/office/officeart/2018/2/layout/IconVerticalSolidList"/>
    <dgm:cxn modelId="{F2FD2518-F6C0-44B8-977B-8D2F4E2F57D0}" type="presParOf" srcId="{259E003F-B28D-4137-8628-1541C4431576}" destId="{D452A464-BBEA-4D64-BC88-8D9988709705}" srcOrd="0" destOrd="0" presId="urn:microsoft.com/office/officeart/2018/2/layout/IconVerticalSolidList"/>
    <dgm:cxn modelId="{752C7C08-A744-4752-A15B-9C55BBE5F1FE}" type="presParOf" srcId="{259E003F-B28D-4137-8628-1541C4431576}" destId="{AF283EC4-D800-475C-823B-2B4F7FEEFA8A}" srcOrd="1" destOrd="0" presId="urn:microsoft.com/office/officeart/2018/2/layout/IconVerticalSolidList"/>
    <dgm:cxn modelId="{5C0EFB72-5C4B-4681-B74A-68E4E429F01A}" type="presParOf" srcId="{259E003F-B28D-4137-8628-1541C4431576}" destId="{27431D63-FC3B-489B-862E-9B32C8F00C94}" srcOrd="2" destOrd="0" presId="urn:microsoft.com/office/officeart/2018/2/layout/IconVerticalSolidList"/>
    <dgm:cxn modelId="{BDA8A8E0-6DAC-4E7F-B8AB-B71E705E0B38}" type="presParOf" srcId="{259E003F-B28D-4137-8628-1541C4431576}" destId="{2231192B-39A3-48D5-934B-38BB3FC69546}" srcOrd="3" destOrd="0" presId="urn:microsoft.com/office/officeart/2018/2/layout/IconVerticalSolidList"/>
    <dgm:cxn modelId="{405F4300-AED0-4A76-9F3F-8C0748CFFB89}" type="presParOf" srcId="{F38B575A-D652-49CB-86BD-86264206D902}" destId="{3A317D5F-9385-4D17-8282-EB3A74FA6D08}" srcOrd="5" destOrd="0" presId="urn:microsoft.com/office/officeart/2018/2/layout/IconVerticalSolidList"/>
    <dgm:cxn modelId="{CD19F2E7-FCBA-43AD-9A4A-B417E9F346BD}" type="presParOf" srcId="{F38B575A-D652-49CB-86BD-86264206D902}" destId="{18AA9113-2EB3-4D52-996C-1E12DA488453}" srcOrd="6" destOrd="0" presId="urn:microsoft.com/office/officeart/2018/2/layout/IconVerticalSolidList"/>
    <dgm:cxn modelId="{D4254524-3079-4CBA-B16F-D4DC16CFFDE8}" type="presParOf" srcId="{18AA9113-2EB3-4D52-996C-1E12DA488453}" destId="{87C3F7D8-B94D-4485-85EA-539D17C7F19B}" srcOrd="0" destOrd="0" presId="urn:microsoft.com/office/officeart/2018/2/layout/IconVerticalSolidList"/>
    <dgm:cxn modelId="{D1A092FA-D526-42F4-82F7-A646A69D617E}" type="presParOf" srcId="{18AA9113-2EB3-4D52-996C-1E12DA488453}" destId="{97B4BF19-4EDB-41C4-B513-60A8AAEA8F52}" srcOrd="1" destOrd="0" presId="urn:microsoft.com/office/officeart/2018/2/layout/IconVerticalSolidList"/>
    <dgm:cxn modelId="{B1B3E644-65EE-4AD6-9DD8-F315450CBA1F}" type="presParOf" srcId="{18AA9113-2EB3-4D52-996C-1E12DA488453}" destId="{411990C9-971E-4C6F-AE61-0E942B965050}" srcOrd="2" destOrd="0" presId="urn:microsoft.com/office/officeart/2018/2/layout/IconVerticalSolidList"/>
    <dgm:cxn modelId="{EB763E64-681B-480A-B4E5-00C13870B93F}" type="presParOf" srcId="{18AA9113-2EB3-4D52-996C-1E12DA488453}" destId="{040EA0CA-A691-4FF1-8F76-036BEB0C94A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3615E1A-53B3-4C3F-8561-4800F6997C09}"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83250C55-F82E-4791-B2A4-7F830189DA73}">
      <dgm:prSet/>
      <dgm:spPr/>
      <dgm:t>
        <a:bodyPr/>
        <a:lstStyle/>
        <a:p>
          <a:pPr>
            <a:lnSpc>
              <a:spcPct val="100000"/>
            </a:lnSpc>
          </a:pPr>
          <a:r>
            <a:rPr lang="en-US">
              <a:latin typeface="Calibri"/>
              <a:ea typeface="Calibri"/>
              <a:cs typeface="Calibri"/>
            </a:rPr>
            <a:t>End-to-end Requirements and Opportunities workflow is fully automated and managed within Hubble without reliance on external tools or communication channels.</a:t>
          </a:r>
        </a:p>
      </dgm:t>
    </dgm:pt>
    <dgm:pt modelId="{D06162BD-972F-4603-A5E9-7155BDDDA72E}" type="parTrans" cxnId="{3279CF94-BB2B-4018-87FD-69367E444EDA}">
      <dgm:prSet/>
      <dgm:spPr/>
      <dgm:t>
        <a:bodyPr/>
        <a:lstStyle/>
        <a:p>
          <a:endParaRPr lang="en-US"/>
        </a:p>
      </dgm:t>
    </dgm:pt>
    <dgm:pt modelId="{0EB0B53B-1002-429B-9C33-86AC780921F0}" type="sibTrans" cxnId="{3279CF94-BB2B-4018-87FD-69367E444EDA}">
      <dgm:prSet/>
      <dgm:spPr/>
      <dgm:t>
        <a:bodyPr/>
        <a:lstStyle/>
        <a:p>
          <a:endParaRPr lang="en-US"/>
        </a:p>
      </dgm:t>
    </dgm:pt>
    <dgm:pt modelId="{E66E8E80-F155-4E94-ACA7-6F21F228F726}">
      <dgm:prSet/>
      <dgm:spPr/>
      <dgm:t>
        <a:bodyPr/>
        <a:lstStyle/>
        <a:p>
          <a:pPr>
            <a:lnSpc>
              <a:spcPct val="100000"/>
            </a:lnSpc>
          </a:pPr>
          <a:r>
            <a:rPr lang="en-US">
              <a:latin typeface="Calibri"/>
              <a:ea typeface="Calibri"/>
              <a:cs typeface="Calibri"/>
            </a:rPr>
            <a:t>All stakeholders (Sales, Recruitment, Delivery, and Payroll teams) can view, update, and track real-time progress of each requirement and opportunity.</a:t>
          </a:r>
        </a:p>
      </dgm:t>
    </dgm:pt>
    <dgm:pt modelId="{A23E8137-CBCE-41A2-8207-44E5F41C4212}" type="parTrans" cxnId="{F0AD342D-1823-4FFE-B22D-9D7A5C3689B5}">
      <dgm:prSet/>
      <dgm:spPr/>
      <dgm:t>
        <a:bodyPr/>
        <a:lstStyle/>
        <a:p>
          <a:endParaRPr lang="en-US"/>
        </a:p>
      </dgm:t>
    </dgm:pt>
    <dgm:pt modelId="{F8957982-1D1A-411F-AD75-4022241F783F}" type="sibTrans" cxnId="{F0AD342D-1823-4FFE-B22D-9D7A5C3689B5}">
      <dgm:prSet/>
      <dgm:spPr/>
      <dgm:t>
        <a:bodyPr/>
        <a:lstStyle/>
        <a:p>
          <a:endParaRPr lang="en-US"/>
        </a:p>
      </dgm:t>
    </dgm:pt>
    <dgm:pt modelId="{81C51010-72C0-46A3-90B2-DFFAED8B78FB}">
      <dgm:prSet/>
      <dgm:spPr/>
      <dgm:t>
        <a:bodyPr/>
        <a:lstStyle/>
        <a:p>
          <a:pPr>
            <a:lnSpc>
              <a:spcPct val="100000"/>
            </a:lnSpc>
          </a:pPr>
          <a:r>
            <a:rPr lang="en-US">
              <a:latin typeface="Calibri"/>
              <a:ea typeface="Calibri"/>
              <a:cs typeface="Calibri"/>
            </a:rPr>
            <a:t>Reduction in process delays and improved turnaround time for requirement closures compared to the previous manual process.</a:t>
          </a:r>
        </a:p>
      </dgm:t>
    </dgm:pt>
    <dgm:pt modelId="{4250CF65-DC06-4AA1-A414-F054CB128537}" type="parTrans" cxnId="{C10FB6EE-39DD-4BDE-BEBA-DC3202FF03AD}">
      <dgm:prSet/>
      <dgm:spPr/>
      <dgm:t>
        <a:bodyPr/>
        <a:lstStyle/>
        <a:p>
          <a:endParaRPr lang="en-US"/>
        </a:p>
      </dgm:t>
    </dgm:pt>
    <dgm:pt modelId="{1246F746-F38B-4724-A45F-D229A1C00BC8}" type="sibTrans" cxnId="{C10FB6EE-39DD-4BDE-BEBA-DC3202FF03AD}">
      <dgm:prSet/>
      <dgm:spPr/>
      <dgm:t>
        <a:bodyPr/>
        <a:lstStyle/>
        <a:p>
          <a:endParaRPr lang="en-US"/>
        </a:p>
      </dgm:t>
    </dgm:pt>
    <dgm:pt modelId="{89925EDA-9CA1-4F7C-9824-FDE7C4F79AC6}">
      <dgm:prSet/>
      <dgm:spPr/>
      <dgm:t>
        <a:bodyPr/>
        <a:lstStyle/>
        <a:p>
          <a:pPr>
            <a:lnSpc>
              <a:spcPct val="100000"/>
            </a:lnSpc>
          </a:pPr>
          <a:r>
            <a:rPr lang="en-US">
              <a:latin typeface="Calibri"/>
              <a:ea typeface="Calibri"/>
              <a:cs typeface="Calibri"/>
            </a:rPr>
            <a:t>KPI Dashboard is successfully implemented and accurately displays all key metrics (calls executed, opportunities created, requirements posted, NDAs submitted) in real time.</a:t>
          </a:r>
        </a:p>
      </dgm:t>
    </dgm:pt>
    <dgm:pt modelId="{EC572B8D-945A-43A5-BA6B-5118E5F1F649}" type="parTrans" cxnId="{27C18020-AD99-43F0-BEFA-E7990C9A1F5E}">
      <dgm:prSet/>
      <dgm:spPr/>
      <dgm:t>
        <a:bodyPr/>
        <a:lstStyle/>
        <a:p>
          <a:endParaRPr lang="en-US"/>
        </a:p>
      </dgm:t>
    </dgm:pt>
    <dgm:pt modelId="{6B34992C-2FBA-412A-9B78-3EB9EF8FE8AD}" type="sibTrans" cxnId="{27C18020-AD99-43F0-BEFA-E7990C9A1F5E}">
      <dgm:prSet/>
      <dgm:spPr/>
      <dgm:t>
        <a:bodyPr/>
        <a:lstStyle/>
        <a:p>
          <a:endParaRPr lang="en-US"/>
        </a:p>
      </dgm:t>
    </dgm:pt>
    <dgm:pt modelId="{AE7444E3-6C19-4DC8-BBED-E7AF1DB51423}" type="pres">
      <dgm:prSet presAssocID="{F3615E1A-53B3-4C3F-8561-4800F6997C09}" presName="root" presStyleCnt="0">
        <dgm:presLayoutVars>
          <dgm:dir/>
          <dgm:resizeHandles val="exact"/>
        </dgm:presLayoutVars>
      </dgm:prSet>
      <dgm:spPr/>
    </dgm:pt>
    <dgm:pt modelId="{1BE07367-A261-4947-AF21-EE0D2B5A6B15}" type="pres">
      <dgm:prSet presAssocID="{83250C55-F82E-4791-B2A4-7F830189DA73}" presName="compNode" presStyleCnt="0"/>
      <dgm:spPr/>
    </dgm:pt>
    <dgm:pt modelId="{B6883FCA-E9B7-4DB0-B181-0F431B23A551}" type="pres">
      <dgm:prSet presAssocID="{83250C55-F82E-4791-B2A4-7F830189DA73}" presName="bgRect" presStyleLbl="bgShp" presStyleIdx="0" presStyleCnt="4"/>
      <dgm:spPr/>
    </dgm:pt>
    <dgm:pt modelId="{46339DDC-AF10-4903-860E-A74D6D5E9186}" type="pres">
      <dgm:prSet presAssocID="{83250C55-F82E-4791-B2A4-7F830189DA73}"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Gears"/>
        </a:ext>
      </dgm:extLst>
    </dgm:pt>
    <dgm:pt modelId="{9DA37404-2232-40BA-94E6-7E36716B4BB1}" type="pres">
      <dgm:prSet presAssocID="{83250C55-F82E-4791-B2A4-7F830189DA73}" presName="spaceRect" presStyleCnt="0"/>
      <dgm:spPr/>
    </dgm:pt>
    <dgm:pt modelId="{7021E10A-5680-4EA4-932D-464498307967}" type="pres">
      <dgm:prSet presAssocID="{83250C55-F82E-4791-B2A4-7F830189DA73}" presName="parTx" presStyleLbl="revTx" presStyleIdx="0" presStyleCnt="4">
        <dgm:presLayoutVars>
          <dgm:chMax val="0"/>
          <dgm:chPref val="0"/>
        </dgm:presLayoutVars>
      </dgm:prSet>
      <dgm:spPr/>
    </dgm:pt>
    <dgm:pt modelId="{C4004761-D3B8-43C3-84A3-0FCBF241B020}" type="pres">
      <dgm:prSet presAssocID="{0EB0B53B-1002-429B-9C33-86AC780921F0}" presName="sibTrans" presStyleCnt="0"/>
      <dgm:spPr/>
    </dgm:pt>
    <dgm:pt modelId="{C1E37A5A-B88E-4A7E-B8EF-60852D8F318E}" type="pres">
      <dgm:prSet presAssocID="{E66E8E80-F155-4E94-ACA7-6F21F228F726}" presName="compNode" presStyleCnt="0"/>
      <dgm:spPr/>
    </dgm:pt>
    <dgm:pt modelId="{A31271CB-2582-4955-ADAA-8A5F16183285}" type="pres">
      <dgm:prSet presAssocID="{E66E8E80-F155-4E94-ACA7-6F21F228F726}" presName="bgRect" presStyleLbl="bgShp" presStyleIdx="1" presStyleCnt="4"/>
      <dgm:spPr/>
    </dgm:pt>
    <dgm:pt modelId="{3D0C6F64-5F57-4C9B-9626-2BF6EB0615CF}" type="pres">
      <dgm:prSet presAssocID="{E66E8E80-F155-4E94-ACA7-6F21F228F726}"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Office Worker"/>
        </a:ext>
      </dgm:extLst>
    </dgm:pt>
    <dgm:pt modelId="{DC01F4E5-57EB-4EFB-873D-DC5476594279}" type="pres">
      <dgm:prSet presAssocID="{E66E8E80-F155-4E94-ACA7-6F21F228F726}" presName="spaceRect" presStyleCnt="0"/>
      <dgm:spPr/>
    </dgm:pt>
    <dgm:pt modelId="{79483531-4342-476F-9612-F61E10145983}" type="pres">
      <dgm:prSet presAssocID="{E66E8E80-F155-4E94-ACA7-6F21F228F726}" presName="parTx" presStyleLbl="revTx" presStyleIdx="1" presStyleCnt="4">
        <dgm:presLayoutVars>
          <dgm:chMax val="0"/>
          <dgm:chPref val="0"/>
        </dgm:presLayoutVars>
      </dgm:prSet>
      <dgm:spPr/>
    </dgm:pt>
    <dgm:pt modelId="{C1D12B3C-2F28-4C82-8AC9-526F45802D51}" type="pres">
      <dgm:prSet presAssocID="{F8957982-1D1A-411F-AD75-4022241F783F}" presName="sibTrans" presStyleCnt="0"/>
      <dgm:spPr/>
    </dgm:pt>
    <dgm:pt modelId="{7F1897BC-CC22-4E16-ABC8-A4236E3575DF}" type="pres">
      <dgm:prSet presAssocID="{81C51010-72C0-46A3-90B2-DFFAED8B78FB}" presName="compNode" presStyleCnt="0"/>
      <dgm:spPr/>
    </dgm:pt>
    <dgm:pt modelId="{686DC167-8262-44B2-8434-B0B5384CB36E}" type="pres">
      <dgm:prSet presAssocID="{81C51010-72C0-46A3-90B2-DFFAED8B78FB}" presName="bgRect" presStyleLbl="bgShp" presStyleIdx="2" presStyleCnt="4"/>
      <dgm:spPr/>
    </dgm:pt>
    <dgm:pt modelId="{21DB56C2-4289-4686-9B3B-9CED15A439C5}" type="pres">
      <dgm:prSet presAssocID="{81C51010-72C0-46A3-90B2-DFFAED8B78F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topwatch"/>
        </a:ext>
      </dgm:extLst>
    </dgm:pt>
    <dgm:pt modelId="{21D4E813-FD84-4CC1-B2FE-8C9241BD2EB2}" type="pres">
      <dgm:prSet presAssocID="{81C51010-72C0-46A3-90B2-DFFAED8B78FB}" presName="spaceRect" presStyleCnt="0"/>
      <dgm:spPr/>
    </dgm:pt>
    <dgm:pt modelId="{AB206C48-7285-4E2B-9345-026F338817C3}" type="pres">
      <dgm:prSet presAssocID="{81C51010-72C0-46A3-90B2-DFFAED8B78FB}" presName="parTx" presStyleLbl="revTx" presStyleIdx="2" presStyleCnt="4">
        <dgm:presLayoutVars>
          <dgm:chMax val="0"/>
          <dgm:chPref val="0"/>
        </dgm:presLayoutVars>
      </dgm:prSet>
      <dgm:spPr/>
    </dgm:pt>
    <dgm:pt modelId="{4ABE747D-1348-45EA-90E0-F19595242AB6}" type="pres">
      <dgm:prSet presAssocID="{1246F746-F38B-4724-A45F-D229A1C00BC8}" presName="sibTrans" presStyleCnt="0"/>
      <dgm:spPr/>
    </dgm:pt>
    <dgm:pt modelId="{471BE149-D2A0-4333-9C1F-AA3DA7382DE3}" type="pres">
      <dgm:prSet presAssocID="{89925EDA-9CA1-4F7C-9824-FDE7C4F79AC6}" presName="compNode" presStyleCnt="0"/>
      <dgm:spPr/>
    </dgm:pt>
    <dgm:pt modelId="{E5444BD8-EE49-4A83-ABF9-C2E7EF37B50C}" type="pres">
      <dgm:prSet presAssocID="{89925EDA-9CA1-4F7C-9824-FDE7C4F79AC6}" presName="bgRect" presStyleLbl="bgShp" presStyleIdx="3" presStyleCnt="4"/>
      <dgm:spPr/>
    </dgm:pt>
    <dgm:pt modelId="{84489CD1-36CB-4D3E-9628-C88564FC88F6}" type="pres">
      <dgm:prSet presAssocID="{89925EDA-9CA1-4F7C-9824-FDE7C4F79AC6}"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Gauge"/>
        </a:ext>
      </dgm:extLst>
    </dgm:pt>
    <dgm:pt modelId="{5CA999F4-21B6-4180-A20B-8C2830781866}" type="pres">
      <dgm:prSet presAssocID="{89925EDA-9CA1-4F7C-9824-FDE7C4F79AC6}" presName="spaceRect" presStyleCnt="0"/>
      <dgm:spPr/>
    </dgm:pt>
    <dgm:pt modelId="{38F0D387-B676-4B96-A45E-CCB6F36323D4}" type="pres">
      <dgm:prSet presAssocID="{89925EDA-9CA1-4F7C-9824-FDE7C4F79AC6}" presName="parTx" presStyleLbl="revTx" presStyleIdx="3" presStyleCnt="4">
        <dgm:presLayoutVars>
          <dgm:chMax val="0"/>
          <dgm:chPref val="0"/>
        </dgm:presLayoutVars>
      </dgm:prSet>
      <dgm:spPr/>
    </dgm:pt>
  </dgm:ptLst>
  <dgm:cxnLst>
    <dgm:cxn modelId="{1E516919-5999-471F-8E91-CCED75B2C4BA}" type="presOf" srcId="{E66E8E80-F155-4E94-ACA7-6F21F228F726}" destId="{79483531-4342-476F-9612-F61E10145983}" srcOrd="0" destOrd="0" presId="urn:microsoft.com/office/officeart/2018/2/layout/IconVerticalSolidList"/>
    <dgm:cxn modelId="{27C18020-AD99-43F0-BEFA-E7990C9A1F5E}" srcId="{F3615E1A-53B3-4C3F-8561-4800F6997C09}" destId="{89925EDA-9CA1-4F7C-9824-FDE7C4F79AC6}" srcOrd="3" destOrd="0" parTransId="{EC572B8D-945A-43A5-BA6B-5118E5F1F649}" sibTransId="{6B34992C-2FBA-412A-9B78-3EB9EF8FE8AD}"/>
    <dgm:cxn modelId="{F0AD342D-1823-4FFE-B22D-9D7A5C3689B5}" srcId="{F3615E1A-53B3-4C3F-8561-4800F6997C09}" destId="{E66E8E80-F155-4E94-ACA7-6F21F228F726}" srcOrd="1" destOrd="0" parTransId="{A23E8137-CBCE-41A2-8207-44E5F41C4212}" sibTransId="{F8957982-1D1A-411F-AD75-4022241F783F}"/>
    <dgm:cxn modelId="{012F0430-FD90-4E10-BE71-02070AF93E5C}" type="presOf" srcId="{F3615E1A-53B3-4C3F-8561-4800F6997C09}" destId="{AE7444E3-6C19-4DC8-BBED-E7AF1DB51423}" srcOrd="0" destOrd="0" presId="urn:microsoft.com/office/officeart/2018/2/layout/IconVerticalSolidList"/>
    <dgm:cxn modelId="{A1564C65-7172-4F02-AFB7-D150B54E41E8}" type="presOf" srcId="{89925EDA-9CA1-4F7C-9824-FDE7C4F79AC6}" destId="{38F0D387-B676-4B96-A45E-CCB6F36323D4}" srcOrd="0" destOrd="0" presId="urn:microsoft.com/office/officeart/2018/2/layout/IconVerticalSolidList"/>
    <dgm:cxn modelId="{75C5F688-CE2B-4B75-8A97-A9E0B17070CB}" type="presOf" srcId="{83250C55-F82E-4791-B2A4-7F830189DA73}" destId="{7021E10A-5680-4EA4-932D-464498307967}" srcOrd="0" destOrd="0" presId="urn:microsoft.com/office/officeart/2018/2/layout/IconVerticalSolidList"/>
    <dgm:cxn modelId="{3279CF94-BB2B-4018-87FD-69367E444EDA}" srcId="{F3615E1A-53B3-4C3F-8561-4800F6997C09}" destId="{83250C55-F82E-4791-B2A4-7F830189DA73}" srcOrd="0" destOrd="0" parTransId="{D06162BD-972F-4603-A5E9-7155BDDDA72E}" sibTransId="{0EB0B53B-1002-429B-9C33-86AC780921F0}"/>
    <dgm:cxn modelId="{E4FA40A4-ED5A-49D7-B288-68AE63759382}" type="presOf" srcId="{81C51010-72C0-46A3-90B2-DFFAED8B78FB}" destId="{AB206C48-7285-4E2B-9345-026F338817C3}" srcOrd="0" destOrd="0" presId="urn:microsoft.com/office/officeart/2018/2/layout/IconVerticalSolidList"/>
    <dgm:cxn modelId="{C10FB6EE-39DD-4BDE-BEBA-DC3202FF03AD}" srcId="{F3615E1A-53B3-4C3F-8561-4800F6997C09}" destId="{81C51010-72C0-46A3-90B2-DFFAED8B78FB}" srcOrd="2" destOrd="0" parTransId="{4250CF65-DC06-4AA1-A414-F054CB128537}" sibTransId="{1246F746-F38B-4724-A45F-D229A1C00BC8}"/>
    <dgm:cxn modelId="{FCCDC06E-FA9F-4612-B541-8883A6B87D27}" type="presParOf" srcId="{AE7444E3-6C19-4DC8-BBED-E7AF1DB51423}" destId="{1BE07367-A261-4947-AF21-EE0D2B5A6B15}" srcOrd="0" destOrd="0" presId="urn:microsoft.com/office/officeart/2018/2/layout/IconVerticalSolidList"/>
    <dgm:cxn modelId="{D5A74848-9D4E-457A-A221-3FF3E8E207E5}" type="presParOf" srcId="{1BE07367-A261-4947-AF21-EE0D2B5A6B15}" destId="{B6883FCA-E9B7-4DB0-B181-0F431B23A551}" srcOrd="0" destOrd="0" presId="urn:microsoft.com/office/officeart/2018/2/layout/IconVerticalSolidList"/>
    <dgm:cxn modelId="{5DCA32D6-60B1-413F-8904-993411F5B482}" type="presParOf" srcId="{1BE07367-A261-4947-AF21-EE0D2B5A6B15}" destId="{46339DDC-AF10-4903-860E-A74D6D5E9186}" srcOrd="1" destOrd="0" presId="urn:microsoft.com/office/officeart/2018/2/layout/IconVerticalSolidList"/>
    <dgm:cxn modelId="{961025A5-35A4-45E7-947A-3FA1A15A8E84}" type="presParOf" srcId="{1BE07367-A261-4947-AF21-EE0D2B5A6B15}" destId="{9DA37404-2232-40BA-94E6-7E36716B4BB1}" srcOrd="2" destOrd="0" presId="urn:microsoft.com/office/officeart/2018/2/layout/IconVerticalSolidList"/>
    <dgm:cxn modelId="{130FB02D-C5A9-497C-9A31-7E256B4FE5D6}" type="presParOf" srcId="{1BE07367-A261-4947-AF21-EE0D2B5A6B15}" destId="{7021E10A-5680-4EA4-932D-464498307967}" srcOrd="3" destOrd="0" presId="urn:microsoft.com/office/officeart/2018/2/layout/IconVerticalSolidList"/>
    <dgm:cxn modelId="{1385493B-112E-41D1-9FD7-60307B254845}" type="presParOf" srcId="{AE7444E3-6C19-4DC8-BBED-E7AF1DB51423}" destId="{C4004761-D3B8-43C3-84A3-0FCBF241B020}" srcOrd="1" destOrd="0" presId="urn:microsoft.com/office/officeart/2018/2/layout/IconVerticalSolidList"/>
    <dgm:cxn modelId="{961AF821-1A71-4D06-866E-492A1FA73950}" type="presParOf" srcId="{AE7444E3-6C19-4DC8-BBED-E7AF1DB51423}" destId="{C1E37A5A-B88E-4A7E-B8EF-60852D8F318E}" srcOrd="2" destOrd="0" presId="urn:microsoft.com/office/officeart/2018/2/layout/IconVerticalSolidList"/>
    <dgm:cxn modelId="{05AB7B33-6129-425C-8C51-621B5D293BAA}" type="presParOf" srcId="{C1E37A5A-B88E-4A7E-B8EF-60852D8F318E}" destId="{A31271CB-2582-4955-ADAA-8A5F16183285}" srcOrd="0" destOrd="0" presId="urn:microsoft.com/office/officeart/2018/2/layout/IconVerticalSolidList"/>
    <dgm:cxn modelId="{F77E1AA9-0A6D-4FA8-800D-5BE71A577EEA}" type="presParOf" srcId="{C1E37A5A-B88E-4A7E-B8EF-60852D8F318E}" destId="{3D0C6F64-5F57-4C9B-9626-2BF6EB0615CF}" srcOrd="1" destOrd="0" presId="urn:microsoft.com/office/officeart/2018/2/layout/IconVerticalSolidList"/>
    <dgm:cxn modelId="{08B03E90-CFBD-452C-819F-3CF09199687C}" type="presParOf" srcId="{C1E37A5A-B88E-4A7E-B8EF-60852D8F318E}" destId="{DC01F4E5-57EB-4EFB-873D-DC5476594279}" srcOrd="2" destOrd="0" presId="urn:microsoft.com/office/officeart/2018/2/layout/IconVerticalSolidList"/>
    <dgm:cxn modelId="{E83F7C30-83EE-4530-A610-E8468DC22698}" type="presParOf" srcId="{C1E37A5A-B88E-4A7E-B8EF-60852D8F318E}" destId="{79483531-4342-476F-9612-F61E10145983}" srcOrd="3" destOrd="0" presId="urn:microsoft.com/office/officeart/2018/2/layout/IconVerticalSolidList"/>
    <dgm:cxn modelId="{6B7FB081-C906-4D54-922A-1D717EFF089B}" type="presParOf" srcId="{AE7444E3-6C19-4DC8-BBED-E7AF1DB51423}" destId="{C1D12B3C-2F28-4C82-8AC9-526F45802D51}" srcOrd="3" destOrd="0" presId="urn:microsoft.com/office/officeart/2018/2/layout/IconVerticalSolidList"/>
    <dgm:cxn modelId="{7D16D577-AA26-475C-93D3-F15AA848E5A8}" type="presParOf" srcId="{AE7444E3-6C19-4DC8-BBED-E7AF1DB51423}" destId="{7F1897BC-CC22-4E16-ABC8-A4236E3575DF}" srcOrd="4" destOrd="0" presId="urn:microsoft.com/office/officeart/2018/2/layout/IconVerticalSolidList"/>
    <dgm:cxn modelId="{2F0DB7C2-19BE-478B-84E3-7118A027CD46}" type="presParOf" srcId="{7F1897BC-CC22-4E16-ABC8-A4236E3575DF}" destId="{686DC167-8262-44B2-8434-B0B5384CB36E}" srcOrd="0" destOrd="0" presId="urn:microsoft.com/office/officeart/2018/2/layout/IconVerticalSolidList"/>
    <dgm:cxn modelId="{8A21B861-C947-4A84-8F43-A5447F796ECF}" type="presParOf" srcId="{7F1897BC-CC22-4E16-ABC8-A4236E3575DF}" destId="{21DB56C2-4289-4686-9B3B-9CED15A439C5}" srcOrd="1" destOrd="0" presId="urn:microsoft.com/office/officeart/2018/2/layout/IconVerticalSolidList"/>
    <dgm:cxn modelId="{2FC85D7C-85A2-48E7-9604-5CAC4951257D}" type="presParOf" srcId="{7F1897BC-CC22-4E16-ABC8-A4236E3575DF}" destId="{21D4E813-FD84-4CC1-B2FE-8C9241BD2EB2}" srcOrd="2" destOrd="0" presId="urn:microsoft.com/office/officeart/2018/2/layout/IconVerticalSolidList"/>
    <dgm:cxn modelId="{D001184F-E2EF-4594-98C9-AE3ED9CF9363}" type="presParOf" srcId="{7F1897BC-CC22-4E16-ABC8-A4236E3575DF}" destId="{AB206C48-7285-4E2B-9345-026F338817C3}" srcOrd="3" destOrd="0" presId="urn:microsoft.com/office/officeart/2018/2/layout/IconVerticalSolidList"/>
    <dgm:cxn modelId="{B7395BD7-113B-4B06-982F-B450CC2D031C}" type="presParOf" srcId="{AE7444E3-6C19-4DC8-BBED-E7AF1DB51423}" destId="{4ABE747D-1348-45EA-90E0-F19595242AB6}" srcOrd="5" destOrd="0" presId="urn:microsoft.com/office/officeart/2018/2/layout/IconVerticalSolidList"/>
    <dgm:cxn modelId="{9FC539D9-7985-44ED-9605-36CB73FF9E72}" type="presParOf" srcId="{AE7444E3-6C19-4DC8-BBED-E7AF1DB51423}" destId="{471BE149-D2A0-4333-9C1F-AA3DA7382DE3}" srcOrd="6" destOrd="0" presId="urn:microsoft.com/office/officeart/2018/2/layout/IconVerticalSolidList"/>
    <dgm:cxn modelId="{699B1CC2-6B3A-473D-84C0-E6EC7F9E9BC4}" type="presParOf" srcId="{471BE149-D2A0-4333-9C1F-AA3DA7382DE3}" destId="{E5444BD8-EE49-4A83-ABF9-C2E7EF37B50C}" srcOrd="0" destOrd="0" presId="urn:microsoft.com/office/officeart/2018/2/layout/IconVerticalSolidList"/>
    <dgm:cxn modelId="{4DBED33C-ECF2-4AAE-8655-B79253447003}" type="presParOf" srcId="{471BE149-D2A0-4333-9C1F-AA3DA7382DE3}" destId="{84489CD1-36CB-4D3E-9628-C88564FC88F6}" srcOrd="1" destOrd="0" presId="urn:microsoft.com/office/officeart/2018/2/layout/IconVerticalSolidList"/>
    <dgm:cxn modelId="{EF558EA8-E454-405F-8055-C51CF138E0C8}" type="presParOf" srcId="{471BE149-D2A0-4333-9C1F-AA3DA7382DE3}" destId="{5CA999F4-21B6-4180-A20B-8C2830781866}" srcOrd="2" destOrd="0" presId="urn:microsoft.com/office/officeart/2018/2/layout/IconVerticalSolidList"/>
    <dgm:cxn modelId="{237603A2-2149-4C65-B6E6-2BE36171BBA3}" type="presParOf" srcId="{471BE149-D2A0-4333-9C1F-AA3DA7382DE3}" destId="{38F0D387-B676-4B96-A45E-CCB6F36323D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01363D2-7389-4908-A845-7E7DC15CA5BF}"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2EF15857-43D5-429A-A5B0-DE24B57CE5F5}">
      <dgm:prSet/>
      <dgm:spPr/>
      <dgm:t>
        <a:bodyPr/>
        <a:lstStyle/>
        <a:p>
          <a:pPr>
            <a:lnSpc>
              <a:spcPct val="100000"/>
            </a:lnSpc>
          </a:pPr>
          <a:r>
            <a:rPr lang="en-US">
              <a:latin typeface="Calibri"/>
              <a:ea typeface="Calibri"/>
              <a:cs typeface="Calibri"/>
            </a:rPr>
            <a:t>Performance data is categorized correctly based on experience levels (0–1 year, 1–3 years, 3+ years) and used for evaluation and bonus calculations.</a:t>
          </a:r>
        </a:p>
      </dgm:t>
    </dgm:pt>
    <dgm:pt modelId="{69A3CA12-A851-4DF3-AB3C-9B7C79EAA36D}" type="parTrans" cxnId="{FD912875-9A8C-4D74-9794-1FF474700F51}">
      <dgm:prSet/>
      <dgm:spPr/>
      <dgm:t>
        <a:bodyPr/>
        <a:lstStyle/>
        <a:p>
          <a:endParaRPr lang="en-US"/>
        </a:p>
      </dgm:t>
    </dgm:pt>
    <dgm:pt modelId="{0F81053A-2390-4A1B-AD33-71402F50B95D}" type="sibTrans" cxnId="{FD912875-9A8C-4D74-9794-1FF474700F51}">
      <dgm:prSet/>
      <dgm:spPr/>
      <dgm:t>
        <a:bodyPr/>
        <a:lstStyle/>
        <a:p>
          <a:endParaRPr lang="en-US"/>
        </a:p>
      </dgm:t>
    </dgm:pt>
    <dgm:pt modelId="{BEA4502E-F9C8-4F18-917F-814A16F09987}">
      <dgm:prSet/>
      <dgm:spPr/>
      <dgm:t>
        <a:bodyPr/>
        <a:lstStyle/>
        <a:p>
          <a:pPr>
            <a:lnSpc>
              <a:spcPct val="100000"/>
            </a:lnSpc>
          </a:pPr>
          <a:r>
            <a:rPr lang="en-US">
              <a:latin typeface="Calibri"/>
              <a:ea typeface="Calibri"/>
              <a:cs typeface="Calibri"/>
            </a:rPr>
            <a:t>Sales and management teams report improved transparency and ease of monitoring individual and team performance.</a:t>
          </a:r>
        </a:p>
      </dgm:t>
    </dgm:pt>
    <dgm:pt modelId="{7F6E37CD-854E-4EFB-8811-1A4CCE9E320C}" type="parTrans" cxnId="{0690768E-16D8-4E91-84A6-ECB8826FA0CB}">
      <dgm:prSet/>
      <dgm:spPr/>
      <dgm:t>
        <a:bodyPr/>
        <a:lstStyle/>
        <a:p>
          <a:endParaRPr lang="en-US"/>
        </a:p>
      </dgm:t>
    </dgm:pt>
    <dgm:pt modelId="{3610A2EA-566A-4985-9FB9-6B772A6A4245}" type="sibTrans" cxnId="{0690768E-16D8-4E91-84A6-ECB8826FA0CB}">
      <dgm:prSet/>
      <dgm:spPr/>
      <dgm:t>
        <a:bodyPr/>
        <a:lstStyle/>
        <a:p>
          <a:endParaRPr lang="en-US"/>
        </a:p>
      </dgm:t>
    </dgm:pt>
    <dgm:pt modelId="{F813A248-6C70-4880-993A-FEA975FBCF3B}">
      <dgm:prSet/>
      <dgm:spPr/>
      <dgm:t>
        <a:bodyPr/>
        <a:lstStyle/>
        <a:p>
          <a:pPr>
            <a:lnSpc>
              <a:spcPct val="100000"/>
            </a:lnSpc>
          </a:pPr>
          <a:r>
            <a:rPr lang="en-US">
              <a:latin typeface="Calibri"/>
              <a:ea typeface="Calibri"/>
              <a:cs typeface="Calibri"/>
            </a:rPr>
            <a:t>User adoption rate of the enhanced Hubble features (workflow and dashboard) meets or exceeds 90% within the first three months of implementation.</a:t>
          </a:r>
        </a:p>
      </dgm:t>
    </dgm:pt>
    <dgm:pt modelId="{56582B2D-E25D-4C41-9CFA-78979103B7EE}" type="parTrans" cxnId="{F8C5B8FE-14EF-446D-B737-36E80A111E34}">
      <dgm:prSet/>
      <dgm:spPr/>
      <dgm:t>
        <a:bodyPr/>
        <a:lstStyle/>
        <a:p>
          <a:endParaRPr lang="en-US"/>
        </a:p>
      </dgm:t>
    </dgm:pt>
    <dgm:pt modelId="{E4C5C526-05AE-4AE4-A15B-6A8BD7BBC49F}" type="sibTrans" cxnId="{F8C5B8FE-14EF-446D-B737-36E80A111E34}">
      <dgm:prSet/>
      <dgm:spPr/>
      <dgm:t>
        <a:bodyPr/>
        <a:lstStyle/>
        <a:p>
          <a:endParaRPr lang="en-US"/>
        </a:p>
      </dgm:t>
    </dgm:pt>
    <dgm:pt modelId="{2A07C1AD-CE9C-41DB-91E0-2F0E642960A7}" type="pres">
      <dgm:prSet presAssocID="{101363D2-7389-4908-A845-7E7DC15CA5BF}" presName="root" presStyleCnt="0">
        <dgm:presLayoutVars>
          <dgm:dir/>
          <dgm:resizeHandles val="exact"/>
        </dgm:presLayoutVars>
      </dgm:prSet>
      <dgm:spPr/>
    </dgm:pt>
    <dgm:pt modelId="{A30DE9F0-740B-484E-919B-781A91A31636}" type="pres">
      <dgm:prSet presAssocID="{2EF15857-43D5-429A-A5B0-DE24B57CE5F5}" presName="compNode" presStyleCnt="0"/>
      <dgm:spPr/>
    </dgm:pt>
    <dgm:pt modelId="{00493B98-EAE7-4EE9-830D-7ABF8E3718D0}" type="pres">
      <dgm:prSet presAssocID="{2EF15857-43D5-429A-A5B0-DE24B57CE5F5}" presName="bgRect" presStyleLbl="bgShp" presStyleIdx="0" presStyleCnt="3"/>
      <dgm:spPr/>
    </dgm:pt>
    <dgm:pt modelId="{F07DD0B3-1B35-48E3-9805-948FBEA64330}" type="pres">
      <dgm:prSet presAssocID="{2EF15857-43D5-429A-A5B0-DE24B57CE5F5}"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Graduation Cap"/>
        </a:ext>
      </dgm:extLst>
    </dgm:pt>
    <dgm:pt modelId="{CE70EF8A-B19E-4DEC-9FAD-F1E726BE774A}" type="pres">
      <dgm:prSet presAssocID="{2EF15857-43D5-429A-A5B0-DE24B57CE5F5}" presName="spaceRect" presStyleCnt="0"/>
      <dgm:spPr/>
    </dgm:pt>
    <dgm:pt modelId="{376FDC38-367F-455E-A142-FCA564B7A989}" type="pres">
      <dgm:prSet presAssocID="{2EF15857-43D5-429A-A5B0-DE24B57CE5F5}" presName="parTx" presStyleLbl="revTx" presStyleIdx="0" presStyleCnt="3">
        <dgm:presLayoutVars>
          <dgm:chMax val="0"/>
          <dgm:chPref val="0"/>
        </dgm:presLayoutVars>
      </dgm:prSet>
      <dgm:spPr/>
    </dgm:pt>
    <dgm:pt modelId="{F791180D-0E95-44CF-AFC8-E608D6A75D66}" type="pres">
      <dgm:prSet presAssocID="{0F81053A-2390-4A1B-AD33-71402F50B95D}" presName="sibTrans" presStyleCnt="0"/>
      <dgm:spPr/>
    </dgm:pt>
    <dgm:pt modelId="{78DF2A0D-74AC-48C6-A452-C0C8A5940674}" type="pres">
      <dgm:prSet presAssocID="{BEA4502E-F9C8-4F18-917F-814A16F09987}" presName="compNode" presStyleCnt="0"/>
      <dgm:spPr/>
    </dgm:pt>
    <dgm:pt modelId="{9F58469B-C704-43A7-ABE9-D8E4B8015EFF}" type="pres">
      <dgm:prSet presAssocID="{BEA4502E-F9C8-4F18-917F-814A16F09987}" presName="bgRect" presStyleLbl="bgShp" presStyleIdx="1" presStyleCnt="3"/>
      <dgm:spPr/>
    </dgm:pt>
    <dgm:pt modelId="{3B6DCFA1-5467-4199-BD8A-46AF0B3A512F}" type="pres">
      <dgm:prSet presAssocID="{BEA4502E-F9C8-4F18-917F-814A16F09987}"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Hierarchy"/>
        </a:ext>
      </dgm:extLst>
    </dgm:pt>
    <dgm:pt modelId="{AD3FC308-B925-45B6-9D22-325BBE6CEE17}" type="pres">
      <dgm:prSet presAssocID="{BEA4502E-F9C8-4F18-917F-814A16F09987}" presName="spaceRect" presStyleCnt="0"/>
      <dgm:spPr/>
    </dgm:pt>
    <dgm:pt modelId="{62D7BF3C-AE56-4232-8EC1-04DA3E94E022}" type="pres">
      <dgm:prSet presAssocID="{BEA4502E-F9C8-4F18-917F-814A16F09987}" presName="parTx" presStyleLbl="revTx" presStyleIdx="1" presStyleCnt="3">
        <dgm:presLayoutVars>
          <dgm:chMax val="0"/>
          <dgm:chPref val="0"/>
        </dgm:presLayoutVars>
      </dgm:prSet>
      <dgm:spPr/>
    </dgm:pt>
    <dgm:pt modelId="{E49A6624-8AD8-4EF3-A406-CC86FC1AD4E3}" type="pres">
      <dgm:prSet presAssocID="{3610A2EA-566A-4985-9FB9-6B772A6A4245}" presName="sibTrans" presStyleCnt="0"/>
      <dgm:spPr/>
    </dgm:pt>
    <dgm:pt modelId="{47F5489F-8BA3-4B31-AE71-062EBF1FDD73}" type="pres">
      <dgm:prSet presAssocID="{F813A248-6C70-4880-993A-FEA975FBCF3B}" presName="compNode" presStyleCnt="0"/>
      <dgm:spPr/>
    </dgm:pt>
    <dgm:pt modelId="{1187F1D0-2791-4C91-AF55-E4C79DEC9647}" type="pres">
      <dgm:prSet presAssocID="{F813A248-6C70-4880-993A-FEA975FBCF3B}" presName="bgRect" presStyleLbl="bgShp" presStyleIdx="2" presStyleCnt="3"/>
      <dgm:spPr/>
    </dgm:pt>
    <dgm:pt modelId="{E45ECA01-1C20-41C8-B336-A895E96DFE22}" type="pres">
      <dgm:prSet presAssocID="{F813A248-6C70-4880-993A-FEA975FBCF3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Gauge"/>
        </a:ext>
      </dgm:extLst>
    </dgm:pt>
    <dgm:pt modelId="{9B53FC1B-593D-41E5-BDB8-E8DCF9EEB1C5}" type="pres">
      <dgm:prSet presAssocID="{F813A248-6C70-4880-993A-FEA975FBCF3B}" presName="spaceRect" presStyleCnt="0"/>
      <dgm:spPr/>
    </dgm:pt>
    <dgm:pt modelId="{EB1FDC53-F265-4277-8957-7000E81AE4A9}" type="pres">
      <dgm:prSet presAssocID="{F813A248-6C70-4880-993A-FEA975FBCF3B}" presName="parTx" presStyleLbl="revTx" presStyleIdx="2" presStyleCnt="3">
        <dgm:presLayoutVars>
          <dgm:chMax val="0"/>
          <dgm:chPref val="0"/>
        </dgm:presLayoutVars>
      </dgm:prSet>
      <dgm:spPr/>
    </dgm:pt>
  </dgm:ptLst>
  <dgm:cxnLst>
    <dgm:cxn modelId="{27A95042-FA7D-40F1-9253-8B515C11C14C}" type="presOf" srcId="{F813A248-6C70-4880-993A-FEA975FBCF3B}" destId="{EB1FDC53-F265-4277-8957-7000E81AE4A9}" srcOrd="0" destOrd="0" presId="urn:microsoft.com/office/officeart/2018/2/layout/IconVerticalSolidList"/>
    <dgm:cxn modelId="{CC6DC474-7D7F-4087-B487-D78FCE263DCF}" type="presOf" srcId="{101363D2-7389-4908-A845-7E7DC15CA5BF}" destId="{2A07C1AD-CE9C-41DB-91E0-2F0E642960A7}" srcOrd="0" destOrd="0" presId="urn:microsoft.com/office/officeart/2018/2/layout/IconVerticalSolidList"/>
    <dgm:cxn modelId="{FD912875-9A8C-4D74-9794-1FF474700F51}" srcId="{101363D2-7389-4908-A845-7E7DC15CA5BF}" destId="{2EF15857-43D5-429A-A5B0-DE24B57CE5F5}" srcOrd="0" destOrd="0" parTransId="{69A3CA12-A851-4DF3-AB3C-9B7C79EAA36D}" sibTransId="{0F81053A-2390-4A1B-AD33-71402F50B95D}"/>
    <dgm:cxn modelId="{317CB756-7F95-475E-A14B-5113294D867E}" type="presOf" srcId="{BEA4502E-F9C8-4F18-917F-814A16F09987}" destId="{62D7BF3C-AE56-4232-8EC1-04DA3E94E022}" srcOrd="0" destOrd="0" presId="urn:microsoft.com/office/officeart/2018/2/layout/IconVerticalSolidList"/>
    <dgm:cxn modelId="{0690768E-16D8-4E91-84A6-ECB8826FA0CB}" srcId="{101363D2-7389-4908-A845-7E7DC15CA5BF}" destId="{BEA4502E-F9C8-4F18-917F-814A16F09987}" srcOrd="1" destOrd="0" parTransId="{7F6E37CD-854E-4EFB-8811-1A4CCE9E320C}" sibTransId="{3610A2EA-566A-4985-9FB9-6B772A6A4245}"/>
    <dgm:cxn modelId="{D2E3DFFB-84C1-42EE-93C2-341BBF3C987A}" type="presOf" srcId="{2EF15857-43D5-429A-A5B0-DE24B57CE5F5}" destId="{376FDC38-367F-455E-A142-FCA564B7A989}" srcOrd="0" destOrd="0" presId="urn:microsoft.com/office/officeart/2018/2/layout/IconVerticalSolidList"/>
    <dgm:cxn modelId="{F8C5B8FE-14EF-446D-B737-36E80A111E34}" srcId="{101363D2-7389-4908-A845-7E7DC15CA5BF}" destId="{F813A248-6C70-4880-993A-FEA975FBCF3B}" srcOrd="2" destOrd="0" parTransId="{56582B2D-E25D-4C41-9CFA-78979103B7EE}" sibTransId="{E4C5C526-05AE-4AE4-A15B-6A8BD7BBC49F}"/>
    <dgm:cxn modelId="{6129BD34-16E7-428F-86CD-578BD7247EDA}" type="presParOf" srcId="{2A07C1AD-CE9C-41DB-91E0-2F0E642960A7}" destId="{A30DE9F0-740B-484E-919B-781A91A31636}" srcOrd="0" destOrd="0" presId="urn:microsoft.com/office/officeart/2018/2/layout/IconVerticalSolidList"/>
    <dgm:cxn modelId="{E9DCDE81-34AB-4E7F-9758-E6E38F04C78B}" type="presParOf" srcId="{A30DE9F0-740B-484E-919B-781A91A31636}" destId="{00493B98-EAE7-4EE9-830D-7ABF8E3718D0}" srcOrd="0" destOrd="0" presId="urn:microsoft.com/office/officeart/2018/2/layout/IconVerticalSolidList"/>
    <dgm:cxn modelId="{B5E16C67-2BE6-4D0E-AFDA-B9B146966256}" type="presParOf" srcId="{A30DE9F0-740B-484E-919B-781A91A31636}" destId="{F07DD0B3-1B35-48E3-9805-948FBEA64330}" srcOrd="1" destOrd="0" presId="urn:microsoft.com/office/officeart/2018/2/layout/IconVerticalSolidList"/>
    <dgm:cxn modelId="{4162B329-BD2E-4293-9F69-889371970532}" type="presParOf" srcId="{A30DE9F0-740B-484E-919B-781A91A31636}" destId="{CE70EF8A-B19E-4DEC-9FAD-F1E726BE774A}" srcOrd="2" destOrd="0" presId="urn:microsoft.com/office/officeart/2018/2/layout/IconVerticalSolidList"/>
    <dgm:cxn modelId="{BCEB1B7F-EDA7-4C9C-AA00-5029F8F4E74E}" type="presParOf" srcId="{A30DE9F0-740B-484E-919B-781A91A31636}" destId="{376FDC38-367F-455E-A142-FCA564B7A989}" srcOrd="3" destOrd="0" presId="urn:microsoft.com/office/officeart/2018/2/layout/IconVerticalSolidList"/>
    <dgm:cxn modelId="{4B2B7429-4EC5-4682-971C-1789BEB052D6}" type="presParOf" srcId="{2A07C1AD-CE9C-41DB-91E0-2F0E642960A7}" destId="{F791180D-0E95-44CF-AFC8-E608D6A75D66}" srcOrd="1" destOrd="0" presId="urn:microsoft.com/office/officeart/2018/2/layout/IconVerticalSolidList"/>
    <dgm:cxn modelId="{B8CC559F-F33C-461D-BEC1-3F3DCD7A726D}" type="presParOf" srcId="{2A07C1AD-CE9C-41DB-91E0-2F0E642960A7}" destId="{78DF2A0D-74AC-48C6-A452-C0C8A5940674}" srcOrd="2" destOrd="0" presId="urn:microsoft.com/office/officeart/2018/2/layout/IconVerticalSolidList"/>
    <dgm:cxn modelId="{BB93926D-33D7-45C3-88AF-2605882DAB08}" type="presParOf" srcId="{78DF2A0D-74AC-48C6-A452-C0C8A5940674}" destId="{9F58469B-C704-43A7-ABE9-D8E4B8015EFF}" srcOrd="0" destOrd="0" presId="urn:microsoft.com/office/officeart/2018/2/layout/IconVerticalSolidList"/>
    <dgm:cxn modelId="{E5F6B851-8D38-4632-A9FC-0C0B90980A39}" type="presParOf" srcId="{78DF2A0D-74AC-48C6-A452-C0C8A5940674}" destId="{3B6DCFA1-5467-4199-BD8A-46AF0B3A512F}" srcOrd="1" destOrd="0" presId="urn:microsoft.com/office/officeart/2018/2/layout/IconVerticalSolidList"/>
    <dgm:cxn modelId="{AE1AF23A-4935-41BB-B2BE-EE0DA04F360A}" type="presParOf" srcId="{78DF2A0D-74AC-48C6-A452-C0C8A5940674}" destId="{AD3FC308-B925-45B6-9D22-325BBE6CEE17}" srcOrd="2" destOrd="0" presId="urn:microsoft.com/office/officeart/2018/2/layout/IconVerticalSolidList"/>
    <dgm:cxn modelId="{B48501C9-59A9-4AE5-978F-EA2DB0CF4259}" type="presParOf" srcId="{78DF2A0D-74AC-48C6-A452-C0C8A5940674}" destId="{62D7BF3C-AE56-4232-8EC1-04DA3E94E022}" srcOrd="3" destOrd="0" presId="urn:microsoft.com/office/officeart/2018/2/layout/IconVerticalSolidList"/>
    <dgm:cxn modelId="{CE3D3340-D22B-4797-9674-C93AAEC6CD7E}" type="presParOf" srcId="{2A07C1AD-CE9C-41DB-91E0-2F0E642960A7}" destId="{E49A6624-8AD8-4EF3-A406-CC86FC1AD4E3}" srcOrd="3" destOrd="0" presId="urn:microsoft.com/office/officeart/2018/2/layout/IconVerticalSolidList"/>
    <dgm:cxn modelId="{93554064-E80D-4702-956C-EAD8FCEDAFF2}" type="presParOf" srcId="{2A07C1AD-CE9C-41DB-91E0-2F0E642960A7}" destId="{47F5489F-8BA3-4B31-AE71-062EBF1FDD73}" srcOrd="4" destOrd="0" presId="urn:microsoft.com/office/officeart/2018/2/layout/IconVerticalSolidList"/>
    <dgm:cxn modelId="{48C973E6-A7A3-4E9F-AED7-AA36BF08E616}" type="presParOf" srcId="{47F5489F-8BA3-4B31-AE71-062EBF1FDD73}" destId="{1187F1D0-2791-4C91-AF55-E4C79DEC9647}" srcOrd="0" destOrd="0" presId="urn:microsoft.com/office/officeart/2018/2/layout/IconVerticalSolidList"/>
    <dgm:cxn modelId="{6238D33E-8E1D-401D-A8C7-4EF0246CF3BF}" type="presParOf" srcId="{47F5489F-8BA3-4B31-AE71-062EBF1FDD73}" destId="{E45ECA01-1C20-41C8-B336-A895E96DFE22}" srcOrd="1" destOrd="0" presId="urn:microsoft.com/office/officeart/2018/2/layout/IconVerticalSolidList"/>
    <dgm:cxn modelId="{D1A531B7-A0CA-4D26-B1BF-9E501B35A771}" type="presParOf" srcId="{47F5489F-8BA3-4B31-AE71-062EBF1FDD73}" destId="{9B53FC1B-593D-41E5-BDB8-E8DCF9EEB1C5}" srcOrd="2" destOrd="0" presId="urn:microsoft.com/office/officeart/2018/2/layout/IconVerticalSolidList"/>
    <dgm:cxn modelId="{E44BE28C-AF86-4B21-B2D4-47B61654C8ED}" type="presParOf" srcId="{47F5489F-8BA3-4B31-AE71-062EBF1FDD73}" destId="{EB1FDC53-F265-4277-8957-7000E81AE4A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0841107-36F3-4C5C-B872-D5B82F8DC0AC}"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2F2306B0-6199-4EA2-A9FC-FF6B1C56F2DE}">
      <dgm:prSet/>
      <dgm:spPr/>
      <dgm:t>
        <a:bodyPr/>
        <a:lstStyle/>
        <a:p>
          <a:pPr>
            <a:lnSpc>
              <a:spcPct val="100000"/>
            </a:lnSpc>
          </a:pPr>
          <a:r>
            <a:rPr lang="en-US">
              <a:latin typeface="Calibri"/>
              <a:ea typeface="Calibri"/>
              <a:cs typeface="Calibri"/>
            </a:rPr>
            <a:t>Error rate and duplicate data entries are significantly reduced due to centralized data entry and validation.</a:t>
          </a:r>
        </a:p>
      </dgm:t>
    </dgm:pt>
    <dgm:pt modelId="{D736FC0E-81D5-4CD8-8F74-CC8B71EA82FE}" type="parTrans" cxnId="{ADA0B87F-C309-4CE6-971F-FEE257355539}">
      <dgm:prSet/>
      <dgm:spPr/>
      <dgm:t>
        <a:bodyPr/>
        <a:lstStyle/>
        <a:p>
          <a:endParaRPr lang="en-US"/>
        </a:p>
      </dgm:t>
    </dgm:pt>
    <dgm:pt modelId="{F8663470-4FFF-4498-9AC4-71340967E3BE}" type="sibTrans" cxnId="{ADA0B87F-C309-4CE6-971F-FEE257355539}">
      <dgm:prSet/>
      <dgm:spPr/>
      <dgm:t>
        <a:bodyPr/>
        <a:lstStyle/>
        <a:p>
          <a:endParaRPr lang="en-US"/>
        </a:p>
      </dgm:t>
    </dgm:pt>
    <dgm:pt modelId="{C6597F5A-B7AA-44A5-9CD7-A7C3CC46D760}">
      <dgm:prSet/>
      <dgm:spPr/>
      <dgm:t>
        <a:bodyPr/>
        <a:lstStyle/>
        <a:p>
          <a:pPr>
            <a:lnSpc>
              <a:spcPct val="100000"/>
            </a:lnSpc>
          </a:pPr>
          <a:r>
            <a:rPr lang="en-US">
              <a:latin typeface="Calibri"/>
              <a:ea typeface="Calibri"/>
              <a:cs typeface="Calibri"/>
            </a:rPr>
            <a:t>Positive stakeholder feedback indicating improved collaboration, visibility, and accountability across departments.</a:t>
          </a:r>
        </a:p>
      </dgm:t>
    </dgm:pt>
    <dgm:pt modelId="{706B9F62-D4A2-453B-8889-D7F55F749987}" type="parTrans" cxnId="{E4EE4E80-790E-440F-860F-1FB0A1E8F27D}">
      <dgm:prSet/>
      <dgm:spPr/>
      <dgm:t>
        <a:bodyPr/>
        <a:lstStyle/>
        <a:p>
          <a:endParaRPr lang="en-US"/>
        </a:p>
      </dgm:t>
    </dgm:pt>
    <dgm:pt modelId="{09A6E93F-0000-47B1-A3D9-56E022552AAA}" type="sibTrans" cxnId="{E4EE4E80-790E-440F-860F-1FB0A1E8F27D}">
      <dgm:prSet/>
      <dgm:spPr/>
      <dgm:t>
        <a:bodyPr/>
        <a:lstStyle/>
        <a:p>
          <a:endParaRPr lang="en-US"/>
        </a:p>
      </dgm:t>
    </dgm:pt>
    <dgm:pt modelId="{1DD739D1-5910-4D33-A116-B690F3843327}">
      <dgm:prSet/>
      <dgm:spPr/>
      <dgm:t>
        <a:bodyPr/>
        <a:lstStyle/>
        <a:p>
          <a:pPr>
            <a:lnSpc>
              <a:spcPct val="100000"/>
            </a:lnSpc>
          </a:pPr>
          <a:r>
            <a:rPr lang="en-US">
              <a:latin typeface="Calibri"/>
              <a:ea typeface="Calibri"/>
              <a:cs typeface="Calibri"/>
            </a:rPr>
            <a:t>Measurable increase in sales productivity and process efficiency, aligning with organizational performance and revenue goals.</a:t>
          </a:r>
        </a:p>
      </dgm:t>
    </dgm:pt>
    <dgm:pt modelId="{471124C7-0DB2-469B-8F16-02049C6D460D}" type="parTrans" cxnId="{6FD17735-EB69-481B-AE3A-5DFD42016FC4}">
      <dgm:prSet/>
      <dgm:spPr/>
      <dgm:t>
        <a:bodyPr/>
        <a:lstStyle/>
        <a:p>
          <a:endParaRPr lang="en-US"/>
        </a:p>
      </dgm:t>
    </dgm:pt>
    <dgm:pt modelId="{E7B6E597-DA92-4B24-AC74-ABD96C549A69}" type="sibTrans" cxnId="{6FD17735-EB69-481B-AE3A-5DFD42016FC4}">
      <dgm:prSet/>
      <dgm:spPr/>
      <dgm:t>
        <a:bodyPr/>
        <a:lstStyle/>
        <a:p>
          <a:endParaRPr lang="en-US"/>
        </a:p>
      </dgm:t>
    </dgm:pt>
    <dgm:pt modelId="{325AFC99-7645-4DE6-AA16-DDDF6AC761BE}" type="pres">
      <dgm:prSet presAssocID="{20841107-36F3-4C5C-B872-D5B82F8DC0AC}" presName="root" presStyleCnt="0">
        <dgm:presLayoutVars>
          <dgm:dir/>
          <dgm:resizeHandles val="exact"/>
        </dgm:presLayoutVars>
      </dgm:prSet>
      <dgm:spPr/>
    </dgm:pt>
    <dgm:pt modelId="{6822DCBB-6846-4F46-BA1D-9598ECA6C806}" type="pres">
      <dgm:prSet presAssocID="{2F2306B0-6199-4EA2-A9FC-FF6B1C56F2DE}" presName="compNode" presStyleCnt="0"/>
      <dgm:spPr/>
    </dgm:pt>
    <dgm:pt modelId="{32DB5D15-F2AE-4381-92BE-D186CF44A770}" type="pres">
      <dgm:prSet presAssocID="{2F2306B0-6199-4EA2-A9FC-FF6B1C56F2DE}" presName="bgRect" presStyleLbl="bgShp" presStyleIdx="0" presStyleCnt="3"/>
      <dgm:spPr/>
    </dgm:pt>
    <dgm:pt modelId="{74BE7806-5B8A-4F97-8DC8-7CC39FA2F782}" type="pres">
      <dgm:prSet presAssocID="{2F2306B0-6199-4EA2-A9FC-FF6B1C56F2D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Database"/>
        </a:ext>
      </dgm:extLst>
    </dgm:pt>
    <dgm:pt modelId="{445EAABA-85F0-4B98-BEFD-31BCC6C9078D}" type="pres">
      <dgm:prSet presAssocID="{2F2306B0-6199-4EA2-A9FC-FF6B1C56F2DE}" presName="spaceRect" presStyleCnt="0"/>
      <dgm:spPr/>
    </dgm:pt>
    <dgm:pt modelId="{3E9C2259-E962-4109-8B5C-F01B5CBDDC61}" type="pres">
      <dgm:prSet presAssocID="{2F2306B0-6199-4EA2-A9FC-FF6B1C56F2DE}" presName="parTx" presStyleLbl="revTx" presStyleIdx="0" presStyleCnt="3">
        <dgm:presLayoutVars>
          <dgm:chMax val="0"/>
          <dgm:chPref val="0"/>
        </dgm:presLayoutVars>
      </dgm:prSet>
      <dgm:spPr/>
    </dgm:pt>
    <dgm:pt modelId="{BDFB5602-8F07-4F9E-AD63-EA46C8FCF875}" type="pres">
      <dgm:prSet presAssocID="{F8663470-4FFF-4498-9AC4-71340967E3BE}" presName="sibTrans" presStyleCnt="0"/>
      <dgm:spPr/>
    </dgm:pt>
    <dgm:pt modelId="{5645D10C-C882-486F-ACA8-18DCB7823FEB}" type="pres">
      <dgm:prSet presAssocID="{C6597F5A-B7AA-44A5-9CD7-A7C3CC46D760}" presName="compNode" presStyleCnt="0"/>
      <dgm:spPr/>
    </dgm:pt>
    <dgm:pt modelId="{352DECAB-35A6-44C7-BA55-596EFA38A9A7}" type="pres">
      <dgm:prSet presAssocID="{C6597F5A-B7AA-44A5-9CD7-A7C3CC46D760}" presName="bgRect" presStyleLbl="bgShp" presStyleIdx="1" presStyleCnt="3"/>
      <dgm:spPr/>
    </dgm:pt>
    <dgm:pt modelId="{B45FB851-FE10-4F1D-BA15-0F5E4B5CA311}" type="pres">
      <dgm:prSet presAssocID="{C6597F5A-B7AA-44A5-9CD7-A7C3CC46D76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usiness Growth"/>
        </a:ext>
      </dgm:extLst>
    </dgm:pt>
    <dgm:pt modelId="{DAF31A82-4FF7-4832-96C7-529AA689950E}" type="pres">
      <dgm:prSet presAssocID="{C6597F5A-B7AA-44A5-9CD7-A7C3CC46D760}" presName="spaceRect" presStyleCnt="0"/>
      <dgm:spPr/>
    </dgm:pt>
    <dgm:pt modelId="{90CCC22A-F4C0-4767-BAF0-C58245C07D17}" type="pres">
      <dgm:prSet presAssocID="{C6597F5A-B7AA-44A5-9CD7-A7C3CC46D760}" presName="parTx" presStyleLbl="revTx" presStyleIdx="1" presStyleCnt="3">
        <dgm:presLayoutVars>
          <dgm:chMax val="0"/>
          <dgm:chPref val="0"/>
        </dgm:presLayoutVars>
      </dgm:prSet>
      <dgm:spPr/>
    </dgm:pt>
    <dgm:pt modelId="{D39A1F6B-C566-49B0-9812-A98B766DF87F}" type="pres">
      <dgm:prSet presAssocID="{09A6E93F-0000-47B1-A3D9-56E022552AAA}" presName="sibTrans" presStyleCnt="0"/>
      <dgm:spPr/>
    </dgm:pt>
    <dgm:pt modelId="{C2AD92A5-0CC9-45C4-9C6C-79629CB024E3}" type="pres">
      <dgm:prSet presAssocID="{1DD739D1-5910-4D33-A116-B690F3843327}" presName="compNode" presStyleCnt="0"/>
      <dgm:spPr/>
    </dgm:pt>
    <dgm:pt modelId="{EEB53C6B-65EC-49A5-BFB8-6F507FF9AC21}" type="pres">
      <dgm:prSet presAssocID="{1DD739D1-5910-4D33-A116-B690F3843327}" presName="bgRect" presStyleLbl="bgShp" presStyleIdx="2" presStyleCnt="3"/>
      <dgm:spPr/>
    </dgm:pt>
    <dgm:pt modelId="{5C3A0AA6-96A7-48A9-87B6-EB37B61D98A0}" type="pres">
      <dgm:prSet presAssocID="{1DD739D1-5910-4D33-A116-B690F384332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Upward trend"/>
        </a:ext>
      </dgm:extLst>
    </dgm:pt>
    <dgm:pt modelId="{8EA71902-229E-4E04-9E0B-98E2B59B4376}" type="pres">
      <dgm:prSet presAssocID="{1DD739D1-5910-4D33-A116-B690F3843327}" presName="spaceRect" presStyleCnt="0"/>
      <dgm:spPr/>
    </dgm:pt>
    <dgm:pt modelId="{4F3053B3-347D-49D7-B9FA-E59F1C6D6967}" type="pres">
      <dgm:prSet presAssocID="{1DD739D1-5910-4D33-A116-B690F3843327}" presName="parTx" presStyleLbl="revTx" presStyleIdx="2" presStyleCnt="3">
        <dgm:presLayoutVars>
          <dgm:chMax val="0"/>
          <dgm:chPref val="0"/>
        </dgm:presLayoutVars>
      </dgm:prSet>
      <dgm:spPr/>
    </dgm:pt>
  </dgm:ptLst>
  <dgm:cxnLst>
    <dgm:cxn modelId="{6FD17735-EB69-481B-AE3A-5DFD42016FC4}" srcId="{20841107-36F3-4C5C-B872-D5B82F8DC0AC}" destId="{1DD739D1-5910-4D33-A116-B690F3843327}" srcOrd="2" destOrd="0" parTransId="{471124C7-0DB2-469B-8F16-02049C6D460D}" sibTransId="{E7B6E597-DA92-4B24-AC74-ABD96C549A69}"/>
    <dgm:cxn modelId="{FC78F13F-8CA0-43EC-8F86-13795AA2732E}" type="presOf" srcId="{1DD739D1-5910-4D33-A116-B690F3843327}" destId="{4F3053B3-347D-49D7-B9FA-E59F1C6D6967}" srcOrd="0" destOrd="0" presId="urn:microsoft.com/office/officeart/2018/2/layout/IconVerticalSolidList"/>
    <dgm:cxn modelId="{A61E076B-21C2-4384-8E93-D238E7AA4E68}" type="presOf" srcId="{2F2306B0-6199-4EA2-A9FC-FF6B1C56F2DE}" destId="{3E9C2259-E962-4109-8B5C-F01B5CBDDC61}" srcOrd="0" destOrd="0" presId="urn:microsoft.com/office/officeart/2018/2/layout/IconVerticalSolidList"/>
    <dgm:cxn modelId="{ADA0B87F-C309-4CE6-971F-FEE257355539}" srcId="{20841107-36F3-4C5C-B872-D5B82F8DC0AC}" destId="{2F2306B0-6199-4EA2-A9FC-FF6B1C56F2DE}" srcOrd="0" destOrd="0" parTransId="{D736FC0E-81D5-4CD8-8F74-CC8B71EA82FE}" sibTransId="{F8663470-4FFF-4498-9AC4-71340967E3BE}"/>
    <dgm:cxn modelId="{D3AAC27F-1F3B-4FA2-8947-2E3A4902F09F}" type="presOf" srcId="{20841107-36F3-4C5C-B872-D5B82F8DC0AC}" destId="{325AFC99-7645-4DE6-AA16-DDDF6AC761BE}" srcOrd="0" destOrd="0" presId="urn:microsoft.com/office/officeart/2018/2/layout/IconVerticalSolidList"/>
    <dgm:cxn modelId="{E4EE4E80-790E-440F-860F-1FB0A1E8F27D}" srcId="{20841107-36F3-4C5C-B872-D5B82F8DC0AC}" destId="{C6597F5A-B7AA-44A5-9CD7-A7C3CC46D760}" srcOrd="1" destOrd="0" parTransId="{706B9F62-D4A2-453B-8889-D7F55F749987}" sibTransId="{09A6E93F-0000-47B1-A3D9-56E022552AAA}"/>
    <dgm:cxn modelId="{E3A9B5F1-6437-42A9-9F17-20772C205135}" type="presOf" srcId="{C6597F5A-B7AA-44A5-9CD7-A7C3CC46D760}" destId="{90CCC22A-F4C0-4767-BAF0-C58245C07D17}" srcOrd="0" destOrd="0" presId="urn:microsoft.com/office/officeart/2018/2/layout/IconVerticalSolidList"/>
    <dgm:cxn modelId="{D3CD398A-9CAF-472A-89C6-1BCEC3D3E45D}" type="presParOf" srcId="{325AFC99-7645-4DE6-AA16-DDDF6AC761BE}" destId="{6822DCBB-6846-4F46-BA1D-9598ECA6C806}" srcOrd="0" destOrd="0" presId="urn:microsoft.com/office/officeart/2018/2/layout/IconVerticalSolidList"/>
    <dgm:cxn modelId="{2D3B6681-4E06-41B4-B69E-3CB9142B1FA0}" type="presParOf" srcId="{6822DCBB-6846-4F46-BA1D-9598ECA6C806}" destId="{32DB5D15-F2AE-4381-92BE-D186CF44A770}" srcOrd="0" destOrd="0" presId="urn:microsoft.com/office/officeart/2018/2/layout/IconVerticalSolidList"/>
    <dgm:cxn modelId="{F096284D-28AE-4208-AAD2-7A92B1D82BD1}" type="presParOf" srcId="{6822DCBB-6846-4F46-BA1D-9598ECA6C806}" destId="{74BE7806-5B8A-4F97-8DC8-7CC39FA2F782}" srcOrd="1" destOrd="0" presId="urn:microsoft.com/office/officeart/2018/2/layout/IconVerticalSolidList"/>
    <dgm:cxn modelId="{2B6FCB71-B8B9-4EDA-B218-B86DCD19B60F}" type="presParOf" srcId="{6822DCBB-6846-4F46-BA1D-9598ECA6C806}" destId="{445EAABA-85F0-4B98-BEFD-31BCC6C9078D}" srcOrd="2" destOrd="0" presId="urn:microsoft.com/office/officeart/2018/2/layout/IconVerticalSolidList"/>
    <dgm:cxn modelId="{8E1BC42A-AB44-459C-9656-007CCC6291DE}" type="presParOf" srcId="{6822DCBB-6846-4F46-BA1D-9598ECA6C806}" destId="{3E9C2259-E962-4109-8B5C-F01B5CBDDC61}" srcOrd="3" destOrd="0" presId="urn:microsoft.com/office/officeart/2018/2/layout/IconVerticalSolidList"/>
    <dgm:cxn modelId="{B2CAE8E6-3065-4126-973A-4CAEEE40BB41}" type="presParOf" srcId="{325AFC99-7645-4DE6-AA16-DDDF6AC761BE}" destId="{BDFB5602-8F07-4F9E-AD63-EA46C8FCF875}" srcOrd="1" destOrd="0" presId="urn:microsoft.com/office/officeart/2018/2/layout/IconVerticalSolidList"/>
    <dgm:cxn modelId="{70392AB7-89B3-4333-8724-4323501A6488}" type="presParOf" srcId="{325AFC99-7645-4DE6-AA16-DDDF6AC761BE}" destId="{5645D10C-C882-486F-ACA8-18DCB7823FEB}" srcOrd="2" destOrd="0" presId="urn:microsoft.com/office/officeart/2018/2/layout/IconVerticalSolidList"/>
    <dgm:cxn modelId="{361B811B-DC66-47F1-AB3F-A4C632ECE0FC}" type="presParOf" srcId="{5645D10C-C882-486F-ACA8-18DCB7823FEB}" destId="{352DECAB-35A6-44C7-BA55-596EFA38A9A7}" srcOrd="0" destOrd="0" presId="urn:microsoft.com/office/officeart/2018/2/layout/IconVerticalSolidList"/>
    <dgm:cxn modelId="{105C39E8-FD09-45E1-A7F4-FBFCDA8A0B1C}" type="presParOf" srcId="{5645D10C-C882-486F-ACA8-18DCB7823FEB}" destId="{B45FB851-FE10-4F1D-BA15-0F5E4B5CA311}" srcOrd="1" destOrd="0" presId="urn:microsoft.com/office/officeart/2018/2/layout/IconVerticalSolidList"/>
    <dgm:cxn modelId="{3EDC18C7-02CD-4408-A141-26289975605D}" type="presParOf" srcId="{5645D10C-C882-486F-ACA8-18DCB7823FEB}" destId="{DAF31A82-4FF7-4832-96C7-529AA689950E}" srcOrd="2" destOrd="0" presId="urn:microsoft.com/office/officeart/2018/2/layout/IconVerticalSolidList"/>
    <dgm:cxn modelId="{B1E8F6C8-03A8-47CD-8235-A82CAF2FED4E}" type="presParOf" srcId="{5645D10C-C882-486F-ACA8-18DCB7823FEB}" destId="{90CCC22A-F4C0-4767-BAF0-C58245C07D17}" srcOrd="3" destOrd="0" presId="urn:microsoft.com/office/officeart/2018/2/layout/IconVerticalSolidList"/>
    <dgm:cxn modelId="{0FFFFD08-8F7E-42CF-A654-3A5E759E085B}" type="presParOf" srcId="{325AFC99-7645-4DE6-AA16-DDDF6AC761BE}" destId="{D39A1F6B-C566-49B0-9812-A98B766DF87F}" srcOrd="3" destOrd="0" presId="urn:microsoft.com/office/officeart/2018/2/layout/IconVerticalSolidList"/>
    <dgm:cxn modelId="{C6814067-5A74-4E4A-8400-AB39B17E0E4E}" type="presParOf" srcId="{325AFC99-7645-4DE6-AA16-DDDF6AC761BE}" destId="{C2AD92A5-0CC9-45C4-9C6C-79629CB024E3}" srcOrd="4" destOrd="0" presId="urn:microsoft.com/office/officeart/2018/2/layout/IconVerticalSolidList"/>
    <dgm:cxn modelId="{28CCF0EE-4649-4037-9817-93F9FA447960}" type="presParOf" srcId="{C2AD92A5-0CC9-45C4-9C6C-79629CB024E3}" destId="{EEB53C6B-65EC-49A5-BFB8-6F507FF9AC21}" srcOrd="0" destOrd="0" presId="urn:microsoft.com/office/officeart/2018/2/layout/IconVerticalSolidList"/>
    <dgm:cxn modelId="{B2F09A9E-9600-485C-9F5F-4AC7517F20A3}" type="presParOf" srcId="{C2AD92A5-0CC9-45C4-9C6C-79629CB024E3}" destId="{5C3A0AA6-96A7-48A9-87B6-EB37B61D98A0}" srcOrd="1" destOrd="0" presId="urn:microsoft.com/office/officeart/2018/2/layout/IconVerticalSolidList"/>
    <dgm:cxn modelId="{9BC2FA2B-E108-485C-88D9-36C094C47538}" type="presParOf" srcId="{C2AD92A5-0CC9-45C4-9C6C-79629CB024E3}" destId="{8EA71902-229E-4E04-9E0B-98E2B59B4376}" srcOrd="2" destOrd="0" presId="urn:microsoft.com/office/officeart/2018/2/layout/IconVerticalSolidList"/>
    <dgm:cxn modelId="{5E72C51C-C23E-48E0-A75B-556AD0735E0F}" type="presParOf" srcId="{C2AD92A5-0CC9-45C4-9C6C-79629CB024E3}" destId="{4F3053B3-347D-49D7-B9FA-E59F1C6D696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7D50A9-25DF-462C-AD41-BBD7D541B6B8}">
      <dsp:nvSpPr>
        <dsp:cNvPr id="0" name=""/>
        <dsp:cNvSpPr/>
      </dsp:nvSpPr>
      <dsp:spPr>
        <a:xfrm>
          <a:off x="0" y="4202"/>
          <a:ext cx="10507542" cy="89433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D78F883-27F7-4328-AFEC-4E9C2D75CA1E}">
      <dsp:nvSpPr>
        <dsp:cNvPr id="0" name=""/>
        <dsp:cNvSpPr/>
      </dsp:nvSpPr>
      <dsp:spPr>
        <a:xfrm>
          <a:off x="270537" y="205429"/>
          <a:ext cx="492367" cy="4918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6A2079-5E2A-4FC1-BB0D-895734DAAEA2}">
      <dsp:nvSpPr>
        <dsp:cNvPr id="0" name=""/>
        <dsp:cNvSpPr/>
      </dsp:nvSpPr>
      <dsp:spPr>
        <a:xfrm>
          <a:off x="1033442" y="4202"/>
          <a:ext cx="9427410" cy="978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524" tIns="103524" rIns="103524" bIns="103524" numCol="1" spcCol="1270" anchor="ctr" anchorCtr="0">
          <a:noAutofit/>
        </a:bodyPr>
        <a:lstStyle/>
        <a:p>
          <a:pPr marL="0" lvl="0" indent="0" algn="l" defTabSz="800100">
            <a:lnSpc>
              <a:spcPct val="100000"/>
            </a:lnSpc>
            <a:spcBef>
              <a:spcPct val="0"/>
            </a:spcBef>
            <a:spcAft>
              <a:spcPct val="35000"/>
            </a:spcAft>
            <a:buNone/>
          </a:pPr>
          <a:r>
            <a:rPr lang="en-US" sz="1800" kern="1200">
              <a:latin typeface="Calibri"/>
              <a:ea typeface="Calibri"/>
              <a:cs typeface="Calibri"/>
            </a:rPr>
            <a:t>Miracle Software Systems uses an internal enterprise application named Hubble to manage various business operations across departments (Sales, Recruitment, Delivery, Payroll, etc.).</a:t>
          </a:r>
        </a:p>
      </dsp:txBody>
      <dsp:txXfrm>
        <a:off x="1033442" y="4202"/>
        <a:ext cx="9427410" cy="978183"/>
      </dsp:txXfrm>
    </dsp:sp>
    <dsp:sp modelId="{90876459-E99B-4AE2-A82A-7A20BF813E1F}">
      <dsp:nvSpPr>
        <dsp:cNvPr id="0" name=""/>
        <dsp:cNvSpPr/>
      </dsp:nvSpPr>
      <dsp:spPr>
        <a:xfrm>
          <a:off x="0" y="1226932"/>
          <a:ext cx="10507542" cy="89433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D608621-DFFD-4768-84B6-EF7F16AE9B1D}">
      <dsp:nvSpPr>
        <dsp:cNvPr id="0" name=""/>
        <dsp:cNvSpPr/>
      </dsp:nvSpPr>
      <dsp:spPr>
        <a:xfrm>
          <a:off x="270537" y="1428159"/>
          <a:ext cx="492367" cy="4918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D65872-0864-4692-A230-E99263905121}">
      <dsp:nvSpPr>
        <dsp:cNvPr id="0" name=""/>
        <dsp:cNvSpPr/>
      </dsp:nvSpPr>
      <dsp:spPr>
        <a:xfrm>
          <a:off x="1033442" y="1226932"/>
          <a:ext cx="9427410" cy="978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524" tIns="103524" rIns="103524" bIns="103524" numCol="1" spcCol="1270" anchor="ctr" anchorCtr="0">
          <a:noAutofit/>
        </a:bodyPr>
        <a:lstStyle/>
        <a:p>
          <a:pPr marL="0" lvl="0" indent="0" algn="l" defTabSz="800100">
            <a:lnSpc>
              <a:spcPct val="100000"/>
            </a:lnSpc>
            <a:spcBef>
              <a:spcPct val="0"/>
            </a:spcBef>
            <a:spcAft>
              <a:spcPct val="35000"/>
            </a:spcAft>
            <a:buNone/>
          </a:pPr>
          <a:r>
            <a:rPr lang="en-US" sz="1800" kern="1200">
              <a:latin typeface="Calibri"/>
              <a:ea typeface="Calibri"/>
              <a:cs typeface="Calibri"/>
            </a:rPr>
            <a:t>Within Hubble, the Sales Department utilized features such as Accounts, Opportunities, Requirements, and Activities to track client and sales information.</a:t>
          </a:r>
        </a:p>
      </dsp:txBody>
      <dsp:txXfrm>
        <a:off x="1033442" y="1226932"/>
        <a:ext cx="9427410" cy="978183"/>
      </dsp:txXfrm>
    </dsp:sp>
    <dsp:sp modelId="{DB7FC6F7-8BCB-40C8-B8E9-6C4D866AD9F3}">
      <dsp:nvSpPr>
        <dsp:cNvPr id="0" name=""/>
        <dsp:cNvSpPr/>
      </dsp:nvSpPr>
      <dsp:spPr>
        <a:xfrm>
          <a:off x="0" y="2449662"/>
          <a:ext cx="10507542" cy="89433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FC595E-3686-4E19-B9F7-121BCE8096D2}">
      <dsp:nvSpPr>
        <dsp:cNvPr id="0" name=""/>
        <dsp:cNvSpPr/>
      </dsp:nvSpPr>
      <dsp:spPr>
        <a:xfrm>
          <a:off x="270537" y="2650888"/>
          <a:ext cx="492367" cy="4918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7E5612-D50A-4D03-880B-56B5FC1D6719}">
      <dsp:nvSpPr>
        <dsp:cNvPr id="0" name=""/>
        <dsp:cNvSpPr/>
      </dsp:nvSpPr>
      <dsp:spPr>
        <a:xfrm>
          <a:off x="1033442" y="2449662"/>
          <a:ext cx="9427410" cy="978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524" tIns="103524" rIns="103524" bIns="103524" numCol="1" spcCol="1270" anchor="ctr" anchorCtr="0">
          <a:noAutofit/>
        </a:bodyPr>
        <a:lstStyle/>
        <a:p>
          <a:pPr marL="0" lvl="0" indent="0" algn="l" defTabSz="800100">
            <a:lnSpc>
              <a:spcPct val="100000"/>
            </a:lnSpc>
            <a:spcBef>
              <a:spcPct val="0"/>
            </a:spcBef>
            <a:spcAft>
              <a:spcPct val="35000"/>
            </a:spcAft>
            <a:buNone/>
          </a:pPr>
          <a:r>
            <a:rPr lang="en-US" sz="1800" kern="1200">
              <a:latin typeface="Calibri"/>
              <a:ea typeface="Calibri"/>
              <a:cs typeface="Calibri"/>
            </a:rPr>
            <a:t>However, only the initial requirement and opportunity creation were performed in Hubble, while subsequent recruitment and delivery coordination were managed externally (via emails, meetings, and calls).</a:t>
          </a:r>
        </a:p>
      </dsp:txBody>
      <dsp:txXfrm>
        <a:off x="1033442" y="2449662"/>
        <a:ext cx="9427410" cy="978183"/>
      </dsp:txXfrm>
    </dsp:sp>
    <dsp:sp modelId="{FE31A03D-17F2-4CB1-AAEE-FCA552E06DE8}">
      <dsp:nvSpPr>
        <dsp:cNvPr id="0" name=""/>
        <dsp:cNvSpPr/>
      </dsp:nvSpPr>
      <dsp:spPr>
        <a:xfrm>
          <a:off x="0" y="3672392"/>
          <a:ext cx="10507542" cy="89433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FF5AF2-10B8-439A-A02C-085890607B26}">
      <dsp:nvSpPr>
        <dsp:cNvPr id="0" name=""/>
        <dsp:cNvSpPr/>
      </dsp:nvSpPr>
      <dsp:spPr>
        <a:xfrm>
          <a:off x="270537" y="3873618"/>
          <a:ext cx="492367" cy="49188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505198-0B07-4192-AE31-6BAFFDD99188}">
      <dsp:nvSpPr>
        <dsp:cNvPr id="0" name=""/>
        <dsp:cNvSpPr/>
      </dsp:nvSpPr>
      <dsp:spPr>
        <a:xfrm>
          <a:off x="1033442" y="3672392"/>
          <a:ext cx="9427410" cy="978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524" tIns="103524" rIns="103524" bIns="103524" numCol="1" spcCol="1270" anchor="ctr" anchorCtr="0">
          <a:noAutofit/>
        </a:bodyPr>
        <a:lstStyle/>
        <a:p>
          <a:pPr marL="0" lvl="0" indent="0" algn="l" defTabSz="800100">
            <a:lnSpc>
              <a:spcPct val="100000"/>
            </a:lnSpc>
            <a:spcBef>
              <a:spcPct val="0"/>
            </a:spcBef>
            <a:spcAft>
              <a:spcPct val="35000"/>
            </a:spcAft>
            <a:buNone/>
          </a:pPr>
          <a:r>
            <a:rPr lang="en-US" sz="1800" kern="1200">
              <a:latin typeface="Calibri"/>
              <a:ea typeface="Calibri"/>
              <a:cs typeface="Calibri"/>
            </a:rPr>
            <a:t>This resulted in fragmented operations and lack of full process visibility across teams.</a:t>
          </a:r>
        </a:p>
      </dsp:txBody>
      <dsp:txXfrm>
        <a:off x="1033442" y="3672392"/>
        <a:ext cx="9427410" cy="9781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A91B17-2AF7-4062-B357-E60447B4796D}">
      <dsp:nvSpPr>
        <dsp:cNvPr id="0" name=""/>
        <dsp:cNvSpPr/>
      </dsp:nvSpPr>
      <dsp:spPr>
        <a:xfrm>
          <a:off x="0" y="740641"/>
          <a:ext cx="10147865" cy="136733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C0BD27-5D12-4446-BC3F-645D67BBA92C}">
      <dsp:nvSpPr>
        <dsp:cNvPr id="0" name=""/>
        <dsp:cNvSpPr/>
      </dsp:nvSpPr>
      <dsp:spPr>
        <a:xfrm>
          <a:off x="413619" y="1048292"/>
          <a:ext cx="752035" cy="75203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121F6F-F0EB-498B-A1F0-36669D121BBA}">
      <dsp:nvSpPr>
        <dsp:cNvPr id="0" name=""/>
        <dsp:cNvSpPr/>
      </dsp:nvSpPr>
      <dsp:spPr>
        <a:xfrm>
          <a:off x="1579275" y="740641"/>
          <a:ext cx="8568589" cy="1367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10" tIns="144710" rIns="144710" bIns="144710" numCol="1" spcCol="1270" anchor="ctr" anchorCtr="0">
          <a:noAutofit/>
        </a:bodyPr>
        <a:lstStyle/>
        <a:p>
          <a:pPr marL="0" lvl="0" indent="0" algn="l" defTabSz="977900">
            <a:lnSpc>
              <a:spcPct val="100000"/>
            </a:lnSpc>
            <a:spcBef>
              <a:spcPct val="0"/>
            </a:spcBef>
            <a:spcAft>
              <a:spcPct val="35000"/>
            </a:spcAft>
            <a:buNone/>
          </a:pPr>
          <a:r>
            <a:rPr lang="en-US" sz="2200" kern="1200">
              <a:latin typeface="Calibri"/>
              <a:ea typeface="Calibri"/>
              <a:cs typeface="Calibri"/>
            </a:rPr>
            <a:t>Simultaneously, there was no centralized dashboard to track monthly performance KPIs for the sales team. KPI tracking was done manually, making it difficult to evaluate individual and team productivity.</a:t>
          </a:r>
        </a:p>
      </dsp:txBody>
      <dsp:txXfrm>
        <a:off x="1579275" y="740641"/>
        <a:ext cx="8568589" cy="1367337"/>
      </dsp:txXfrm>
    </dsp:sp>
    <dsp:sp modelId="{09E85027-E94B-4F02-9FE6-08EE791344AF}">
      <dsp:nvSpPr>
        <dsp:cNvPr id="0" name=""/>
        <dsp:cNvSpPr/>
      </dsp:nvSpPr>
      <dsp:spPr>
        <a:xfrm>
          <a:off x="0" y="2449813"/>
          <a:ext cx="10147865" cy="136733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D0FB33-3699-4AE7-97F2-C579EAD4B243}">
      <dsp:nvSpPr>
        <dsp:cNvPr id="0" name=""/>
        <dsp:cNvSpPr/>
      </dsp:nvSpPr>
      <dsp:spPr>
        <a:xfrm>
          <a:off x="413619" y="2757464"/>
          <a:ext cx="752035" cy="75203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54801C-FE2F-4B9D-8864-01AF5A0C493F}">
      <dsp:nvSpPr>
        <dsp:cNvPr id="0" name=""/>
        <dsp:cNvSpPr/>
      </dsp:nvSpPr>
      <dsp:spPr>
        <a:xfrm>
          <a:off x="1579275" y="2449813"/>
          <a:ext cx="4566539" cy="1367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10" tIns="144710" rIns="144710" bIns="144710" numCol="1" spcCol="1270" anchor="ctr" anchorCtr="0">
          <a:noAutofit/>
        </a:bodyPr>
        <a:lstStyle/>
        <a:p>
          <a:pPr marL="0" lvl="0" indent="0" algn="l" defTabSz="977900">
            <a:lnSpc>
              <a:spcPct val="100000"/>
            </a:lnSpc>
            <a:spcBef>
              <a:spcPct val="0"/>
            </a:spcBef>
            <a:spcAft>
              <a:spcPct val="35000"/>
            </a:spcAft>
            <a:buNone/>
          </a:pPr>
          <a:r>
            <a:rPr lang="en-US" sz="2200" kern="1200">
              <a:latin typeface="Calibri"/>
              <a:ea typeface="Calibri"/>
              <a:cs typeface="Calibri"/>
            </a:rPr>
            <a:t>To address both issues, the management initiated an Agile enhancement project to:</a:t>
          </a:r>
        </a:p>
      </dsp:txBody>
      <dsp:txXfrm>
        <a:off x="1579275" y="2449813"/>
        <a:ext cx="4566539" cy="1367337"/>
      </dsp:txXfrm>
    </dsp:sp>
    <dsp:sp modelId="{05BCEBF5-565B-4683-AD52-D1E5DACBCEF2}">
      <dsp:nvSpPr>
        <dsp:cNvPr id="0" name=""/>
        <dsp:cNvSpPr/>
      </dsp:nvSpPr>
      <dsp:spPr>
        <a:xfrm>
          <a:off x="6145814" y="2449813"/>
          <a:ext cx="4002050" cy="1367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10" tIns="144710" rIns="144710" bIns="144710" numCol="1" spcCol="1270" anchor="ctr" anchorCtr="0">
          <a:noAutofit/>
        </a:bodyPr>
        <a:lstStyle/>
        <a:p>
          <a:pPr marL="0" lvl="0" indent="0" algn="l" defTabSz="622300">
            <a:lnSpc>
              <a:spcPct val="100000"/>
            </a:lnSpc>
            <a:spcBef>
              <a:spcPct val="0"/>
            </a:spcBef>
            <a:spcAft>
              <a:spcPct val="35000"/>
            </a:spcAft>
            <a:buNone/>
          </a:pPr>
          <a:r>
            <a:rPr lang="en-US" sz="1400" kern="1200">
              <a:latin typeface="Calibri"/>
              <a:ea typeface="Calibri"/>
              <a:cs typeface="Calibri"/>
            </a:rPr>
            <a:t>Digitally streamline the end-to-end Requirement &amp; Opportunity workflow inside Hubble.</a:t>
          </a:r>
        </a:p>
        <a:p>
          <a:pPr marL="0" lvl="0" indent="0" algn="l" defTabSz="622300">
            <a:lnSpc>
              <a:spcPct val="100000"/>
            </a:lnSpc>
            <a:spcBef>
              <a:spcPct val="0"/>
            </a:spcBef>
            <a:spcAft>
              <a:spcPct val="35000"/>
            </a:spcAft>
            <a:buNone/>
          </a:pPr>
          <a:r>
            <a:rPr lang="en-US" sz="1400" kern="1200">
              <a:latin typeface="Calibri"/>
              <a:ea typeface="Calibri"/>
              <a:cs typeface="Calibri"/>
            </a:rPr>
            <a:t>Implement a Sales KPI Dashboard to track and visualize performance metrics in real time.</a:t>
          </a:r>
        </a:p>
      </dsp:txBody>
      <dsp:txXfrm>
        <a:off x="6145814" y="2449813"/>
        <a:ext cx="4002050" cy="13673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E4D71B-312C-42F6-B5CB-2DAA97EE459A}">
      <dsp:nvSpPr>
        <dsp:cNvPr id="0" name=""/>
        <dsp:cNvSpPr/>
      </dsp:nvSpPr>
      <dsp:spPr>
        <a:xfrm>
          <a:off x="0" y="1651"/>
          <a:ext cx="10238272" cy="7038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2DA03F-8C95-44D0-84C1-49571F6BB98C}">
      <dsp:nvSpPr>
        <dsp:cNvPr id="0" name=""/>
        <dsp:cNvSpPr/>
      </dsp:nvSpPr>
      <dsp:spPr>
        <a:xfrm>
          <a:off x="212918" y="160021"/>
          <a:ext cx="387125" cy="3871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2A9A41-950F-45C8-B010-700FC07E8F82}">
      <dsp:nvSpPr>
        <dsp:cNvPr id="0" name=""/>
        <dsp:cNvSpPr/>
      </dsp:nvSpPr>
      <dsp:spPr>
        <a:xfrm>
          <a:off x="812962" y="1651"/>
          <a:ext cx="9425309" cy="7038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492" tIns="74492" rIns="74492" bIns="74492" numCol="1" spcCol="1270" anchor="ctr" anchorCtr="0">
          <a:noAutofit/>
        </a:bodyPr>
        <a:lstStyle/>
        <a:p>
          <a:pPr marL="0" lvl="0" indent="0" algn="l" defTabSz="755650">
            <a:lnSpc>
              <a:spcPct val="100000"/>
            </a:lnSpc>
            <a:spcBef>
              <a:spcPct val="0"/>
            </a:spcBef>
            <a:spcAft>
              <a:spcPct val="35000"/>
            </a:spcAft>
            <a:buNone/>
          </a:pPr>
          <a:r>
            <a:rPr lang="en-US" sz="1700" kern="1200">
              <a:latin typeface="Calibri"/>
              <a:ea typeface="Calibri"/>
              <a:cs typeface="Calibri"/>
            </a:rPr>
            <a:t>The existing Hubble system did not support full lifecycle tracking of requirements from creation to billing.</a:t>
          </a:r>
        </a:p>
      </dsp:txBody>
      <dsp:txXfrm>
        <a:off x="812962" y="1651"/>
        <a:ext cx="9425309" cy="703863"/>
      </dsp:txXfrm>
    </dsp:sp>
    <dsp:sp modelId="{CDAF3FA7-A2AA-43DC-847E-1390F1E51015}">
      <dsp:nvSpPr>
        <dsp:cNvPr id="0" name=""/>
        <dsp:cNvSpPr/>
      </dsp:nvSpPr>
      <dsp:spPr>
        <a:xfrm>
          <a:off x="0" y="881481"/>
          <a:ext cx="10238272" cy="7038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D662B3-C9E3-437F-9DDA-E80F2722984A}">
      <dsp:nvSpPr>
        <dsp:cNvPr id="0" name=""/>
        <dsp:cNvSpPr/>
      </dsp:nvSpPr>
      <dsp:spPr>
        <a:xfrm>
          <a:off x="212918" y="1039851"/>
          <a:ext cx="387125" cy="3871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B4DEAE-14C6-4DF8-83B5-E2480C0499A4}">
      <dsp:nvSpPr>
        <dsp:cNvPr id="0" name=""/>
        <dsp:cNvSpPr/>
      </dsp:nvSpPr>
      <dsp:spPr>
        <a:xfrm>
          <a:off x="812962" y="881481"/>
          <a:ext cx="9425309" cy="7038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492" tIns="74492" rIns="74492" bIns="74492" numCol="1" spcCol="1270" anchor="ctr" anchorCtr="0">
          <a:noAutofit/>
        </a:bodyPr>
        <a:lstStyle/>
        <a:p>
          <a:pPr marL="0" lvl="0" indent="0" algn="l" defTabSz="755650">
            <a:lnSpc>
              <a:spcPct val="100000"/>
            </a:lnSpc>
            <a:spcBef>
              <a:spcPct val="0"/>
            </a:spcBef>
            <a:spcAft>
              <a:spcPct val="35000"/>
            </a:spcAft>
            <a:buNone/>
          </a:pPr>
          <a:r>
            <a:rPr lang="en-US" sz="1700" kern="1200">
              <a:latin typeface="Calibri"/>
              <a:ea typeface="Calibri"/>
              <a:cs typeface="Calibri"/>
            </a:rPr>
            <a:t>Manual and external communication channels (emails, calls) caused delays, duplication, and data loss.</a:t>
          </a:r>
        </a:p>
      </dsp:txBody>
      <dsp:txXfrm>
        <a:off x="812962" y="881481"/>
        <a:ext cx="9425309" cy="703863"/>
      </dsp:txXfrm>
    </dsp:sp>
    <dsp:sp modelId="{C912F262-B383-40EA-BC59-9EB42334F3E7}">
      <dsp:nvSpPr>
        <dsp:cNvPr id="0" name=""/>
        <dsp:cNvSpPr/>
      </dsp:nvSpPr>
      <dsp:spPr>
        <a:xfrm>
          <a:off x="0" y="1761311"/>
          <a:ext cx="10238272" cy="7038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1ABA99-2095-4704-93A9-B14A8ED091A9}">
      <dsp:nvSpPr>
        <dsp:cNvPr id="0" name=""/>
        <dsp:cNvSpPr/>
      </dsp:nvSpPr>
      <dsp:spPr>
        <a:xfrm>
          <a:off x="212918" y="1919680"/>
          <a:ext cx="387125" cy="3871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DEB857-83E0-49AB-90BB-A5BCB13D9C45}">
      <dsp:nvSpPr>
        <dsp:cNvPr id="0" name=""/>
        <dsp:cNvSpPr/>
      </dsp:nvSpPr>
      <dsp:spPr>
        <a:xfrm>
          <a:off x="812962" y="1761311"/>
          <a:ext cx="9425309" cy="7038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492" tIns="74492" rIns="74492" bIns="74492" numCol="1" spcCol="1270" anchor="ctr" anchorCtr="0">
          <a:noAutofit/>
        </a:bodyPr>
        <a:lstStyle/>
        <a:p>
          <a:pPr marL="0" lvl="0" indent="0" algn="l" defTabSz="755650">
            <a:lnSpc>
              <a:spcPct val="100000"/>
            </a:lnSpc>
            <a:spcBef>
              <a:spcPct val="0"/>
            </a:spcBef>
            <a:spcAft>
              <a:spcPct val="35000"/>
            </a:spcAft>
            <a:buNone/>
          </a:pPr>
          <a:r>
            <a:rPr lang="en-US" sz="1700" kern="1200">
              <a:latin typeface="Calibri"/>
              <a:ea typeface="Calibri"/>
              <a:cs typeface="Calibri"/>
            </a:rPr>
            <a:t>Lack of transparency between Sales, Recruitment, and Delivery teams led to inefficiencies and accountability gaps.</a:t>
          </a:r>
        </a:p>
      </dsp:txBody>
      <dsp:txXfrm>
        <a:off x="812962" y="1761311"/>
        <a:ext cx="9425309" cy="703863"/>
      </dsp:txXfrm>
    </dsp:sp>
    <dsp:sp modelId="{F7DA6EC7-687D-4A09-BD0B-AD32AFA8D5A0}">
      <dsp:nvSpPr>
        <dsp:cNvPr id="0" name=""/>
        <dsp:cNvSpPr/>
      </dsp:nvSpPr>
      <dsp:spPr>
        <a:xfrm>
          <a:off x="0" y="2641141"/>
          <a:ext cx="10238272" cy="7038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D3AFBF-9ABB-43D6-B9D6-F0343ED9E1E2}">
      <dsp:nvSpPr>
        <dsp:cNvPr id="0" name=""/>
        <dsp:cNvSpPr/>
      </dsp:nvSpPr>
      <dsp:spPr>
        <a:xfrm>
          <a:off x="212918" y="2799510"/>
          <a:ext cx="387125" cy="38712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8EAFAD-1915-4E91-A1EA-995E804146C5}">
      <dsp:nvSpPr>
        <dsp:cNvPr id="0" name=""/>
        <dsp:cNvSpPr/>
      </dsp:nvSpPr>
      <dsp:spPr>
        <a:xfrm>
          <a:off x="812962" y="2641141"/>
          <a:ext cx="9425309" cy="7038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492" tIns="74492" rIns="74492" bIns="74492" numCol="1" spcCol="1270" anchor="ctr" anchorCtr="0">
          <a:noAutofit/>
        </a:bodyPr>
        <a:lstStyle/>
        <a:p>
          <a:pPr marL="0" lvl="0" indent="0" algn="l" defTabSz="755650">
            <a:lnSpc>
              <a:spcPct val="100000"/>
            </a:lnSpc>
            <a:spcBef>
              <a:spcPct val="0"/>
            </a:spcBef>
            <a:spcAft>
              <a:spcPct val="35000"/>
            </a:spcAft>
            <a:buNone/>
          </a:pPr>
          <a:r>
            <a:rPr lang="en-US" sz="1700" kern="1200">
              <a:latin typeface="Calibri"/>
              <a:ea typeface="Calibri"/>
              <a:cs typeface="Calibri"/>
            </a:rPr>
            <a:t>Limited visibility for management — unable to monitor progress, bottlenecks, or workload distribution in real time.</a:t>
          </a:r>
        </a:p>
      </dsp:txBody>
      <dsp:txXfrm>
        <a:off x="812962" y="2641141"/>
        <a:ext cx="9425309" cy="703863"/>
      </dsp:txXfrm>
    </dsp:sp>
    <dsp:sp modelId="{8A6FDDD1-439E-48CA-A011-0DC2CAF8523B}">
      <dsp:nvSpPr>
        <dsp:cNvPr id="0" name=""/>
        <dsp:cNvSpPr/>
      </dsp:nvSpPr>
      <dsp:spPr>
        <a:xfrm>
          <a:off x="0" y="3520971"/>
          <a:ext cx="10238272" cy="7038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6E9B7C-5F77-41D4-B369-417E7F5C464D}">
      <dsp:nvSpPr>
        <dsp:cNvPr id="0" name=""/>
        <dsp:cNvSpPr/>
      </dsp:nvSpPr>
      <dsp:spPr>
        <a:xfrm>
          <a:off x="212918" y="3679340"/>
          <a:ext cx="387125" cy="38712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5C650D-1CFA-49EE-AE81-6EFFC0DC40AF}">
      <dsp:nvSpPr>
        <dsp:cNvPr id="0" name=""/>
        <dsp:cNvSpPr/>
      </dsp:nvSpPr>
      <dsp:spPr>
        <a:xfrm>
          <a:off x="812962" y="3520971"/>
          <a:ext cx="9425309" cy="7038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492" tIns="74492" rIns="74492" bIns="74492" numCol="1" spcCol="1270" anchor="ctr" anchorCtr="0">
          <a:noAutofit/>
        </a:bodyPr>
        <a:lstStyle/>
        <a:p>
          <a:pPr marL="0" lvl="0" indent="0" algn="l" defTabSz="755650">
            <a:lnSpc>
              <a:spcPct val="100000"/>
            </a:lnSpc>
            <a:spcBef>
              <a:spcPct val="0"/>
            </a:spcBef>
            <a:spcAft>
              <a:spcPct val="35000"/>
            </a:spcAft>
            <a:buNone/>
          </a:pPr>
          <a:r>
            <a:rPr lang="en-US" sz="1700" kern="1200">
              <a:latin typeface="Calibri"/>
              <a:ea typeface="Calibri"/>
              <a:cs typeface="Calibri"/>
            </a:rPr>
            <a:t>No automated KPI tracking for the Sales team — performance metrics like calls made, opportunities created, and NDAs submitted were manually compiled.</a:t>
          </a:r>
        </a:p>
      </dsp:txBody>
      <dsp:txXfrm>
        <a:off x="812962" y="3520971"/>
        <a:ext cx="9425309" cy="703863"/>
      </dsp:txXfrm>
    </dsp:sp>
    <dsp:sp modelId="{4B1753DE-47ED-4DE0-84EC-C6F092192662}">
      <dsp:nvSpPr>
        <dsp:cNvPr id="0" name=""/>
        <dsp:cNvSpPr/>
      </dsp:nvSpPr>
      <dsp:spPr>
        <a:xfrm>
          <a:off x="0" y="4400801"/>
          <a:ext cx="10238272" cy="7038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FE43CC-3993-4231-8C08-B5994E53B67F}">
      <dsp:nvSpPr>
        <dsp:cNvPr id="0" name=""/>
        <dsp:cNvSpPr/>
      </dsp:nvSpPr>
      <dsp:spPr>
        <a:xfrm>
          <a:off x="212918" y="4559170"/>
          <a:ext cx="387125" cy="387125"/>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4DBF9B-BD33-4A10-91D2-5DFE4D2819C8}">
      <dsp:nvSpPr>
        <dsp:cNvPr id="0" name=""/>
        <dsp:cNvSpPr/>
      </dsp:nvSpPr>
      <dsp:spPr>
        <a:xfrm>
          <a:off x="812962" y="4400801"/>
          <a:ext cx="9425309" cy="7038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492" tIns="74492" rIns="74492" bIns="74492" numCol="1" spcCol="1270" anchor="ctr" anchorCtr="0">
          <a:noAutofit/>
        </a:bodyPr>
        <a:lstStyle/>
        <a:p>
          <a:pPr marL="0" lvl="0" indent="0" algn="l" defTabSz="755650">
            <a:lnSpc>
              <a:spcPct val="100000"/>
            </a:lnSpc>
            <a:spcBef>
              <a:spcPct val="0"/>
            </a:spcBef>
            <a:spcAft>
              <a:spcPct val="35000"/>
            </a:spcAft>
            <a:buNone/>
          </a:pPr>
          <a:r>
            <a:rPr lang="en-US" sz="1700" kern="1200">
              <a:latin typeface="Calibri"/>
              <a:ea typeface="Calibri"/>
              <a:cs typeface="Calibri"/>
            </a:rPr>
            <a:t>Inconsistent performance evaluation due to absence of standardized measurement and categorization based on experience levels.</a:t>
          </a:r>
        </a:p>
      </dsp:txBody>
      <dsp:txXfrm>
        <a:off x="812962" y="4400801"/>
        <a:ext cx="9425309" cy="70386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970429-82D2-4B06-B396-57A03FC2CDAB}">
      <dsp:nvSpPr>
        <dsp:cNvPr id="0" name=""/>
        <dsp:cNvSpPr/>
      </dsp:nvSpPr>
      <dsp:spPr>
        <a:xfrm>
          <a:off x="0" y="1831"/>
          <a:ext cx="10251187" cy="9283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74A25D-D693-4CF7-B0A1-634573260D92}">
      <dsp:nvSpPr>
        <dsp:cNvPr id="0" name=""/>
        <dsp:cNvSpPr/>
      </dsp:nvSpPr>
      <dsp:spPr>
        <a:xfrm>
          <a:off x="280823" y="210708"/>
          <a:ext cx="510588" cy="51058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992A9C-34E1-4F6E-AD77-42A5DFAD9558}">
      <dsp:nvSpPr>
        <dsp:cNvPr id="0" name=""/>
        <dsp:cNvSpPr/>
      </dsp:nvSpPr>
      <dsp:spPr>
        <a:xfrm>
          <a:off x="1072235" y="1831"/>
          <a:ext cx="9178951" cy="928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250" tIns="98250" rIns="98250" bIns="98250" numCol="1" spcCol="1270" anchor="ctr" anchorCtr="0">
          <a:noAutofit/>
        </a:bodyPr>
        <a:lstStyle/>
        <a:p>
          <a:pPr marL="0" lvl="0" indent="0" algn="l" defTabSz="889000">
            <a:lnSpc>
              <a:spcPct val="100000"/>
            </a:lnSpc>
            <a:spcBef>
              <a:spcPct val="0"/>
            </a:spcBef>
            <a:spcAft>
              <a:spcPct val="35000"/>
            </a:spcAft>
            <a:buNone/>
          </a:pPr>
          <a:r>
            <a:rPr lang="en-US" sz="2000" kern="1200">
              <a:latin typeface="Calibri"/>
              <a:ea typeface="Calibri"/>
              <a:cs typeface="Calibri"/>
            </a:rPr>
            <a:t>Build a fully integrated, end-to-end process within Hubble for managing requirements and opportunities, from initiation to billing.</a:t>
          </a:r>
        </a:p>
      </dsp:txBody>
      <dsp:txXfrm>
        <a:off x="1072235" y="1831"/>
        <a:ext cx="9178951" cy="928342"/>
      </dsp:txXfrm>
    </dsp:sp>
    <dsp:sp modelId="{1BA3F26B-63FF-4B1D-97BE-78F48BBB9878}">
      <dsp:nvSpPr>
        <dsp:cNvPr id="0" name=""/>
        <dsp:cNvSpPr/>
      </dsp:nvSpPr>
      <dsp:spPr>
        <a:xfrm>
          <a:off x="0" y="1162259"/>
          <a:ext cx="10251187" cy="9283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CE4DE3-2F4E-4888-871C-36D8085A6CC8}">
      <dsp:nvSpPr>
        <dsp:cNvPr id="0" name=""/>
        <dsp:cNvSpPr/>
      </dsp:nvSpPr>
      <dsp:spPr>
        <a:xfrm>
          <a:off x="280823" y="1371136"/>
          <a:ext cx="510588" cy="51058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1E519E-A511-4314-988E-5C08D61CC200}">
      <dsp:nvSpPr>
        <dsp:cNvPr id="0" name=""/>
        <dsp:cNvSpPr/>
      </dsp:nvSpPr>
      <dsp:spPr>
        <a:xfrm>
          <a:off x="1072235" y="1162259"/>
          <a:ext cx="9178951" cy="928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250" tIns="98250" rIns="98250" bIns="98250" numCol="1" spcCol="1270" anchor="ctr" anchorCtr="0">
          <a:noAutofit/>
        </a:bodyPr>
        <a:lstStyle/>
        <a:p>
          <a:pPr marL="0" lvl="0" indent="0" algn="l" defTabSz="889000">
            <a:lnSpc>
              <a:spcPct val="100000"/>
            </a:lnSpc>
            <a:spcBef>
              <a:spcPct val="0"/>
            </a:spcBef>
            <a:spcAft>
              <a:spcPct val="35000"/>
            </a:spcAft>
            <a:buNone/>
          </a:pPr>
          <a:r>
            <a:rPr lang="en-US" sz="2000" kern="1200">
              <a:latin typeface="Calibri"/>
              <a:ea typeface="Calibri"/>
              <a:cs typeface="Calibri"/>
            </a:rPr>
            <a:t>Enable real-time collaboration and visibility among Sales, Recruitment, Delivery, and Payroll teams.</a:t>
          </a:r>
        </a:p>
      </dsp:txBody>
      <dsp:txXfrm>
        <a:off x="1072235" y="1162259"/>
        <a:ext cx="9178951" cy="928342"/>
      </dsp:txXfrm>
    </dsp:sp>
    <dsp:sp modelId="{FB030493-5986-405F-95BC-6963360AA64D}">
      <dsp:nvSpPr>
        <dsp:cNvPr id="0" name=""/>
        <dsp:cNvSpPr/>
      </dsp:nvSpPr>
      <dsp:spPr>
        <a:xfrm>
          <a:off x="0" y="2322687"/>
          <a:ext cx="10251187" cy="9283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23AD6D2-728C-49F4-926A-3C57A0DFE3E9}">
      <dsp:nvSpPr>
        <dsp:cNvPr id="0" name=""/>
        <dsp:cNvSpPr/>
      </dsp:nvSpPr>
      <dsp:spPr>
        <a:xfrm>
          <a:off x="280823" y="2531564"/>
          <a:ext cx="510588" cy="51058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64E113-7B7E-4B2B-BDF7-038507206EA8}">
      <dsp:nvSpPr>
        <dsp:cNvPr id="0" name=""/>
        <dsp:cNvSpPr/>
      </dsp:nvSpPr>
      <dsp:spPr>
        <a:xfrm>
          <a:off x="1072235" y="2322687"/>
          <a:ext cx="9178951" cy="928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250" tIns="98250" rIns="98250" bIns="98250" numCol="1" spcCol="1270" anchor="ctr" anchorCtr="0">
          <a:noAutofit/>
        </a:bodyPr>
        <a:lstStyle/>
        <a:p>
          <a:pPr marL="0" lvl="0" indent="0" algn="l" defTabSz="889000">
            <a:lnSpc>
              <a:spcPct val="100000"/>
            </a:lnSpc>
            <a:spcBef>
              <a:spcPct val="0"/>
            </a:spcBef>
            <a:spcAft>
              <a:spcPct val="35000"/>
            </a:spcAft>
            <a:buNone/>
          </a:pPr>
          <a:r>
            <a:rPr lang="en-US" sz="2000" kern="1200">
              <a:latin typeface="Calibri"/>
              <a:ea typeface="Calibri"/>
              <a:cs typeface="Calibri"/>
            </a:rPr>
            <a:t>Improve accountability by clearly defining ownership and approval workflows for each stage of the requirement lifecycle.</a:t>
          </a:r>
        </a:p>
      </dsp:txBody>
      <dsp:txXfrm>
        <a:off x="1072235" y="2322687"/>
        <a:ext cx="9178951" cy="928342"/>
      </dsp:txXfrm>
    </dsp:sp>
    <dsp:sp modelId="{9D675D28-1073-4FB2-A0BE-8FB5C35EABDE}">
      <dsp:nvSpPr>
        <dsp:cNvPr id="0" name=""/>
        <dsp:cNvSpPr/>
      </dsp:nvSpPr>
      <dsp:spPr>
        <a:xfrm>
          <a:off x="0" y="3483115"/>
          <a:ext cx="10251187" cy="9283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6DF1CA-1EF2-402E-B09B-5CFB583DCC10}">
      <dsp:nvSpPr>
        <dsp:cNvPr id="0" name=""/>
        <dsp:cNvSpPr/>
      </dsp:nvSpPr>
      <dsp:spPr>
        <a:xfrm>
          <a:off x="280823" y="3691992"/>
          <a:ext cx="510588" cy="51058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E20244-7A02-48A7-894B-454E4FEF8918}">
      <dsp:nvSpPr>
        <dsp:cNvPr id="0" name=""/>
        <dsp:cNvSpPr/>
      </dsp:nvSpPr>
      <dsp:spPr>
        <a:xfrm>
          <a:off x="1072235" y="3483115"/>
          <a:ext cx="9178951" cy="928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250" tIns="98250" rIns="98250" bIns="98250" numCol="1" spcCol="1270" anchor="ctr" anchorCtr="0">
          <a:noAutofit/>
        </a:bodyPr>
        <a:lstStyle/>
        <a:p>
          <a:pPr marL="0" lvl="0" indent="0" algn="l" defTabSz="889000">
            <a:lnSpc>
              <a:spcPct val="100000"/>
            </a:lnSpc>
            <a:spcBef>
              <a:spcPct val="0"/>
            </a:spcBef>
            <a:spcAft>
              <a:spcPct val="35000"/>
            </a:spcAft>
            <a:buNone/>
          </a:pPr>
          <a:r>
            <a:rPr lang="en-US" sz="2000" kern="1200">
              <a:latin typeface="Calibri"/>
              <a:ea typeface="Calibri"/>
              <a:cs typeface="Calibri"/>
            </a:rPr>
            <a:t>Introduce a centralized Sales KPI Dashboard displaying key performance indicators (calls executed, opportunities created, requirements posted, NDAs submitted).</a:t>
          </a:r>
        </a:p>
      </dsp:txBody>
      <dsp:txXfrm>
        <a:off x="1072235" y="3483115"/>
        <a:ext cx="9178951" cy="92834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F5A2D-4899-409A-8BB8-21E99B140909}">
      <dsp:nvSpPr>
        <dsp:cNvPr id="0" name=""/>
        <dsp:cNvSpPr/>
      </dsp:nvSpPr>
      <dsp:spPr>
        <a:xfrm>
          <a:off x="0" y="1666"/>
          <a:ext cx="10432001" cy="8446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DBA1A6F-86A5-42BB-A569-03DA29FC9844}">
      <dsp:nvSpPr>
        <dsp:cNvPr id="0" name=""/>
        <dsp:cNvSpPr/>
      </dsp:nvSpPr>
      <dsp:spPr>
        <a:xfrm>
          <a:off x="255502" y="191709"/>
          <a:ext cx="464549" cy="4645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69012A-9EE3-4F7A-AD4B-ED714A1296B6}">
      <dsp:nvSpPr>
        <dsp:cNvPr id="0" name=""/>
        <dsp:cNvSpPr/>
      </dsp:nvSpPr>
      <dsp:spPr>
        <a:xfrm>
          <a:off x="975554" y="1666"/>
          <a:ext cx="9456446" cy="8446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391" tIns="89391" rIns="89391" bIns="89391" numCol="1" spcCol="1270" anchor="ctr" anchorCtr="0">
          <a:noAutofit/>
        </a:bodyPr>
        <a:lstStyle/>
        <a:p>
          <a:pPr marL="0" lvl="0" indent="0" algn="l" defTabSz="933450">
            <a:lnSpc>
              <a:spcPct val="100000"/>
            </a:lnSpc>
            <a:spcBef>
              <a:spcPct val="0"/>
            </a:spcBef>
            <a:spcAft>
              <a:spcPct val="35000"/>
            </a:spcAft>
            <a:buNone/>
          </a:pPr>
          <a:r>
            <a:rPr lang="en-US" sz="2100" kern="1200">
              <a:latin typeface="Calibri"/>
              <a:ea typeface="Calibri"/>
              <a:cs typeface="Calibri"/>
            </a:rPr>
            <a:t>Facilitate data-driven performance tracking segmented by experience levels (0–1 year, 1–3 years, 3+ years).</a:t>
          </a:r>
        </a:p>
      </dsp:txBody>
      <dsp:txXfrm>
        <a:off x="975554" y="1666"/>
        <a:ext cx="9456446" cy="844635"/>
      </dsp:txXfrm>
    </dsp:sp>
    <dsp:sp modelId="{42ABC438-C396-4147-9970-14B5AAAF1A90}">
      <dsp:nvSpPr>
        <dsp:cNvPr id="0" name=""/>
        <dsp:cNvSpPr/>
      </dsp:nvSpPr>
      <dsp:spPr>
        <a:xfrm>
          <a:off x="0" y="1057461"/>
          <a:ext cx="10432001" cy="8446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A3D248-A889-419D-A1D8-4604BBA2FA2E}">
      <dsp:nvSpPr>
        <dsp:cNvPr id="0" name=""/>
        <dsp:cNvSpPr/>
      </dsp:nvSpPr>
      <dsp:spPr>
        <a:xfrm>
          <a:off x="255502" y="1247504"/>
          <a:ext cx="464549" cy="4645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D21E78-3E1B-4222-96B4-ED5713C11F50}">
      <dsp:nvSpPr>
        <dsp:cNvPr id="0" name=""/>
        <dsp:cNvSpPr/>
      </dsp:nvSpPr>
      <dsp:spPr>
        <a:xfrm>
          <a:off x="975554" y="1057461"/>
          <a:ext cx="9456446" cy="8446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391" tIns="89391" rIns="89391" bIns="89391" numCol="1" spcCol="1270" anchor="ctr" anchorCtr="0">
          <a:noAutofit/>
        </a:bodyPr>
        <a:lstStyle/>
        <a:p>
          <a:pPr marL="0" lvl="0" indent="0" algn="l" defTabSz="933450">
            <a:lnSpc>
              <a:spcPct val="100000"/>
            </a:lnSpc>
            <a:spcBef>
              <a:spcPct val="0"/>
            </a:spcBef>
            <a:spcAft>
              <a:spcPct val="35000"/>
            </a:spcAft>
            <a:buNone/>
          </a:pPr>
          <a:r>
            <a:rPr lang="en-US" sz="2100" kern="1200">
              <a:latin typeface="Calibri"/>
              <a:ea typeface="Calibri"/>
              <a:cs typeface="Calibri"/>
            </a:rPr>
            <a:t>Provide management-level insights for informed decision-making and performance-based incentive allocation.</a:t>
          </a:r>
        </a:p>
      </dsp:txBody>
      <dsp:txXfrm>
        <a:off x="975554" y="1057461"/>
        <a:ext cx="9456446" cy="844635"/>
      </dsp:txXfrm>
    </dsp:sp>
    <dsp:sp modelId="{D452A464-BBEA-4D64-BC88-8D9988709705}">
      <dsp:nvSpPr>
        <dsp:cNvPr id="0" name=""/>
        <dsp:cNvSpPr/>
      </dsp:nvSpPr>
      <dsp:spPr>
        <a:xfrm>
          <a:off x="0" y="2113255"/>
          <a:ext cx="10432001" cy="8446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F283EC4-D800-475C-823B-2B4F7FEEFA8A}">
      <dsp:nvSpPr>
        <dsp:cNvPr id="0" name=""/>
        <dsp:cNvSpPr/>
      </dsp:nvSpPr>
      <dsp:spPr>
        <a:xfrm>
          <a:off x="255502" y="2303299"/>
          <a:ext cx="464549" cy="4645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31192B-39A3-48D5-934B-38BB3FC69546}">
      <dsp:nvSpPr>
        <dsp:cNvPr id="0" name=""/>
        <dsp:cNvSpPr/>
      </dsp:nvSpPr>
      <dsp:spPr>
        <a:xfrm>
          <a:off x="975554" y="2113255"/>
          <a:ext cx="9456446" cy="8446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391" tIns="89391" rIns="89391" bIns="89391" numCol="1" spcCol="1270" anchor="ctr" anchorCtr="0">
          <a:noAutofit/>
        </a:bodyPr>
        <a:lstStyle/>
        <a:p>
          <a:pPr marL="0" lvl="0" indent="0" algn="l" defTabSz="933450">
            <a:lnSpc>
              <a:spcPct val="100000"/>
            </a:lnSpc>
            <a:spcBef>
              <a:spcPct val="0"/>
            </a:spcBef>
            <a:spcAft>
              <a:spcPct val="35000"/>
            </a:spcAft>
            <a:buNone/>
          </a:pPr>
          <a:r>
            <a:rPr lang="en-US" sz="2100" kern="1200">
              <a:latin typeface="Calibri"/>
              <a:ea typeface="Calibri"/>
              <a:cs typeface="Calibri"/>
            </a:rPr>
            <a:t>Enhance overall efficiency, transparency, and motivation across the sales department through digital process automation.</a:t>
          </a:r>
        </a:p>
      </dsp:txBody>
      <dsp:txXfrm>
        <a:off x="975554" y="2113255"/>
        <a:ext cx="9456446" cy="844635"/>
      </dsp:txXfrm>
    </dsp:sp>
    <dsp:sp modelId="{87C3F7D8-B94D-4485-85EA-539D17C7F19B}">
      <dsp:nvSpPr>
        <dsp:cNvPr id="0" name=""/>
        <dsp:cNvSpPr/>
      </dsp:nvSpPr>
      <dsp:spPr>
        <a:xfrm>
          <a:off x="0" y="3169050"/>
          <a:ext cx="10432001" cy="8446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B4BF19-4EDB-41C4-B513-60A8AAEA8F52}">
      <dsp:nvSpPr>
        <dsp:cNvPr id="0" name=""/>
        <dsp:cNvSpPr/>
      </dsp:nvSpPr>
      <dsp:spPr>
        <a:xfrm>
          <a:off x="255502" y="3359093"/>
          <a:ext cx="464549" cy="46454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0EA0CA-A691-4FF1-8F76-036BEB0C94A9}">
      <dsp:nvSpPr>
        <dsp:cNvPr id="0" name=""/>
        <dsp:cNvSpPr/>
      </dsp:nvSpPr>
      <dsp:spPr>
        <a:xfrm>
          <a:off x="975554" y="3169050"/>
          <a:ext cx="9456446" cy="8446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391" tIns="89391" rIns="89391" bIns="89391" numCol="1" spcCol="1270" anchor="ctr" anchorCtr="0">
          <a:noAutofit/>
        </a:bodyPr>
        <a:lstStyle/>
        <a:p>
          <a:pPr marL="0" lvl="0" indent="0" algn="l" defTabSz="933450">
            <a:lnSpc>
              <a:spcPct val="100000"/>
            </a:lnSpc>
            <a:spcBef>
              <a:spcPct val="0"/>
            </a:spcBef>
            <a:spcAft>
              <a:spcPct val="35000"/>
            </a:spcAft>
            <a:buNone/>
          </a:pPr>
          <a:r>
            <a:rPr lang="en-US" sz="2100" kern="1200">
              <a:latin typeface="Calibri"/>
              <a:ea typeface="Calibri"/>
              <a:cs typeface="Calibri"/>
            </a:rPr>
            <a:t>Lay the foundation for future analytics, reporting, and predictive performance improvements within Hubble.</a:t>
          </a:r>
        </a:p>
      </dsp:txBody>
      <dsp:txXfrm>
        <a:off x="975554" y="3169050"/>
        <a:ext cx="9456446" cy="84463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883FCA-E9B7-4DB0-B181-0F431B23A551}">
      <dsp:nvSpPr>
        <dsp:cNvPr id="0" name=""/>
        <dsp:cNvSpPr/>
      </dsp:nvSpPr>
      <dsp:spPr>
        <a:xfrm>
          <a:off x="0" y="1596"/>
          <a:ext cx="10018712" cy="80931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339DDC-AF10-4903-860E-A74D6D5E9186}">
      <dsp:nvSpPr>
        <dsp:cNvPr id="0" name=""/>
        <dsp:cNvSpPr/>
      </dsp:nvSpPr>
      <dsp:spPr>
        <a:xfrm>
          <a:off x="244818" y="183693"/>
          <a:ext cx="445124" cy="4451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21E10A-5680-4EA4-932D-464498307967}">
      <dsp:nvSpPr>
        <dsp:cNvPr id="0" name=""/>
        <dsp:cNvSpPr/>
      </dsp:nvSpPr>
      <dsp:spPr>
        <a:xfrm>
          <a:off x="934762" y="1596"/>
          <a:ext cx="9083950" cy="8093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653" tIns="85653" rIns="85653" bIns="85653" numCol="1" spcCol="1270" anchor="ctr" anchorCtr="0">
          <a:noAutofit/>
        </a:bodyPr>
        <a:lstStyle/>
        <a:p>
          <a:pPr marL="0" lvl="0" indent="0" algn="l" defTabSz="844550">
            <a:lnSpc>
              <a:spcPct val="100000"/>
            </a:lnSpc>
            <a:spcBef>
              <a:spcPct val="0"/>
            </a:spcBef>
            <a:spcAft>
              <a:spcPct val="35000"/>
            </a:spcAft>
            <a:buNone/>
          </a:pPr>
          <a:r>
            <a:rPr lang="en-US" sz="1900" kern="1200">
              <a:latin typeface="Calibri"/>
              <a:ea typeface="Calibri"/>
              <a:cs typeface="Calibri"/>
            </a:rPr>
            <a:t>End-to-end Requirements and Opportunities workflow is fully automated and managed within Hubble without reliance on external tools or communication channels.</a:t>
          </a:r>
        </a:p>
      </dsp:txBody>
      <dsp:txXfrm>
        <a:off x="934762" y="1596"/>
        <a:ext cx="9083950" cy="809317"/>
      </dsp:txXfrm>
    </dsp:sp>
    <dsp:sp modelId="{A31271CB-2582-4955-ADAA-8A5F16183285}">
      <dsp:nvSpPr>
        <dsp:cNvPr id="0" name=""/>
        <dsp:cNvSpPr/>
      </dsp:nvSpPr>
      <dsp:spPr>
        <a:xfrm>
          <a:off x="0" y="1013244"/>
          <a:ext cx="10018712" cy="80931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D0C6F64-5F57-4C9B-9626-2BF6EB0615CF}">
      <dsp:nvSpPr>
        <dsp:cNvPr id="0" name=""/>
        <dsp:cNvSpPr/>
      </dsp:nvSpPr>
      <dsp:spPr>
        <a:xfrm>
          <a:off x="244818" y="1195340"/>
          <a:ext cx="445124" cy="4451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483531-4342-476F-9612-F61E10145983}">
      <dsp:nvSpPr>
        <dsp:cNvPr id="0" name=""/>
        <dsp:cNvSpPr/>
      </dsp:nvSpPr>
      <dsp:spPr>
        <a:xfrm>
          <a:off x="934762" y="1013244"/>
          <a:ext cx="9083950" cy="8093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653" tIns="85653" rIns="85653" bIns="85653" numCol="1" spcCol="1270" anchor="ctr" anchorCtr="0">
          <a:noAutofit/>
        </a:bodyPr>
        <a:lstStyle/>
        <a:p>
          <a:pPr marL="0" lvl="0" indent="0" algn="l" defTabSz="844550">
            <a:lnSpc>
              <a:spcPct val="100000"/>
            </a:lnSpc>
            <a:spcBef>
              <a:spcPct val="0"/>
            </a:spcBef>
            <a:spcAft>
              <a:spcPct val="35000"/>
            </a:spcAft>
            <a:buNone/>
          </a:pPr>
          <a:r>
            <a:rPr lang="en-US" sz="1900" kern="1200">
              <a:latin typeface="Calibri"/>
              <a:ea typeface="Calibri"/>
              <a:cs typeface="Calibri"/>
            </a:rPr>
            <a:t>All stakeholders (Sales, Recruitment, Delivery, and Payroll teams) can view, update, and track real-time progress of each requirement and opportunity.</a:t>
          </a:r>
        </a:p>
      </dsp:txBody>
      <dsp:txXfrm>
        <a:off x="934762" y="1013244"/>
        <a:ext cx="9083950" cy="809317"/>
      </dsp:txXfrm>
    </dsp:sp>
    <dsp:sp modelId="{686DC167-8262-44B2-8434-B0B5384CB36E}">
      <dsp:nvSpPr>
        <dsp:cNvPr id="0" name=""/>
        <dsp:cNvSpPr/>
      </dsp:nvSpPr>
      <dsp:spPr>
        <a:xfrm>
          <a:off x="0" y="2024891"/>
          <a:ext cx="10018712" cy="80931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1DB56C2-4289-4686-9B3B-9CED15A439C5}">
      <dsp:nvSpPr>
        <dsp:cNvPr id="0" name=""/>
        <dsp:cNvSpPr/>
      </dsp:nvSpPr>
      <dsp:spPr>
        <a:xfrm>
          <a:off x="244818" y="2206988"/>
          <a:ext cx="445124" cy="44512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B206C48-7285-4E2B-9345-026F338817C3}">
      <dsp:nvSpPr>
        <dsp:cNvPr id="0" name=""/>
        <dsp:cNvSpPr/>
      </dsp:nvSpPr>
      <dsp:spPr>
        <a:xfrm>
          <a:off x="934762" y="2024891"/>
          <a:ext cx="9083950" cy="8093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653" tIns="85653" rIns="85653" bIns="85653" numCol="1" spcCol="1270" anchor="ctr" anchorCtr="0">
          <a:noAutofit/>
        </a:bodyPr>
        <a:lstStyle/>
        <a:p>
          <a:pPr marL="0" lvl="0" indent="0" algn="l" defTabSz="844550">
            <a:lnSpc>
              <a:spcPct val="100000"/>
            </a:lnSpc>
            <a:spcBef>
              <a:spcPct val="0"/>
            </a:spcBef>
            <a:spcAft>
              <a:spcPct val="35000"/>
            </a:spcAft>
            <a:buNone/>
          </a:pPr>
          <a:r>
            <a:rPr lang="en-US" sz="1900" kern="1200">
              <a:latin typeface="Calibri"/>
              <a:ea typeface="Calibri"/>
              <a:cs typeface="Calibri"/>
            </a:rPr>
            <a:t>Reduction in process delays and improved turnaround time for requirement closures compared to the previous manual process.</a:t>
          </a:r>
        </a:p>
      </dsp:txBody>
      <dsp:txXfrm>
        <a:off x="934762" y="2024891"/>
        <a:ext cx="9083950" cy="809317"/>
      </dsp:txXfrm>
    </dsp:sp>
    <dsp:sp modelId="{E5444BD8-EE49-4A83-ABF9-C2E7EF37B50C}">
      <dsp:nvSpPr>
        <dsp:cNvPr id="0" name=""/>
        <dsp:cNvSpPr/>
      </dsp:nvSpPr>
      <dsp:spPr>
        <a:xfrm>
          <a:off x="0" y="3036539"/>
          <a:ext cx="10018712" cy="80931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489CD1-36CB-4D3E-9628-C88564FC88F6}">
      <dsp:nvSpPr>
        <dsp:cNvPr id="0" name=""/>
        <dsp:cNvSpPr/>
      </dsp:nvSpPr>
      <dsp:spPr>
        <a:xfrm>
          <a:off x="244818" y="3218635"/>
          <a:ext cx="445124" cy="44512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F0D387-B676-4B96-A45E-CCB6F36323D4}">
      <dsp:nvSpPr>
        <dsp:cNvPr id="0" name=""/>
        <dsp:cNvSpPr/>
      </dsp:nvSpPr>
      <dsp:spPr>
        <a:xfrm>
          <a:off x="934762" y="3036539"/>
          <a:ext cx="9083950" cy="8093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653" tIns="85653" rIns="85653" bIns="85653" numCol="1" spcCol="1270" anchor="ctr" anchorCtr="0">
          <a:noAutofit/>
        </a:bodyPr>
        <a:lstStyle/>
        <a:p>
          <a:pPr marL="0" lvl="0" indent="0" algn="l" defTabSz="844550">
            <a:lnSpc>
              <a:spcPct val="100000"/>
            </a:lnSpc>
            <a:spcBef>
              <a:spcPct val="0"/>
            </a:spcBef>
            <a:spcAft>
              <a:spcPct val="35000"/>
            </a:spcAft>
            <a:buNone/>
          </a:pPr>
          <a:r>
            <a:rPr lang="en-US" sz="1900" kern="1200">
              <a:latin typeface="Calibri"/>
              <a:ea typeface="Calibri"/>
              <a:cs typeface="Calibri"/>
            </a:rPr>
            <a:t>KPI Dashboard is successfully implemented and accurately displays all key metrics (calls executed, opportunities created, requirements posted, NDAs submitted) in real time.</a:t>
          </a:r>
        </a:p>
      </dsp:txBody>
      <dsp:txXfrm>
        <a:off x="934762" y="3036539"/>
        <a:ext cx="9083950" cy="80931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493B98-EAE7-4EE9-830D-7ABF8E3718D0}">
      <dsp:nvSpPr>
        <dsp:cNvPr id="0" name=""/>
        <dsp:cNvSpPr/>
      </dsp:nvSpPr>
      <dsp:spPr>
        <a:xfrm>
          <a:off x="0" y="381"/>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7DD0B3-1B35-48E3-9805-948FBEA64330}">
      <dsp:nvSpPr>
        <dsp:cNvPr id="0" name=""/>
        <dsp:cNvSpPr/>
      </dsp:nvSpPr>
      <dsp:spPr>
        <a:xfrm>
          <a:off x="269954" y="201173"/>
          <a:ext cx="490826" cy="4908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6FDC38-367F-455E-A142-FCA564B7A989}">
      <dsp:nvSpPr>
        <dsp:cNvPr id="0" name=""/>
        <dsp:cNvSpPr/>
      </dsp:nvSpPr>
      <dsp:spPr>
        <a:xfrm>
          <a:off x="1030734" y="381"/>
          <a:ext cx="8987978"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933450">
            <a:lnSpc>
              <a:spcPct val="100000"/>
            </a:lnSpc>
            <a:spcBef>
              <a:spcPct val="0"/>
            </a:spcBef>
            <a:spcAft>
              <a:spcPct val="35000"/>
            </a:spcAft>
            <a:buNone/>
          </a:pPr>
          <a:r>
            <a:rPr lang="en-US" sz="2100" kern="1200">
              <a:latin typeface="Calibri"/>
              <a:ea typeface="Calibri"/>
              <a:cs typeface="Calibri"/>
            </a:rPr>
            <a:t>Performance data is categorized correctly based on experience levels (0–1 year, 1–3 years, 3+ years) and used for evaluation and bonus calculations.</a:t>
          </a:r>
        </a:p>
      </dsp:txBody>
      <dsp:txXfrm>
        <a:off x="1030734" y="381"/>
        <a:ext cx="8987978" cy="892410"/>
      </dsp:txXfrm>
    </dsp:sp>
    <dsp:sp modelId="{9F58469B-C704-43A7-ABE9-D8E4B8015EFF}">
      <dsp:nvSpPr>
        <dsp:cNvPr id="0" name=""/>
        <dsp:cNvSpPr/>
      </dsp:nvSpPr>
      <dsp:spPr>
        <a:xfrm>
          <a:off x="0" y="1115895"/>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B6DCFA1-5467-4199-BD8A-46AF0B3A512F}">
      <dsp:nvSpPr>
        <dsp:cNvPr id="0" name=""/>
        <dsp:cNvSpPr/>
      </dsp:nvSpPr>
      <dsp:spPr>
        <a:xfrm>
          <a:off x="269954" y="1316687"/>
          <a:ext cx="490826" cy="4908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D7BF3C-AE56-4232-8EC1-04DA3E94E022}">
      <dsp:nvSpPr>
        <dsp:cNvPr id="0" name=""/>
        <dsp:cNvSpPr/>
      </dsp:nvSpPr>
      <dsp:spPr>
        <a:xfrm>
          <a:off x="1030734" y="1115895"/>
          <a:ext cx="8987978"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933450">
            <a:lnSpc>
              <a:spcPct val="100000"/>
            </a:lnSpc>
            <a:spcBef>
              <a:spcPct val="0"/>
            </a:spcBef>
            <a:spcAft>
              <a:spcPct val="35000"/>
            </a:spcAft>
            <a:buNone/>
          </a:pPr>
          <a:r>
            <a:rPr lang="en-US" sz="2100" kern="1200">
              <a:latin typeface="Calibri"/>
              <a:ea typeface="Calibri"/>
              <a:cs typeface="Calibri"/>
            </a:rPr>
            <a:t>Sales and management teams report improved transparency and ease of monitoring individual and team performance.</a:t>
          </a:r>
        </a:p>
      </dsp:txBody>
      <dsp:txXfrm>
        <a:off x="1030734" y="1115895"/>
        <a:ext cx="8987978" cy="892410"/>
      </dsp:txXfrm>
    </dsp:sp>
    <dsp:sp modelId="{1187F1D0-2791-4C91-AF55-E4C79DEC9647}">
      <dsp:nvSpPr>
        <dsp:cNvPr id="0" name=""/>
        <dsp:cNvSpPr/>
      </dsp:nvSpPr>
      <dsp:spPr>
        <a:xfrm>
          <a:off x="0" y="2231408"/>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45ECA01-1C20-41C8-B336-A895E96DFE22}">
      <dsp:nvSpPr>
        <dsp:cNvPr id="0" name=""/>
        <dsp:cNvSpPr/>
      </dsp:nvSpPr>
      <dsp:spPr>
        <a:xfrm>
          <a:off x="269954" y="2432201"/>
          <a:ext cx="490826" cy="4908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1FDC53-F265-4277-8957-7000E81AE4A9}">
      <dsp:nvSpPr>
        <dsp:cNvPr id="0" name=""/>
        <dsp:cNvSpPr/>
      </dsp:nvSpPr>
      <dsp:spPr>
        <a:xfrm>
          <a:off x="1030734" y="2231408"/>
          <a:ext cx="8987978"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933450">
            <a:lnSpc>
              <a:spcPct val="100000"/>
            </a:lnSpc>
            <a:spcBef>
              <a:spcPct val="0"/>
            </a:spcBef>
            <a:spcAft>
              <a:spcPct val="35000"/>
            </a:spcAft>
            <a:buNone/>
          </a:pPr>
          <a:r>
            <a:rPr lang="en-US" sz="2100" kern="1200">
              <a:latin typeface="Calibri"/>
              <a:ea typeface="Calibri"/>
              <a:cs typeface="Calibri"/>
            </a:rPr>
            <a:t>User adoption rate of the enhanced Hubble features (workflow and dashboard) meets or exceeds 90% within the first three months of implementation.</a:t>
          </a:r>
        </a:p>
      </dsp:txBody>
      <dsp:txXfrm>
        <a:off x="1030734" y="2231408"/>
        <a:ext cx="8987978" cy="89241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DB5D15-F2AE-4381-92BE-D186CF44A770}">
      <dsp:nvSpPr>
        <dsp:cNvPr id="0" name=""/>
        <dsp:cNvSpPr/>
      </dsp:nvSpPr>
      <dsp:spPr>
        <a:xfrm>
          <a:off x="0" y="381"/>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4BE7806-5B8A-4F97-8DC8-7CC39FA2F782}">
      <dsp:nvSpPr>
        <dsp:cNvPr id="0" name=""/>
        <dsp:cNvSpPr/>
      </dsp:nvSpPr>
      <dsp:spPr>
        <a:xfrm>
          <a:off x="269954" y="201173"/>
          <a:ext cx="490826" cy="4908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E9C2259-E962-4109-8B5C-F01B5CBDDC61}">
      <dsp:nvSpPr>
        <dsp:cNvPr id="0" name=""/>
        <dsp:cNvSpPr/>
      </dsp:nvSpPr>
      <dsp:spPr>
        <a:xfrm>
          <a:off x="1030734" y="381"/>
          <a:ext cx="8987978"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977900">
            <a:lnSpc>
              <a:spcPct val="100000"/>
            </a:lnSpc>
            <a:spcBef>
              <a:spcPct val="0"/>
            </a:spcBef>
            <a:spcAft>
              <a:spcPct val="35000"/>
            </a:spcAft>
            <a:buNone/>
          </a:pPr>
          <a:r>
            <a:rPr lang="en-US" sz="2200" kern="1200">
              <a:latin typeface="Calibri"/>
              <a:ea typeface="Calibri"/>
              <a:cs typeface="Calibri"/>
            </a:rPr>
            <a:t>Error rate and duplicate data entries are significantly reduced due to centralized data entry and validation.</a:t>
          </a:r>
        </a:p>
      </dsp:txBody>
      <dsp:txXfrm>
        <a:off x="1030734" y="381"/>
        <a:ext cx="8987978" cy="892410"/>
      </dsp:txXfrm>
    </dsp:sp>
    <dsp:sp modelId="{352DECAB-35A6-44C7-BA55-596EFA38A9A7}">
      <dsp:nvSpPr>
        <dsp:cNvPr id="0" name=""/>
        <dsp:cNvSpPr/>
      </dsp:nvSpPr>
      <dsp:spPr>
        <a:xfrm>
          <a:off x="0" y="1115895"/>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45FB851-FE10-4F1D-BA15-0F5E4B5CA311}">
      <dsp:nvSpPr>
        <dsp:cNvPr id="0" name=""/>
        <dsp:cNvSpPr/>
      </dsp:nvSpPr>
      <dsp:spPr>
        <a:xfrm>
          <a:off x="269954" y="1316687"/>
          <a:ext cx="490826" cy="4908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0CCC22A-F4C0-4767-BAF0-C58245C07D17}">
      <dsp:nvSpPr>
        <dsp:cNvPr id="0" name=""/>
        <dsp:cNvSpPr/>
      </dsp:nvSpPr>
      <dsp:spPr>
        <a:xfrm>
          <a:off x="1030734" y="1115895"/>
          <a:ext cx="8987978"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977900">
            <a:lnSpc>
              <a:spcPct val="100000"/>
            </a:lnSpc>
            <a:spcBef>
              <a:spcPct val="0"/>
            </a:spcBef>
            <a:spcAft>
              <a:spcPct val="35000"/>
            </a:spcAft>
            <a:buNone/>
          </a:pPr>
          <a:r>
            <a:rPr lang="en-US" sz="2200" kern="1200">
              <a:latin typeface="Calibri"/>
              <a:ea typeface="Calibri"/>
              <a:cs typeface="Calibri"/>
            </a:rPr>
            <a:t>Positive stakeholder feedback indicating improved collaboration, visibility, and accountability across departments.</a:t>
          </a:r>
        </a:p>
      </dsp:txBody>
      <dsp:txXfrm>
        <a:off x="1030734" y="1115895"/>
        <a:ext cx="8987978" cy="892410"/>
      </dsp:txXfrm>
    </dsp:sp>
    <dsp:sp modelId="{EEB53C6B-65EC-49A5-BFB8-6F507FF9AC21}">
      <dsp:nvSpPr>
        <dsp:cNvPr id="0" name=""/>
        <dsp:cNvSpPr/>
      </dsp:nvSpPr>
      <dsp:spPr>
        <a:xfrm>
          <a:off x="0" y="2231408"/>
          <a:ext cx="10018712" cy="892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3A0AA6-96A7-48A9-87B6-EB37B61D98A0}">
      <dsp:nvSpPr>
        <dsp:cNvPr id="0" name=""/>
        <dsp:cNvSpPr/>
      </dsp:nvSpPr>
      <dsp:spPr>
        <a:xfrm>
          <a:off x="269954" y="2432201"/>
          <a:ext cx="490826" cy="4908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3053B3-347D-49D7-B9FA-E59F1C6D6967}">
      <dsp:nvSpPr>
        <dsp:cNvPr id="0" name=""/>
        <dsp:cNvSpPr/>
      </dsp:nvSpPr>
      <dsp:spPr>
        <a:xfrm>
          <a:off x="1030734" y="2231408"/>
          <a:ext cx="8987978" cy="89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4447" tIns="94447" rIns="94447" bIns="94447" numCol="1" spcCol="1270" anchor="ctr" anchorCtr="0">
          <a:noAutofit/>
        </a:bodyPr>
        <a:lstStyle/>
        <a:p>
          <a:pPr marL="0" lvl="0" indent="0" algn="l" defTabSz="977900">
            <a:lnSpc>
              <a:spcPct val="100000"/>
            </a:lnSpc>
            <a:spcBef>
              <a:spcPct val="0"/>
            </a:spcBef>
            <a:spcAft>
              <a:spcPct val="35000"/>
            </a:spcAft>
            <a:buNone/>
          </a:pPr>
          <a:r>
            <a:rPr lang="en-US" sz="2200" kern="1200">
              <a:latin typeface="Calibri"/>
              <a:ea typeface="Calibri"/>
              <a:cs typeface="Calibri"/>
            </a:rPr>
            <a:t>Measurable increase in sales productivity and process efficiency, aligning with organizational performance and revenue goals.</a:t>
          </a:r>
        </a:p>
      </dsp:txBody>
      <dsp:txXfrm>
        <a:off x="1030734" y="2231408"/>
        <a:ext cx="8987978" cy="89241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dirty="0"/>
              <a:t>Click to edit Master title style</a:t>
            </a:r>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7578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dirty="0"/>
              <a:t>Click to edit Master title style</a:t>
            </a:r>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86297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dirty="0"/>
              <a:t>Click to edit Master title style</a:t>
            </a:r>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29838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924539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dirty="0"/>
              <a:t>Click to edit Master title style</a:t>
            </a:r>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693703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702432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dirty="0"/>
              <a:t>Click to edit Master title style</a:t>
            </a:r>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7169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017643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38367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67104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dirty="0"/>
              <a:t>Click to edit Master title style</a:t>
            </a:r>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30383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dirty="0"/>
              <a:t>Click to edit Master title style</a:t>
            </a:r>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96466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13068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49113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91312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dirty="0"/>
              <a:t>Click to edit Master title style</a:t>
            </a:r>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08877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dirty="0"/>
              <a:t>Click to edit Master title style</a:t>
            </a:r>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59276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10/7/2025</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52881352"/>
      </p:ext>
    </p:extLst>
  </p:cSld>
  <p:clrMap bg1="lt1" tx1="dk1" bg2="lt2" tx2="dk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 id="2147483889" r:id="rId12"/>
    <p:sldLayoutId id="2147483890" r:id="rId13"/>
    <p:sldLayoutId id="2147483891" r:id="rId14"/>
    <p:sldLayoutId id="2147483892" r:id="rId15"/>
    <p:sldLayoutId id="2147483893" r:id="rId16"/>
    <p:sldLayoutId id="2147483894"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24DFAAE7-061D-4086-99EC-872CB3050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AD3AD3-2659-D3D3-C9E3-C7BC66DDA5C4}"/>
              </a:ext>
            </a:extLst>
          </p:cNvPr>
          <p:cNvSpPr>
            <a:spLocks noGrp="1"/>
          </p:cNvSpPr>
          <p:nvPr>
            <p:ph type="title"/>
          </p:nvPr>
        </p:nvSpPr>
        <p:spPr>
          <a:xfrm>
            <a:off x="3337842" y="582478"/>
            <a:ext cx="8849690" cy="2255806"/>
          </a:xfrm>
        </p:spPr>
        <p:txBody>
          <a:bodyPr>
            <a:normAutofit/>
          </a:bodyPr>
          <a:lstStyle/>
          <a:p>
            <a:r>
              <a:rPr lang="en-US" sz="4400">
                <a:latin typeface="Calibri"/>
                <a:ea typeface="Calibri"/>
                <a:cs typeface="Calibri"/>
              </a:rPr>
              <a:t>Hubble Sales Module Enhancement</a:t>
            </a:r>
            <a:br>
              <a:rPr lang="en-US" sz="4400" dirty="0">
                <a:latin typeface="Calibri"/>
                <a:ea typeface="Calibri"/>
                <a:cs typeface="Calibri"/>
              </a:rPr>
            </a:br>
            <a:r>
              <a:rPr lang="en-US" sz="2800">
                <a:latin typeface="Calibri"/>
                <a:ea typeface="Calibri"/>
                <a:cs typeface="Calibri"/>
              </a:rPr>
              <a:t>(Requirements &amp; Opportunities Workflow + KPI Dashboard </a:t>
            </a:r>
            <a:r>
              <a:rPr lang="en-US" sz="2800" dirty="0">
                <a:latin typeface="Calibri"/>
                <a:ea typeface="Calibri"/>
                <a:cs typeface="Calibri"/>
              </a:rPr>
              <a:t>Implementation)</a:t>
            </a:r>
          </a:p>
        </p:txBody>
      </p:sp>
      <p:sp>
        <p:nvSpPr>
          <p:cNvPr id="6" name="Rectangle 5">
            <a:extLst>
              <a:ext uri="{FF2B5EF4-FFF2-40B4-BE49-F238E27FC236}">
                <a16:creationId xmlns:a16="http://schemas.microsoft.com/office/drawing/2014/main" id="{E7570099-A243-48DD-9EAE-36F4AC095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 name="Freeform 6">
            <a:extLst>
              <a:ext uri="{FF2B5EF4-FFF2-40B4-BE49-F238E27FC236}">
                <a16:creationId xmlns:a16="http://schemas.microsoft.com/office/drawing/2014/main" id="{45E4A74B-6514-424A-ADFA-C232FA6B9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5233" y="1"/>
            <a:ext cx="858884" cy="2780957"/>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lumMod val="75000"/>
            </a:schemeClr>
          </a:solidFill>
          <a:ln>
            <a:noFill/>
          </a:ln>
        </p:spPr>
      </p:sp>
      <p:sp>
        <p:nvSpPr>
          <p:cNvPr id="14" name="Freeform 7">
            <a:extLst>
              <a:ext uri="{FF2B5EF4-FFF2-40B4-BE49-F238E27FC236}">
                <a16:creationId xmlns:a16="http://schemas.microsoft.com/office/drawing/2014/main" id="{F61C5C86-C785-4B92-9F2D-133B8B8C24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1"/>
            <a:ext cx="835810" cy="2671495"/>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16" name="Freeform 12">
            <a:extLst>
              <a:ext uri="{FF2B5EF4-FFF2-40B4-BE49-F238E27FC236}">
                <a16:creationId xmlns:a16="http://schemas.microsoft.com/office/drawing/2014/main" id="{954D0BF9-002C-4D3A-A222-C166094A5D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2585830"/>
            <a:ext cx="2175413" cy="4272171"/>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18" name="Freeform 13">
            <a:extLst>
              <a:ext uri="{FF2B5EF4-FFF2-40B4-BE49-F238E27FC236}">
                <a16:creationId xmlns:a16="http://schemas.microsoft.com/office/drawing/2014/main" id="{6080EB6E-D69F-43B1-91EC-75C303342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9078" y="2695292"/>
            <a:ext cx="2690743" cy="4162709"/>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0" name="Freeform: Shape 19">
            <a:extLst>
              <a:ext uri="{FF2B5EF4-FFF2-40B4-BE49-F238E27FC236}">
                <a16:creationId xmlns:a16="http://schemas.microsoft.com/office/drawing/2014/main" id="{21BA816A-EE68-4A96-BA05-73303B2F4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5233" y="2690532"/>
            <a:ext cx="2904320" cy="4167469"/>
          </a:xfrm>
          <a:custGeom>
            <a:avLst/>
            <a:gdLst>
              <a:gd name="connsiteX0" fmla="*/ 0 w 2904320"/>
              <a:gd name="connsiteY0" fmla="*/ 0 h 4167469"/>
              <a:gd name="connsiteX1" fmla="*/ 288431 w 2904320"/>
              <a:gd name="connsiteY1" fmla="*/ 90425 h 4167469"/>
              <a:gd name="connsiteX2" fmla="*/ 2904320 w 2904320"/>
              <a:gd name="connsiteY2" fmla="*/ 3220465 h 4167469"/>
              <a:gd name="connsiteX3" fmla="*/ 2904320 w 2904320"/>
              <a:gd name="connsiteY3" fmla="*/ 4167469 h 4167469"/>
              <a:gd name="connsiteX4" fmla="*/ 2694589 w 2904320"/>
              <a:gd name="connsiteY4" fmla="*/ 4167469 h 4167469"/>
              <a:gd name="connsiteX5" fmla="*/ 3846 w 2904320"/>
              <a:gd name="connsiteY5" fmla="*/ 4759 h 416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04320" h="4167469">
                <a:moveTo>
                  <a:pt x="0" y="0"/>
                </a:moveTo>
                <a:lnTo>
                  <a:pt x="288431" y="90425"/>
                </a:lnTo>
                <a:lnTo>
                  <a:pt x="2904320" y="3220465"/>
                </a:lnTo>
                <a:lnTo>
                  <a:pt x="2904320" y="4167469"/>
                </a:lnTo>
                <a:lnTo>
                  <a:pt x="2694589" y="4167469"/>
                </a:lnTo>
                <a:lnTo>
                  <a:pt x="3846" y="4759"/>
                </a:lnTo>
                <a:close/>
              </a:path>
            </a:pathLst>
          </a:custGeom>
          <a:solidFill>
            <a:schemeClr val="accent1">
              <a:lumMod val="75000"/>
            </a:schemeClr>
          </a:solidFill>
          <a:ln>
            <a:noFill/>
          </a:ln>
        </p:spPr>
      </p:sp>
      <p:sp>
        <p:nvSpPr>
          <p:cNvPr id="22" name="Freeform 15">
            <a:extLst>
              <a:ext uri="{FF2B5EF4-FFF2-40B4-BE49-F238E27FC236}">
                <a16:creationId xmlns:a16="http://schemas.microsoft.com/office/drawing/2014/main" id="{22A94CDB-5D63-4C75-9CB6-6C18CDF37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2581071"/>
            <a:ext cx="2894568" cy="427693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sp>
        <p:nvSpPr>
          <p:cNvPr id="3" name="Content Placeholder 2">
            <a:extLst>
              <a:ext uri="{FF2B5EF4-FFF2-40B4-BE49-F238E27FC236}">
                <a16:creationId xmlns:a16="http://schemas.microsoft.com/office/drawing/2014/main" id="{DB1FFD7B-AC27-0C5A-41E1-49BB67DC002D}"/>
              </a:ext>
            </a:extLst>
          </p:cNvPr>
          <p:cNvSpPr>
            <a:spLocks noGrp="1"/>
          </p:cNvSpPr>
          <p:nvPr>
            <p:ph idx="1"/>
          </p:nvPr>
        </p:nvSpPr>
        <p:spPr>
          <a:xfrm>
            <a:off x="3854451" y="3428999"/>
            <a:ext cx="7648572" cy="3124201"/>
          </a:xfrm>
        </p:spPr>
        <p:txBody>
          <a:bodyPr vert="horz" lIns="91440" tIns="45720" rIns="91440" bIns="45720" rtlCol="0" anchor="t">
            <a:normAutofit/>
          </a:bodyPr>
          <a:lstStyle/>
          <a:p>
            <a:pPr marL="0" indent="0">
              <a:buNone/>
            </a:pPr>
            <a:r>
              <a:rPr lang="en-US" sz="2000" dirty="0">
                <a:latin typeface="Calibri"/>
                <a:ea typeface="Calibri"/>
                <a:cs typeface="Calibri"/>
              </a:rPr>
              <a:t>By Samuel John</a:t>
            </a:r>
          </a:p>
          <a:p>
            <a:pPr marL="0" indent="0">
              <a:buNone/>
            </a:pPr>
            <a:r>
              <a:rPr lang="en-US" sz="2000" dirty="0">
                <a:latin typeface="Calibri"/>
                <a:ea typeface="Calibri"/>
                <a:cs typeface="Calibri"/>
              </a:rPr>
              <a:t>Date: 10th October 2025</a:t>
            </a:r>
            <a:endParaRPr lang="en-US" sz="2000" dirty="0"/>
          </a:p>
        </p:txBody>
      </p:sp>
    </p:spTree>
    <p:extLst>
      <p:ext uri="{BB962C8B-B14F-4D97-AF65-F5344CB8AC3E}">
        <p14:creationId xmlns:p14="http://schemas.microsoft.com/office/powerpoint/2010/main" val="366092049"/>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521B5-6AC0-4450-80EB-71BB3575E5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603E1D-0BB7-0BAC-4D2F-4A1E4EB5498F}"/>
              </a:ext>
            </a:extLst>
          </p:cNvPr>
          <p:cNvSpPr>
            <a:spLocks noGrp="1"/>
          </p:cNvSpPr>
          <p:nvPr>
            <p:ph type="title"/>
          </p:nvPr>
        </p:nvSpPr>
        <p:spPr/>
        <p:txBody>
          <a:bodyPr/>
          <a:lstStyle/>
          <a:p>
            <a:r>
              <a:rPr lang="en-US" dirty="0">
                <a:solidFill>
                  <a:schemeClr val="tx1"/>
                </a:solidFill>
                <a:latin typeface="Calibri"/>
                <a:ea typeface="Calibri"/>
                <a:cs typeface="Posterama"/>
              </a:rPr>
              <a:t>SUCCESS CRITERIA:</a:t>
            </a:r>
            <a:endParaRPr lang="en-US">
              <a:solidFill>
                <a:schemeClr val="tx1"/>
              </a:solidFill>
              <a:latin typeface="Calibri"/>
              <a:ea typeface="Calibri"/>
              <a:cs typeface="Calibri"/>
            </a:endParaRPr>
          </a:p>
        </p:txBody>
      </p:sp>
      <p:graphicFrame>
        <p:nvGraphicFramePr>
          <p:cNvPr id="17" name="Content Placeholder 14">
            <a:extLst>
              <a:ext uri="{FF2B5EF4-FFF2-40B4-BE49-F238E27FC236}">
                <a16:creationId xmlns:a16="http://schemas.microsoft.com/office/drawing/2014/main" id="{3ACCA925-C33B-AE6B-1E3A-1C35B9D25B7F}"/>
              </a:ext>
            </a:extLst>
          </p:cNvPr>
          <p:cNvGraphicFramePr>
            <a:graphicFrameLocks noGrp="1"/>
          </p:cNvGraphicFramePr>
          <p:nvPr>
            <p:ph idx="1"/>
            <p:extLst>
              <p:ext uri="{D42A27DB-BD31-4B8C-83A1-F6EECF244321}">
                <p14:modId xmlns:p14="http://schemas.microsoft.com/office/powerpoint/2010/main" val="4255683500"/>
              </p:ext>
            </p:extLst>
          </p:nvPr>
        </p:nvGraphicFramePr>
        <p:xfrm>
          <a:off x="1484310" y="2189135"/>
          <a:ext cx="10018713" cy="38474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895818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C868A-64A4-94DD-E4C0-55B4D5A61E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8B333D-1B3E-59EE-97E5-9E1B3F5C097C}"/>
              </a:ext>
            </a:extLst>
          </p:cNvPr>
          <p:cNvSpPr>
            <a:spLocks noGrp="1"/>
          </p:cNvSpPr>
          <p:nvPr>
            <p:ph type="title"/>
          </p:nvPr>
        </p:nvSpPr>
        <p:spPr/>
        <p:txBody>
          <a:bodyPr/>
          <a:lstStyle/>
          <a:p>
            <a:r>
              <a:rPr lang="en-US" dirty="0">
                <a:solidFill>
                  <a:schemeClr val="tx1"/>
                </a:solidFill>
                <a:latin typeface="Calibri"/>
                <a:ea typeface="Calibri"/>
                <a:cs typeface="Posterama"/>
              </a:rPr>
              <a:t>SUCCESS CRITERIA</a:t>
            </a:r>
            <a:endParaRPr lang="en-US">
              <a:solidFill>
                <a:schemeClr val="tx1"/>
              </a:solidFill>
              <a:latin typeface="Calibri"/>
              <a:ea typeface="Calibri"/>
              <a:cs typeface="Calibri"/>
            </a:endParaRPr>
          </a:p>
        </p:txBody>
      </p:sp>
      <p:graphicFrame>
        <p:nvGraphicFramePr>
          <p:cNvPr id="17" name="Content Placeholder 14">
            <a:extLst>
              <a:ext uri="{FF2B5EF4-FFF2-40B4-BE49-F238E27FC236}">
                <a16:creationId xmlns:a16="http://schemas.microsoft.com/office/drawing/2014/main" id="{60377980-F9B2-BA7A-4204-B3A7736A6105}"/>
              </a:ext>
            </a:extLst>
          </p:cNvPr>
          <p:cNvGraphicFramePr>
            <a:graphicFrameLocks noGrp="1"/>
          </p:cNvGraphicFramePr>
          <p:nvPr>
            <p:ph idx="1"/>
          </p:nvPr>
        </p:nvGraphicFramePr>
        <p:xfrm>
          <a:off x="1484310" y="2666999"/>
          <a:ext cx="10018713" cy="31242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583776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D0F35-D82A-3485-3B47-FBE62A998E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620DBB-2FA8-BF97-C3F9-E2215A45CF1B}"/>
              </a:ext>
            </a:extLst>
          </p:cNvPr>
          <p:cNvSpPr>
            <a:spLocks noGrp="1"/>
          </p:cNvSpPr>
          <p:nvPr>
            <p:ph type="title"/>
          </p:nvPr>
        </p:nvSpPr>
        <p:spPr/>
        <p:txBody>
          <a:bodyPr/>
          <a:lstStyle/>
          <a:p>
            <a:r>
              <a:rPr lang="en-US" dirty="0">
                <a:solidFill>
                  <a:schemeClr val="tx1"/>
                </a:solidFill>
                <a:latin typeface="Calibri"/>
                <a:ea typeface="Calibri"/>
                <a:cs typeface="Posterama"/>
              </a:rPr>
              <a:t>SUCCESS CRITERIA</a:t>
            </a:r>
            <a:endParaRPr lang="en-US">
              <a:solidFill>
                <a:schemeClr val="tx1"/>
              </a:solidFill>
              <a:latin typeface="Calibri"/>
              <a:ea typeface="Calibri"/>
              <a:cs typeface="Calibri"/>
            </a:endParaRPr>
          </a:p>
        </p:txBody>
      </p:sp>
      <p:graphicFrame>
        <p:nvGraphicFramePr>
          <p:cNvPr id="17" name="Content Placeholder 14">
            <a:extLst>
              <a:ext uri="{FF2B5EF4-FFF2-40B4-BE49-F238E27FC236}">
                <a16:creationId xmlns:a16="http://schemas.microsoft.com/office/drawing/2014/main" id="{C22FED89-735C-71B4-7F12-3A01BC8474E8}"/>
              </a:ext>
            </a:extLst>
          </p:cNvPr>
          <p:cNvGraphicFramePr>
            <a:graphicFrameLocks noGrp="1"/>
          </p:cNvGraphicFramePr>
          <p:nvPr>
            <p:ph idx="1"/>
          </p:nvPr>
        </p:nvGraphicFramePr>
        <p:xfrm>
          <a:off x="1484310" y="2666999"/>
          <a:ext cx="10018713" cy="31242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926440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D0D58-6000-1DF4-2357-AEF9CDA1E5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AC2C11-E5DF-E996-1C0C-05F09E5C9417}"/>
              </a:ext>
            </a:extLst>
          </p:cNvPr>
          <p:cNvSpPr>
            <a:spLocks noGrp="1"/>
          </p:cNvSpPr>
          <p:nvPr>
            <p:ph type="title"/>
          </p:nvPr>
        </p:nvSpPr>
        <p:spPr>
          <a:xfrm>
            <a:off x="1609002" y="-4618"/>
            <a:ext cx="10018713" cy="1752599"/>
          </a:xfrm>
        </p:spPr>
        <p:txBody>
          <a:bodyPr/>
          <a:lstStyle/>
          <a:p>
            <a:r>
              <a:rPr lang="en-US" dirty="0">
                <a:solidFill>
                  <a:schemeClr val="tx1"/>
                </a:solidFill>
                <a:latin typeface="Calibri"/>
                <a:ea typeface="Calibri"/>
                <a:cs typeface="Posterama"/>
              </a:rPr>
              <a:t>METHODS &amp; APPROACHES</a:t>
            </a:r>
          </a:p>
        </p:txBody>
      </p:sp>
      <p:sp>
        <p:nvSpPr>
          <p:cNvPr id="3" name="Content Placeholder 2">
            <a:extLst>
              <a:ext uri="{FF2B5EF4-FFF2-40B4-BE49-F238E27FC236}">
                <a16:creationId xmlns:a16="http://schemas.microsoft.com/office/drawing/2014/main" id="{2269C365-1131-0AFE-86C9-0904C26A2B67}"/>
              </a:ext>
            </a:extLst>
          </p:cNvPr>
          <p:cNvSpPr>
            <a:spLocks noGrp="1"/>
          </p:cNvSpPr>
          <p:nvPr>
            <p:ph idx="1"/>
          </p:nvPr>
        </p:nvSpPr>
        <p:spPr>
          <a:xfrm>
            <a:off x="1193585" y="1713242"/>
            <a:ext cx="10833100" cy="4821238"/>
          </a:xfrm>
        </p:spPr>
        <p:txBody>
          <a:bodyPr vert="horz" lIns="91440" tIns="45720" rIns="91440" bIns="45720" rtlCol="0" anchor="t">
            <a:normAutofit/>
          </a:bodyPr>
          <a:lstStyle/>
          <a:p>
            <a:pPr>
              <a:buFont typeface="Arial,Sans-Serif" panose="020B0504020202020204" pitchFamily="34" charset="0"/>
              <a:buChar char="•"/>
            </a:pPr>
            <a:r>
              <a:rPr lang="en-US" sz="2000" b="1" dirty="0">
                <a:latin typeface="Calibri"/>
                <a:ea typeface="+mn-lt"/>
                <a:cs typeface="+mn-lt"/>
              </a:rPr>
              <a:t>Agile Methodology: </a:t>
            </a:r>
            <a:r>
              <a:rPr lang="en-US" sz="2000" dirty="0">
                <a:latin typeface="Calibri"/>
                <a:ea typeface="+mn-lt"/>
                <a:cs typeface="+mn-lt"/>
              </a:rPr>
              <a:t>The project follows the Agile Scrum methodology to enable iterative development, continuous feedback, and rapid adaptation to business needs.</a:t>
            </a:r>
          </a:p>
          <a:p>
            <a:pPr>
              <a:buClr>
                <a:srgbClr val="1287C3"/>
              </a:buClr>
              <a:buFont typeface="Arial,Sans-Serif" panose="020B0504020202020204" pitchFamily="34" charset="0"/>
              <a:buChar char="•"/>
            </a:pPr>
            <a:r>
              <a:rPr lang="en-US" sz="2000" b="1" dirty="0">
                <a:latin typeface="Calibri"/>
                <a:ea typeface="+mn-lt"/>
                <a:cs typeface="+mn-lt"/>
              </a:rPr>
              <a:t>Scrum Team: </a:t>
            </a:r>
            <a:r>
              <a:rPr lang="en-US" sz="2000" dirty="0">
                <a:latin typeface="Calibri"/>
                <a:ea typeface="+mn-lt"/>
                <a:cs typeface="+mn-lt"/>
              </a:rPr>
              <a:t>The Scrum team consists of members from Sales, Recruitment, Delivery, Payroll, and IT development, ensuring all stakeholder perspectives are incorporated during design and testing.</a:t>
            </a:r>
          </a:p>
          <a:p>
            <a:pPr>
              <a:buClr>
                <a:srgbClr val="1287C3"/>
              </a:buClr>
              <a:buFont typeface="Arial,Sans-Serif" panose="020B0504020202020204" pitchFamily="34" charset="0"/>
              <a:buChar char="•"/>
            </a:pPr>
            <a:r>
              <a:rPr lang="en-US" sz="2000" b="1" dirty="0">
                <a:latin typeface="Calibri"/>
                <a:ea typeface="Calibri"/>
                <a:cs typeface="Calibri"/>
              </a:rPr>
              <a:t>Requirements Gathering:  </a:t>
            </a:r>
            <a:r>
              <a:rPr lang="en-US" sz="2000" dirty="0">
                <a:latin typeface="Calibri"/>
                <a:ea typeface="Calibri"/>
                <a:cs typeface="Calibri"/>
              </a:rPr>
              <a:t>For requirements gathering we used different elicitation techniques like Brainstorming, Requirements Workshop &amp; JAD sessions, Document Analysis, Stakeholder Interviews.</a:t>
            </a:r>
            <a:endParaRPr lang="en-US" sz="2000">
              <a:latin typeface="Calibri"/>
              <a:ea typeface="Calibri"/>
              <a:cs typeface="Calibri"/>
            </a:endParaRPr>
          </a:p>
          <a:p>
            <a:pPr>
              <a:buClr>
                <a:srgbClr val="1287C3"/>
              </a:buClr>
              <a:buFont typeface="Arial,Sans-Serif" panose="020B0504020202020204" pitchFamily="34" charset="0"/>
              <a:buChar char="•"/>
            </a:pPr>
            <a:r>
              <a:rPr lang="en-US" sz="2000" dirty="0">
                <a:latin typeface="Calibri"/>
                <a:ea typeface="+mn-lt"/>
                <a:cs typeface="+mn-lt"/>
              </a:rPr>
              <a:t>A Product Backlog is created, capturing all enhancement features, user stories, and prioritized requirements based on business value and complexity points. Each enhancement is defined as a user story with clear acceptance criteria, ensuring transparency and alignment with end-user expectations.</a:t>
            </a:r>
            <a:endParaRPr lang="en-US" sz="2000">
              <a:latin typeface="Calibri"/>
              <a:ea typeface="Calibri"/>
              <a:cs typeface="Calibri"/>
            </a:endParaRPr>
          </a:p>
          <a:p>
            <a:pPr>
              <a:buClr>
                <a:srgbClr val="1287C3"/>
              </a:buClr>
              <a:buFont typeface="Arial,Sans-Serif" panose="020B0504020202020204" pitchFamily="34" charset="0"/>
              <a:buChar char="•"/>
            </a:pPr>
            <a:r>
              <a:rPr lang="en-US" sz="2000" dirty="0">
                <a:latin typeface="Calibri"/>
                <a:ea typeface="Calibri"/>
                <a:cs typeface="Calibri"/>
              </a:rPr>
              <a:t>All User Stories are prioritize by </a:t>
            </a:r>
            <a:r>
              <a:rPr lang="en-US" sz="2000" err="1">
                <a:latin typeface="Calibri"/>
                <a:ea typeface="Calibri"/>
                <a:cs typeface="Calibri"/>
              </a:rPr>
              <a:t>MoSCoW</a:t>
            </a:r>
            <a:r>
              <a:rPr lang="en-US" sz="2000" dirty="0">
                <a:latin typeface="Calibri"/>
                <a:ea typeface="Calibri"/>
                <a:cs typeface="Calibri"/>
              </a:rPr>
              <a:t> technique and also by calculating BV &amp; CV Value</a:t>
            </a:r>
          </a:p>
          <a:p>
            <a:pPr>
              <a:buClr>
                <a:srgbClr val="1287C3"/>
              </a:buClr>
              <a:buFont typeface="Arial,Sans-Serif" panose="020B0504020202020204" pitchFamily="34" charset="0"/>
              <a:buChar char="•"/>
            </a:pPr>
            <a:endParaRPr lang="en-US" sz="2000" dirty="0">
              <a:latin typeface="Calibri"/>
              <a:ea typeface="Calibri"/>
              <a:cs typeface="Calibri"/>
            </a:endParaRPr>
          </a:p>
          <a:p>
            <a:pPr>
              <a:buClr>
                <a:srgbClr val="1287C3"/>
              </a:buClr>
              <a:buFont typeface="Arial,Sans-Serif" panose="020B0504020202020204" pitchFamily="34" charset="0"/>
              <a:buChar char="•"/>
            </a:pPr>
            <a:endParaRPr lang="en-US" dirty="0">
              <a:latin typeface="Calibri"/>
              <a:ea typeface="Calibri"/>
              <a:cs typeface="Calibri"/>
            </a:endParaRPr>
          </a:p>
        </p:txBody>
      </p:sp>
    </p:spTree>
    <p:extLst>
      <p:ext uri="{BB962C8B-B14F-4D97-AF65-F5344CB8AC3E}">
        <p14:creationId xmlns:p14="http://schemas.microsoft.com/office/powerpoint/2010/main" val="8528279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B2C4B-8886-AB3A-58AA-16A32A2B23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C1D31B-3097-D695-9D13-C5ADCE71820D}"/>
              </a:ext>
            </a:extLst>
          </p:cNvPr>
          <p:cNvSpPr>
            <a:spLocks noGrp="1"/>
          </p:cNvSpPr>
          <p:nvPr>
            <p:ph type="title"/>
          </p:nvPr>
        </p:nvSpPr>
        <p:spPr>
          <a:xfrm>
            <a:off x="1484311" y="342900"/>
            <a:ext cx="10018713" cy="1752599"/>
          </a:xfrm>
        </p:spPr>
        <p:txBody>
          <a:bodyPr/>
          <a:lstStyle/>
          <a:p>
            <a:r>
              <a:rPr lang="en-US" dirty="0">
                <a:solidFill>
                  <a:schemeClr val="tx1"/>
                </a:solidFill>
                <a:latin typeface="Calibri"/>
                <a:ea typeface="Calibri"/>
                <a:cs typeface="Posterama"/>
              </a:rPr>
              <a:t>METHODS &amp; APPROACHES</a:t>
            </a:r>
          </a:p>
        </p:txBody>
      </p:sp>
      <p:sp>
        <p:nvSpPr>
          <p:cNvPr id="3" name="Content Placeholder 2">
            <a:extLst>
              <a:ext uri="{FF2B5EF4-FFF2-40B4-BE49-F238E27FC236}">
                <a16:creationId xmlns:a16="http://schemas.microsoft.com/office/drawing/2014/main" id="{A0BFCA7D-237D-82A3-154F-28D74E8B21D5}"/>
              </a:ext>
            </a:extLst>
          </p:cNvPr>
          <p:cNvSpPr>
            <a:spLocks noGrp="1"/>
          </p:cNvSpPr>
          <p:nvPr>
            <p:ph idx="1"/>
          </p:nvPr>
        </p:nvSpPr>
        <p:spPr>
          <a:xfrm>
            <a:off x="1320800" y="1978025"/>
            <a:ext cx="10820400" cy="4656138"/>
          </a:xfrm>
        </p:spPr>
        <p:txBody>
          <a:bodyPr vert="horz" lIns="91440" tIns="45720" rIns="91440" bIns="45720" rtlCol="0" anchor="t">
            <a:normAutofit/>
          </a:bodyPr>
          <a:lstStyle/>
          <a:p>
            <a:pPr>
              <a:buFont typeface="Arial" panose="020B0504020202020204" pitchFamily="34" charset="0"/>
              <a:buChar char="•"/>
            </a:pPr>
            <a:r>
              <a:rPr lang="en-US" sz="2000" dirty="0">
                <a:latin typeface="Calibri"/>
                <a:ea typeface="Calibri"/>
                <a:cs typeface="Calibri"/>
              </a:rPr>
              <a:t>And then Sprint starts for two weeks to deliver the software. It might get longer if there's any </a:t>
            </a:r>
            <a:r>
              <a:rPr lang="en-US" sz="2000">
                <a:latin typeface="Calibri"/>
                <a:ea typeface="Calibri"/>
                <a:cs typeface="Calibri"/>
              </a:rPr>
              <a:t>change request.</a:t>
            </a:r>
            <a:endParaRPr lang="en-US" sz="2000" dirty="0">
              <a:latin typeface="Calibri"/>
              <a:ea typeface="Calibri"/>
              <a:cs typeface="Calibri"/>
            </a:endParaRPr>
          </a:p>
          <a:p>
            <a:pPr>
              <a:buClr>
                <a:srgbClr val="1287C3"/>
              </a:buClr>
              <a:buFont typeface="Arial" panose="020B0504020202020204" pitchFamily="34" charset="0"/>
              <a:buChar char="•"/>
            </a:pPr>
            <a:r>
              <a:rPr lang="en-US" sz="2000" b="1" dirty="0">
                <a:latin typeface="Calibri"/>
                <a:ea typeface="Calibri"/>
                <a:cs typeface="Calibri"/>
              </a:rPr>
              <a:t>Sprint Meetings: </a:t>
            </a:r>
            <a:r>
              <a:rPr lang="en-US" sz="2000" dirty="0">
                <a:latin typeface="Calibri"/>
                <a:ea typeface="Calibri"/>
                <a:cs typeface="Calibri"/>
              </a:rPr>
              <a:t>Different meetings will be held like </a:t>
            </a:r>
            <a:r>
              <a:rPr lang="en-US" sz="2000" dirty="0">
                <a:latin typeface="Calibri"/>
                <a:ea typeface="+mn-lt"/>
                <a:cs typeface="+mn-lt"/>
              </a:rPr>
              <a:t>Sprint Planning Meetings at the start of each sprint to identify deliverables, define sprint goals, and allocate tasks among team members. Daily Scrum Meetings to review progress, discuss impediments, and synchronize efforts among development and business teams for 10 to 15 minutes. Sprint Review and Retrospective meeting</a:t>
            </a:r>
            <a:r>
              <a:rPr lang="en-US" sz="2000">
                <a:latin typeface="Calibri"/>
                <a:ea typeface="+mn-lt"/>
                <a:cs typeface="+mn-lt"/>
              </a:rPr>
              <a:t> to review and evaluate.</a:t>
            </a:r>
            <a:endParaRPr lang="en-US" sz="2000" dirty="0">
              <a:latin typeface="Calibri"/>
              <a:ea typeface="+mn-lt"/>
              <a:cs typeface="+mn-lt"/>
            </a:endParaRPr>
          </a:p>
          <a:p>
            <a:pPr>
              <a:buClr>
                <a:srgbClr val="1287C3"/>
              </a:buClr>
              <a:buFont typeface="Arial" panose="020B0504020202020204" pitchFamily="34" charset="0"/>
              <a:buChar char="•"/>
            </a:pPr>
            <a:r>
              <a:rPr lang="en-US" sz="2000">
                <a:latin typeface="Calibri"/>
                <a:ea typeface="+mn-lt"/>
                <a:cs typeface="+mn-lt"/>
              </a:rPr>
              <a:t>The Sprint and Product Burndown Chart will be prepared by the project manager to update the work done in progress. This chart is very useful for the notification of work yet to be done and was </a:t>
            </a:r>
            <a:r>
              <a:rPr lang="en-US" sz="2000" dirty="0">
                <a:latin typeface="Calibri"/>
                <a:ea typeface="+mn-lt"/>
                <a:cs typeface="+mn-lt"/>
              </a:rPr>
              <a:t>done.</a:t>
            </a:r>
          </a:p>
          <a:p>
            <a:pPr>
              <a:buClr>
                <a:srgbClr val="1287C3"/>
              </a:buClr>
              <a:buFont typeface="Arial" panose="020B0504020202020204" pitchFamily="34" charset="0"/>
              <a:buChar char="•"/>
            </a:pPr>
            <a:r>
              <a:rPr lang="en-US" sz="2000">
                <a:latin typeface="Calibri"/>
                <a:ea typeface="+mn-lt"/>
                <a:cs typeface="+mn-lt"/>
              </a:rPr>
              <a:t>JIRA is used to run the sprint and create sprint and product</a:t>
            </a:r>
            <a:r>
              <a:rPr lang="en-US" sz="2000" dirty="0">
                <a:latin typeface="Calibri"/>
                <a:ea typeface="+mn-lt"/>
                <a:cs typeface="+mn-lt"/>
              </a:rPr>
              <a:t> </a:t>
            </a:r>
            <a:r>
              <a:rPr lang="en-US" sz="2000">
                <a:latin typeface="Calibri"/>
                <a:ea typeface="+mn-lt"/>
                <a:cs typeface="+mn-lt"/>
              </a:rPr>
              <a:t>burndown chart and to maintain product backlog.</a:t>
            </a:r>
            <a:endParaRPr lang="en-US" sz="2000" dirty="0">
              <a:latin typeface="Calibri"/>
              <a:ea typeface="+mn-lt"/>
              <a:cs typeface="+mn-lt"/>
            </a:endParaRPr>
          </a:p>
        </p:txBody>
      </p:sp>
    </p:spTree>
    <p:extLst>
      <p:ext uri="{BB962C8B-B14F-4D97-AF65-F5344CB8AC3E}">
        <p14:creationId xmlns:p14="http://schemas.microsoft.com/office/powerpoint/2010/main" val="11154045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EBF0A-5D06-5781-71D4-8F6A481FFB5C}"/>
              </a:ext>
            </a:extLst>
          </p:cNvPr>
          <p:cNvSpPr>
            <a:spLocks noGrp="1"/>
          </p:cNvSpPr>
          <p:nvPr>
            <p:ph type="title"/>
          </p:nvPr>
        </p:nvSpPr>
        <p:spPr>
          <a:xfrm>
            <a:off x="1484311" y="177800"/>
            <a:ext cx="10018713" cy="1278924"/>
          </a:xfrm>
        </p:spPr>
        <p:txBody>
          <a:bodyPr/>
          <a:lstStyle/>
          <a:p>
            <a:r>
              <a:rPr lang="en-US" dirty="0">
                <a:solidFill>
                  <a:schemeClr val="tx1"/>
                </a:solidFill>
                <a:latin typeface="Calibri"/>
                <a:ea typeface="Calibri"/>
                <a:cs typeface="Calibri"/>
              </a:rPr>
              <a:t>RESOURCES:</a:t>
            </a:r>
          </a:p>
        </p:txBody>
      </p:sp>
      <p:sp>
        <p:nvSpPr>
          <p:cNvPr id="3" name="Content Placeholder 2">
            <a:extLst>
              <a:ext uri="{FF2B5EF4-FFF2-40B4-BE49-F238E27FC236}">
                <a16:creationId xmlns:a16="http://schemas.microsoft.com/office/drawing/2014/main" id="{2E77BC6F-4306-8514-CB4E-F844BDD5B724}"/>
              </a:ext>
            </a:extLst>
          </p:cNvPr>
          <p:cNvSpPr>
            <a:spLocks noGrp="1"/>
          </p:cNvSpPr>
          <p:nvPr>
            <p:ph idx="1"/>
          </p:nvPr>
        </p:nvSpPr>
        <p:spPr>
          <a:xfrm>
            <a:off x="1485900" y="1380097"/>
            <a:ext cx="10515600" cy="5257498"/>
          </a:xfrm>
        </p:spPr>
        <p:txBody>
          <a:bodyPr vert="horz" lIns="91440" tIns="45720" rIns="91440" bIns="45720" rtlCol="0" anchor="t">
            <a:normAutofit/>
          </a:bodyPr>
          <a:lstStyle/>
          <a:p>
            <a:pPr>
              <a:buFont typeface="Arial" panose="020B0504020202020204" pitchFamily="34" charset="0"/>
              <a:buChar char="•"/>
            </a:pPr>
            <a:r>
              <a:rPr lang="en-US" sz="2000" b="1">
                <a:latin typeface="Calibri"/>
                <a:ea typeface="Calibri"/>
                <a:cs typeface="Calibri"/>
              </a:rPr>
              <a:t>People:  </a:t>
            </a:r>
            <a:r>
              <a:rPr lang="en-US" sz="2000">
                <a:latin typeface="Calibri"/>
                <a:ea typeface="+mn-lt"/>
                <a:cs typeface="+mn-lt"/>
              </a:rPr>
              <a:t>The project team will consist of a cross-functional Agile group including a Product Owner, Business Analyst, Scrum Master, Developers, UI/UX Designer, and QA Engineer. Supporting stakeholders such as Sales Representatives, Recruitment Heads, Delivery Managers, Payroll Team Members, and IT Infrastructure Staff will also be involved for input, validation, and integration support throughout the project lifecycle.</a:t>
            </a:r>
            <a:endParaRPr lang="en-US" sz="2000">
              <a:latin typeface="Calibri"/>
              <a:ea typeface="Calibri"/>
              <a:cs typeface="Calibri"/>
            </a:endParaRPr>
          </a:p>
          <a:p>
            <a:pPr>
              <a:buClr>
                <a:srgbClr val="1287C3"/>
              </a:buClr>
              <a:buFont typeface="Arial" panose="020B0504020202020204" pitchFamily="34" charset="0"/>
              <a:buChar char="•"/>
            </a:pPr>
            <a:r>
              <a:rPr lang="en-US" sz="2000" b="1">
                <a:latin typeface="Calibri"/>
                <a:ea typeface="Calibri"/>
                <a:cs typeface="Calibri"/>
              </a:rPr>
              <a:t>Time: </a:t>
            </a:r>
            <a:r>
              <a:rPr lang="en-US" sz="2000">
                <a:latin typeface="Calibri"/>
                <a:ea typeface="+mn-lt"/>
                <a:cs typeface="+mn-lt"/>
              </a:rPr>
              <a:t>The estimated project duration is 4 months, divided into 2 week Agile sprints. The initial sprints will focus on requirement gathering, workflow design, followed by development and testing of the Requirements &amp; Opportunities enhancement and Sales KPI Dashboard. The final sprint will include user acceptance testing, deployment, and training.</a:t>
            </a:r>
            <a:endParaRPr lang="en-US" sz="2000">
              <a:latin typeface="Calibri"/>
              <a:ea typeface="Calibri"/>
              <a:cs typeface="Calibri"/>
            </a:endParaRPr>
          </a:p>
          <a:p>
            <a:pPr>
              <a:buClr>
                <a:srgbClr val="1287C3"/>
              </a:buClr>
              <a:buFont typeface="Arial" panose="020B0504020202020204" pitchFamily="34" charset="0"/>
              <a:buChar char="•"/>
            </a:pPr>
            <a:r>
              <a:rPr lang="en-US" sz="2000" b="1">
                <a:latin typeface="Calibri"/>
                <a:ea typeface="Calibri"/>
                <a:cs typeface="Calibri"/>
              </a:rPr>
              <a:t>Budget: </a:t>
            </a:r>
            <a:endParaRPr lang="en-US" sz="2000" b="1" dirty="0">
              <a:latin typeface="Calibri"/>
              <a:ea typeface="Calibri"/>
              <a:cs typeface="Calibri"/>
            </a:endParaRPr>
          </a:p>
          <a:p>
            <a:pPr lvl="1">
              <a:buClr>
                <a:srgbClr val="1287C3"/>
              </a:buClr>
              <a:buFont typeface="Wingdings" panose="020B0504020202020204" pitchFamily="34" charset="0"/>
              <a:buChar char="Ø"/>
            </a:pPr>
            <a:r>
              <a:rPr lang="en-US" sz="1800">
                <a:latin typeface="Calibri"/>
                <a:ea typeface="+mn-lt"/>
                <a:cs typeface="+mn-lt"/>
              </a:rPr>
              <a:t>Human Resource Costs: Developer, BA, QA, and Scrum Master allocation.</a:t>
            </a:r>
            <a:endParaRPr lang="en-US" sz="1800">
              <a:latin typeface="Calibri"/>
              <a:ea typeface="Calibri"/>
              <a:cs typeface="Calibri"/>
            </a:endParaRPr>
          </a:p>
          <a:p>
            <a:pPr lvl="1">
              <a:buClr>
                <a:srgbClr val="1287C3"/>
              </a:buClr>
              <a:buFont typeface="Wingdings" panose="020B0504020202020204" pitchFamily="34" charset="0"/>
              <a:buChar char="Ø"/>
            </a:pPr>
            <a:r>
              <a:rPr lang="en-US" sz="1800">
                <a:latin typeface="Calibri"/>
                <a:ea typeface="+mn-lt"/>
                <a:cs typeface="+mn-lt"/>
              </a:rPr>
              <a:t>Training Costs: End-user and admin training sessions post-deployment.</a:t>
            </a:r>
            <a:endParaRPr lang="en-US" sz="1800">
              <a:latin typeface="Calibri"/>
              <a:ea typeface="Calibri"/>
              <a:cs typeface="Calibri"/>
            </a:endParaRPr>
          </a:p>
          <a:p>
            <a:pPr lvl="1">
              <a:buClr>
                <a:srgbClr val="1287C3"/>
              </a:buClr>
              <a:buFont typeface="Wingdings" panose="020B0504020202020204" pitchFamily="34" charset="0"/>
              <a:buChar char="Ø"/>
            </a:pPr>
            <a:r>
              <a:rPr lang="en-US" sz="1800">
                <a:latin typeface="Calibri"/>
                <a:ea typeface="+mn-lt"/>
                <a:cs typeface="+mn-lt"/>
              </a:rPr>
              <a:t>Infrastructure Costs: Server for additional storage and processing. Backup and maintenance provisions.</a:t>
            </a:r>
          </a:p>
          <a:p>
            <a:pPr lvl="1">
              <a:buClr>
                <a:srgbClr val="1287C3"/>
              </a:buClr>
              <a:buFont typeface="Wingdings" panose="020B0504020202020204" pitchFamily="34" charset="0"/>
              <a:buChar char="Ø"/>
            </a:pPr>
            <a:r>
              <a:rPr lang="en-US" sz="1800">
                <a:latin typeface="Calibri"/>
                <a:ea typeface="+mn-lt"/>
                <a:cs typeface="+mn-lt"/>
              </a:rPr>
              <a:t>Contingency: 10–15% of total estimated budget for unforeseen enhancements or scope changes.</a:t>
            </a:r>
            <a:endParaRPr lang="en-US" sz="1800">
              <a:latin typeface="Calibri"/>
              <a:ea typeface="Calibri"/>
              <a:cs typeface="Calibri"/>
            </a:endParaRPr>
          </a:p>
          <a:p>
            <a:pPr>
              <a:buClr>
                <a:srgbClr val="1287C3"/>
              </a:buClr>
              <a:buFont typeface="Arial" panose="020B0504020202020204" pitchFamily="34" charset="0"/>
              <a:buChar char="•"/>
            </a:pPr>
            <a:endParaRPr lang="en-US" sz="1600" dirty="0">
              <a:latin typeface="Calibri"/>
              <a:ea typeface="Calibri"/>
              <a:cs typeface="Calibri"/>
            </a:endParaRPr>
          </a:p>
          <a:p>
            <a:pPr>
              <a:buClr>
                <a:srgbClr val="1287C3"/>
              </a:buClr>
              <a:buFont typeface="Arial" panose="020B0504020202020204" pitchFamily="34" charset="0"/>
              <a:buChar char="•"/>
            </a:pPr>
            <a:endParaRPr lang="en-US" sz="2000" b="1" dirty="0">
              <a:latin typeface="Calibri"/>
              <a:ea typeface="Calibri"/>
              <a:cs typeface="Calibri"/>
            </a:endParaRPr>
          </a:p>
        </p:txBody>
      </p:sp>
    </p:spTree>
    <p:extLst>
      <p:ext uri="{BB962C8B-B14F-4D97-AF65-F5344CB8AC3E}">
        <p14:creationId xmlns:p14="http://schemas.microsoft.com/office/powerpoint/2010/main" val="42440641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747F3-7DE3-0C5E-BC56-DAA91065CF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F04A9E-3D0F-257C-F406-BAEEE753C846}"/>
              </a:ext>
            </a:extLst>
          </p:cNvPr>
          <p:cNvSpPr>
            <a:spLocks noGrp="1"/>
          </p:cNvSpPr>
          <p:nvPr>
            <p:ph type="title"/>
          </p:nvPr>
        </p:nvSpPr>
        <p:spPr>
          <a:xfrm>
            <a:off x="1484311" y="88900"/>
            <a:ext cx="10018713" cy="1752599"/>
          </a:xfrm>
        </p:spPr>
        <p:txBody>
          <a:bodyPr/>
          <a:lstStyle/>
          <a:p>
            <a:r>
              <a:rPr lang="en-US" dirty="0">
                <a:solidFill>
                  <a:schemeClr val="tx1"/>
                </a:solidFill>
                <a:latin typeface="Calibri"/>
                <a:ea typeface="Calibri"/>
                <a:cs typeface="Calibri"/>
              </a:rPr>
              <a:t>RESOURCES:</a:t>
            </a:r>
          </a:p>
        </p:txBody>
      </p:sp>
      <p:sp>
        <p:nvSpPr>
          <p:cNvPr id="3" name="Content Placeholder 2">
            <a:extLst>
              <a:ext uri="{FF2B5EF4-FFF2-40B4-BE49-F238E27FC236}">
                <a16:creationId xmlns:a16="http://schemas.microsoft.com/office/drawing/2014/main" id="{A78FEA12-B663-D9E3-82E0-3815E544400B}"/>
              </a:ext>
            </a:extLst>
          </p:cNvPr>
          <p:cNvSpPr>
            <a:spLocks noGrp="1"/>
          </p:cNvSpPr>
          <p:nvPr>
            <p:ph idx="1"/>
          </p:nvPr>
        </p:nvSpPr>
        <p:spPr>
          <a:xfrm>
            <a:off x="1485900" y="1463848"/>
            <a:ext cx="10515600" cy="5257498"/>
          </a:xfrm>
        </p:spPr>
        <p:txBody>
          <a:bodyPr vert="horz" lIns="91440" tIns="45720" rIns="91440" bIns="45720" rtlCol="0" anchor="t">
            <a:normAutofit/>
          </a:bodyPr>
          <a:lstStyle/>
          <a:p>
            <a:pPr>
              <a:buFont typeface="Arial" panose="020B0504020202020204" pitchFamily="34" charset="0"/>
              <a:buChar char="•"/>
            </a:pPr>
            <a:r>
              <a:rPr lang="en-US" sz="2000" b="1">
                <a:latin typeface="Calibri"/>
                <a:ea typeface="Calibri"/>
                <a:cs typeface="Calibri"/>
              </a:rPr>
              <a:t>Other Resources: </a:t>
            </a:r>
            <a:r>
              <a:rPr lang="en-US" sz="2000">
                <a:latin typeface="Calibri"/>
                <a:ea typeface="+mn-lt"/>
                <a:cs typeface="+mn-lt"/>
              </a:rPr>
              <a:t>The project will utilize existing Hubble infrastructure along with tools such as Jira for sprint tracking, Balsamiq for design mockups, Zoho drive for documentation. A dedicated testing environment will be used for UAT, and collaboration will occur through Microsoft Teams. Additional resources include training materials, user manuals, and feedback mechanisms to support adoption and continuous improvement.</a:t>
            </a:r>
            <a:endParaRPr lang="en-US" sz="2000" b="1">
              <a:latin typeface="Calibri"/>
              <a:ea typeface="+mn-lt"/>
              <a:cs typeface="+mn-lt"/>
            </a:endParaRPr>
          </a:p>
          <a:p>
            <a:pPr>
              <a:buFont typeface="Arial" panose="020B0504020202020204" pitchFamily="34" charset="0"/>
              <a:buChar char="•"/>
            </a:pPr>
            <a:r>
              <a:rPr lang="en-US" sz="2000" b="1" dirty="0">
                <a:latin typeface="Calibri"/>
                <a:ea typeface="Calibri"/>
                <a:cs typeface="Calibri"/>
              </a:rPr>
              <a:t>Technologies Required: </a:t>
            </a:r>
          </a:p>
          <a:p>
            <a:pPr lvl="1">
              <a:buFont typeface="Wingdings" panose="020B0504020202020204" pitchFamily="34" charset="0"/>
              <a:buChar char="Ø"/>
            </a:pPr>
            <a:r>
              <a:rPr lang="en-US" sz="2000" dirty="0">
                <a:latin typeface="Calibri"/>
                <a:ea typeface="Calibri"/>
                <a:cs typeface="Calibri"/>
              </a:rPr>
              <a:t>JavaScript</a:t>
            </a:r>
          </a:p>
          <a:p>
            <a:pPr lvl="1">
              <a:buFont typeface="Wingdings" panose="020B0504020202020204" pitchFamily="34" charset="0"/>
              <a:buChar char="Ø"/>
            </a:pPr>
            <a:r>
              <a:rPr lang="en-US" sz="2000" dirty="0">
                <a:latin typeface="Calibri"/>
                <a:ea typeface="Calibri"/>
                <a:cs typeface="Calibri"/>
              </a:rPr>
              <a:t>Node.js</a:t>
            </a:r>
          </a:p>
          <a:p>
            <a:pPr lvl="1">
              <a:buFont typeface="Wingdings" panose="020B0504020202020204" pitchFamily="34" charset="0"/>
              <a:buChar char="Ø"/>
            </a:pPr>
            <a:r>
              <a:rPr lang="en-US" sz="2000" dirty="0">
                <a:latin typeface="Calibri"/>
                <a:ea typeface="Calibri"/>
                <a:cs typeface="Calibri"/>
              </a:rPr>
              <a:t>MySQL</a:t>
            </a:r>
          </a:p>
          <a:p>
            <a:pPr lvl="1">
              <a:buClr>
                <a:srgbClr val="1287C3"/>
              </a:buClr>
              <a:buFont typeface="Wingdings" panose="020B0504020202020204" pitchFamily="34" charset="0"/>
              <a:buChar char="Ø"/>
            </a:pPr>
            <a:r>
              <a:rPr lang="en-US">
                <a:latin typeface="Calibri"/>
                <a:ea typeface="Calibri"/>
                <a:cs typeface="Calibri"/>
              </a:rPr>
              <a:t>Zoho Documentation</a:t>
            </a:r>
            <a:endParaRPr lang="en-US" dirty="0">
              <a:latin typeface="Calibri"/>
              <a:ea typeface="Calibri"/>
              <a:cs typeface="Calibri"/>
            </a:endParaRPr>
          </a:p>
          <a:p>
            <a:pPr lvl="1">
              <a:buFont typeface="Wingdings" panose="020B0504020202020204" pitchFamily="34" charset="0"/>
              <a:buChar char="Ø"/>
            </a:pPr>
            <a:r>
              <a:rPr lang="en-US">
                <a:latin typeface="Calibri"/>
                <a:ea typeface="Calibri"/>
                <a:cs typeface="Calibri"/>
              </a:rPr>
              <a:t>JIRA</a:t>
            </a:r>
            <a:endParaRPr lang="en-US" sz="2000" dirty="0">
              <a:latin typeface="Calibri"/>
              <a:ea typeface="Calibri"/>
              <a:cs typeface="Calibri"/>
            </a:endParaRPr>
          </a:p>
          <a:p>
            <a:pPr lvl="1">
              <a:buFont typeface="Wingdings" panose="020B0504020202020204" pitchFamily="34" charset="0"/>
              <a:buChar char="Ø"/>
            </a:pPr>
            <a:r>
              <a:rPr lang="en-US">
                <a:latin typeface="Calibri"/>
                <a:ea typeface="Calibri"/>
                <a:cs typeface="Calibri"/>
              </a:rPr>
              <a:t>Microsoft Teams</a:t>
            </a:r>
            <a:endParaRPr lang="en-US" sz="2000" dirty="0">
              <a:latin typeface="Calibri"/>
              <a:ea typeface="Calibri"/>
              <a:cs typeface="Calibri"/>
            </a:endParaRPr>
          </a:p>
          <a:p>
            <a:pPr lvl="1">
              <a:buFont typeface="Wingdings" panose="020B0504020202020204" pitchFamily="34" charset="0"/>
              <a:buChar char="Ø"/>
            </a:pPr>
            <a:r>
              <a:rPr lang="en-US" sz="2000">
                <a:latin typeface="Calibri"/>
                <a:ea typeface="Calibri"/>
                <a:cs typeface="Calibri"/>
              </a:rPr>
              <a:t>Custom BI Dashboards</a:t>
            </a:r>
            <a:endParaRPr lang="en-US" sz="2000" dirty="0">
              <a:latin typeface="Calibri"/>
              <a:ea typeface="Calibri"/>
              <a:cs typeface="Calibri"/>
            </a:endParaRPr>
          </a:p>
          <a:p>
            <a:pPr lvl="1">
              <a:buFont typeface="Wingdings" panose="020B0504020202020204" pitchFamily="34" charset="0"/>
              <a:buChar char="Ø"/>
            </a:pPr>
            <a:endParaRPr lang="en-US" sz="2000" dirty="0">
              <a:latin typeface="Calibri"/>
              <a:ea typeface="Calibri"/>
              <a:cs typeface="Calibri"/>
            </a:endParaRPr>
          </a:p>
          <a:p>
            <a:pPr>
              <a:buFont typeface="Arial" panose="020B0504020202020204" pitchFamily="34" charset="0"/>
              <a:buChar char="•"/>
            </a:pPr>
            <a:endParaRPr lang="en-US" sz="2000" b="1" dirty="0">
              <a:latin typeface="Calibri"/>
              <a:ea typeface="Calibri"/>
              <a:cs typeface="Calibri"/>
            </a:endParaRPr>
          </a:p>
        </p:txBody>
      </p:sp>
    </p:spTree>
    <p:extLst>
      <p:ext uri="{BB962C8B-B14F-4D97-AF65-F5344CB8AC3E}">
        <p14:creationId xmlns:p14="http://schemas.microsoft.com/office/powerpoint/2010/main" val="26616341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833E9-F003-5841-29D9-E3F1DE57732B}"/>
              </a:ext>
            </a:extLst>
          </p:cNvPr>
          <p:cNvSpPr>
            <a:spLocks noGrp="1"/>
          </p:cNvSpPr>
          <p:nvPr>
            <p:ph type="title"/>
          </p:nvPr>
        </p:nvSpPr>
        <p:spPr/>
        <p:txBody>
          <a:bodyPr/>
          <a:lstStyle/>
          <a:p>
            <a:r>
              <a:rPr lang="en-US" dirty="0">
                <a:solidFill>
                  <a:schemeClr val="tx1"/>
                </a:solidFill>
                <a:latin typeface="Calibri"/>
                <a:ea typeface="Calibri"/>
                <a:cs typeface="Posterama"/>
              </a:rPr>
              <a:t>RISKS AND DEPENDENCIES:</a:t>
            </a:r>
            <a:endParaRPr lang="en-US">
              <a:solidFill>
                <a:schemeClr val="tx1"/>
              </a:solidFill>
              <a:latin typeface="Calibri"/>
              <a:ea typeface="Calibri"/>
              <a:cs typeface="Calibri"/>
            </a:endParaRPr>
          </a:p>
        </p:txBody>
      </p:sp>
      <p:sp>
        <p:nvSpPr>
          <p:cNvPr id="3" name="Content Placeholder 2">
            <a:extLst>
              <a:ext uri="{FF2B5EF4-FFF2-40B4-BE49-F238E27FC236}">
                <a16:creationId xmlns:a16="http://schemas.microsoft.com/office/drawing/2014/main" id="{C4473D3F-F2DA-CE82-8F9F-1FB285483D6E}"/>
              </a:ext>
            </a:extLst>
          </p:cNvPr>
          <p:cNvSpPr>
            <a:spLocks noGrp="1"/>
          </p:cNvSpPr>
          <p:nvPr>
            <p:ph idx="1"/>
          </p:nvPr>
        </p:nvSpPr>
        <p:spPr>
          <a:xfrm>
            <a:off x="1484310" y="1775603"/>
            <a:ext cx="10018713" cy="4375031"/>
          </a:xfrm>
        </p:spPr>
        <p:txBody>
          <a:bodyPr vert="horz" lIns="91440" tIns="45720" rIns="91440" bIns="45720" rtlCol="0" anchor="t">
            <a:normAutofit/>
          </a:bodyPr>
          <a:lstStyle/>
          <a:p>
            <a:pPr marL="0" indent="0">
              <a:buNone/>
            </a:pPr>
            <a:r>
              <a:rPr lang="en-US" sz="2000" b="1" dirty="0">
                <a:latin typeface="Calibri"/>
                <a:ea typeface="Calibri"/>
                <a:cs typeface="Calibri"/>
              </a:rPr>
              <a:t>RISKS:</a:t>
            </a:r>
          </a:p>
          <a:p>
            <a:pPr>
              <a:buFont typeface="Arial" panose="020B0504020202020204" pitchFamily="34" charset="0"/>
              <a:buChar char="•"/>
            </a:pPr>
            <a:r>
              <a:rPr lang="en-US" sz="2000">
                <a:latin typeface="Calibri"/>
                <a:ea typeface="+mn-lt"/>
                <a:cs typeface="+mn-lt"/>
              </a:rPr>
              <a:t>Sales, Recruitment, or Delivery heads may not be available for workshops, reviews, or approvals on time.</a:t>
            </a:r>
          </a:p>
          <a:p>
            <a:pPr>
              <a:buClr>
                <a:srgbClr val="1287C3"/>
              </a:buClr>
              <a:buFont typeface="Arial" panose="020B0504020202020204" pitchFamily="34" charset="0"/>
              <a:buChar char="•"/>
            </a:pPr>
            <a:r>
              <a:rPr lang="en-US" sz="2000">
                <a:latin typeface="Calibri"/>
                <a:ea typeface="+mn-lt"/>
                <a:cs typeface="+mn-lt"/>
              </a:rPr>
              <a:t>Enhancements may face technical challenges while integrating with existing Hubble modules (Accounts, Payroll, Activities).</a:t>
            </a:r>
          </a:p>
          <a:p>
            <a:pPr>
              <a:buClr>
                <a:srgbClr val="1287C3"/>
              </a:buClr>
              <a:buFont typeface="Arial" panose="020B0504020202020204" pitchFamily="34" charset="0"/>
              <a:buChar char="•"/>
            </a:pPr>
            <a:r>
              <a:rPr lang="en-US" sz="2000">
                <a:latin typeface="Calibri"/>
                <a:ea typeface="+mn-lt"/>
                <a:cs typeface="+mn-lt"/>
              </a:rPr>
              <a:t>Existing requirement, opportunity, or KPI data may not migrate correctly into the enhanced system.</a:t>
            </a:r>
          </a:p>
          <a:p>
            <a:pPr>
              <a:buClr>
                <a:srgbClr val="1287C3"/>
              </a:buClr>
              <a:buFont typeface="Arial" panose="020B0504020202020204" pitchFamily="34" charset="0"/>
              <a:buChar char="•"/>
            </a:pPr>
            <a:r>
              <a:rPr lang="en-US" sz="2000">
                <a:latin typeface="Calibri"/>
                <a:ea typeface="+mn-lt"/>
                <a:cs typeface="+mn-lt"/>
              </a:rPr>
              <a:t>Existing Hubble platform may have constraints affecting dashboard visualization or workflow automation.</a:t>
            </a:r>
          </a:p>
          <a:p>
            <a:pPr>
              <a:buClr>
                <a:srgbClr val="1287C3"/>
              </a:buClr>
              <a:buFont typeface="Arial" panose="020B0504020202020204" pitchFamily="34" charset="0"/>
              <a:buChar char="•"/>
            </a:pPr>
            <a:r>
              <a:rPr lang="en-US" sz="2000">
                <a:latin typeface="Calibri"/>
                <a:ea typeface="+mn-lt"/>
                <a:cs typeface="+mn-lt"/>
              </a:rPr>
              <a:t>Dashboard or workflow modules may experience slow performance under large data loads.</a:t>
            </a:r>
          </a:p>
        </p:txBody>
      </p:sp>
    </p:spTree>
    <p:extLst>
      <p:ext uri="{BB962C8B-B14F-4D97-AF65-F5344CB8AC3E}">
        <p14:creationId xmlns:p14="http://schemas.microsoft.com/office/powerpoint/2010/main" val="167049826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93DD2-8127-D9EE-5D15-A0E03E4B7A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BC83FD-0C2E-DD75-05F7-1959304D4DC8}"/>
              </a:ext>
            </a:extLst>
          </p:cNvPr>
          <p:cNvSpPr>
            <a:spLocks noGrp="1"/>
          </p:cNvSpPr>
          <p:nvPr>
            <p:ph type="title"/>
          </p:nvPr>
        </p:nvSpPr>
        <p:spPr>
          <a:xfrm>
            <a:off x="1484311" y="283234"/>
            <a:ext cx="10018713" cy="1752599"/>
          </a:xfrm>
        </p:spPr>
        <p:txBody>
          <a:bodyPr/>
          <a:lstStyle/>
          <a:p>
            <a:r>
              <a:rPr lang="en-US" dirty="0">
                <a:solidFill>
                  <a:schemeClr val="tx1"/>
                </a:solidFill>
                <a:latin typeface="Calibri"/>
                <a:ea typeface="Calibri"/>
                <a:cs typeface="Posterama"/>
              </a:rPr>
              <a:t>RISKS AND DEPENDENCIES:</a:t>
            </a:r>
            <a:endParaRPr lang="en-US">
              <a:solidFill>
                <a:schemeClr val="tx1"/>
              </a:solidFill>
              <a:latin typeface="Calibri"/>
              <a:ea typeface="Calibri"/>
              <a:cs typeface="Calibri"/>
            </a:endParaRPr>
          </a:p>
        </p:txBody>
      </p:sp>
      <p:sp>
        <p:nvSpPr>
          <p:cNvPr id="3" name="Content Placeholder 2">
            <a:extLst>
              <a:ext uri="{FF2B5EF4-FFF2-40B4-BE49-F238E27FC236}">
                <a16:creationId xmlns:a16="http://schemas.microsoft.com/office/drawing/2014/main" id="{DFF29C47-8E33-D33D-923F-75384691F7D2}"/>
              </a:ext>
            </a:extLst>
          </p:cNvPr>
          <p:cNvSpPr>
            <a:spLocks noGrp="1"/>
          </p:cNvSpPr>
          <p:nvPr>
            <p:ph idx="1"/>
          </p:nvPr>
        </p:nvSpPr>
        <p:spPr>
          <a:xfrm>
            <a:off x="1484310" y="1416412"/>
            <a:ext cx="10018713" cy="5036388"/>
          </a:xfrm>
        </p:spPr>
        <p:txBody>
          <a:bodyPr vert="horz" lIns="91440" tIns="45720" rIns="91440" bIns="45720" rtlCol="0" anchor="t">
            <a:normAutofit/>
          </a:bodyPr>
          <a:lstStyle/>
          <a:p>
            <a:pPr marL="0" indent="0">
              <a:buNone/>
            </a:pPr>
            <a:r>
              <a:rPr lang="en-US" sz="2000" b="1" dirty="0">
                <a:latin typeface="Calibri"/>
                <a:ea typeface="Calibri"/>
                <a:cs typeface="Calibri"/>
              </a:rPr>
              <a:t>DEPENDENCIES:</a:t>
            </a:r>
            <a:endParaRPr lang="en-US" sz="2000" b="1">
              <a:latin typeface="Calibri"/>
              <a:ea typeface="Calibri"/>
              <a:cs typeface="Calibri"/>
            </a:endParaRPr>
          </a:p>
          <a:p>
            <a:pPr>
              <a:buFont typeface="Arial" panose="020B0504020202020204" pitchFamily="34" charset="0"/>
              <a:buChar char="•"/>
            </a:pPr>
            <a:r>
              <a:rPr lang="en-US" sz="2000">
                <a:latin typeface="Calibri"/>
                <a:ea typeface="+mn-lt"/>
                <a:cs typeface="+mn-lt"/>
              </a:rPr>
              <a:t>Requirement sign-offs and feedback from Sales, Recruitment, Delivery, and Payroll teams are critical for development progress.</a:t>
            </a:r>
            <a:endParaRPr lang="en-US" sz="2000">
              <a:latin typeface="Calibri"/>
              <a:ea typeface="Calibri"/>
              <a:cs typeface="Calibri"/>
            </a:endParaRPr>
          </a:p>
          <a:p>
            <a:pPr>
              <a:buClr>
                <a:srgbClr val="1287C3"/>
              </a:buClr>
              <a:buFont typeface="Arial" panose="020B0504020202020204" pitchFamily="34" charset="0"/>
              <a:buChar char="•"/>
            </a:pPr>
            <a:r>
              <a:rPr lang="en-US" sz="2000">
                <a:latin typeface="Calibri"/>
                <a:ea typeface="+mn-lt"/>
                <a:cs typeface="+mn-lt"/>
              </a:rPr>
              <a:t>Development and testing depend on access to the Hubble environment and necessary user permissions.</a:t>
            </a:r>
          </a:p>
          <a:p>
            <a:pPr>
              <a:buClr>
                <a:srgbClr val="1287C3"/>
              </a:buClr>
              <a:buFont typeface="Arial" panose="020B0504020202020204" pitchFamily="34" charset="0"/>
              <a:buChar char="•"/>
            </a:pPr>
            <a:r>
              <a:rPr lang="en-US" sz="2000">
                <a:latin typeface="Calibri"/>
                <a:ea typeface="+mn-lt"/>
                <a:cs typeface="+mn-lt"/>
              </a:rPr>
              <a:t>Accurate historical account, requirement, and KPI data is required for migration and dashboard testing.</a:t>
            </a:r>
            <a:endParaRPr lang="en-US" sz="2000">
              <a:latin typeface="Calibri"/>
              <a:ea typeface="Calibri"/>
              <a:cs typeface="Calibri"/>
            </a:endParaRPr>
          </a:p>
          <a:p>
            <a:pPr>
              <a:buClr>
                <a:srgbClr val="1287C3"/>
              </a:buClr>
              <a:buFont typeface="Arial" panose="020B0504020202020204" pitchFamily="34" charset="0"/>
              <a:buChar char="•"/>
            </a:pPr>
            <a:r>
              <a:rPr lang="en-US" sz="2000">
                <a:latin typeface="Calibri"/>
                <a:ea typeface="+mn-lt"/>
                <a:cs typeface="+mn-lt"/>
              </a:rPr>
              <a:t>Server, database, and testing environments must be ready and stable for smooth deployment.</a:t>
            </a:r>
            <a:endParaRPr lang="en-US" sz="2000">
              <a:latin typeface="Calibri"/>
              <a:ea typeface="Calibri"/>
              <a:cs typeface="Calibri"/>
            </a:endParaRPr>
          </a:p>
          <a:p>
            <a:pPr>
              <a:buClr>
                <a:srgbClr val="1287C3"/>
              </a:buClr>
              <a:buFont typeface="Arial" panose="020B0504020202020204" pitchFamily="34" charset="0"/>
              <a:buChar char="•"/>
            </a:pPr>
            <a:r>
              <a:rPr lang="en-US" sz="2000">
                <a:latin typeface="Calibri"/>
                <a:ea typeface="+mn-lt"/>
                <a:cs typeface="+mn-lt"/>
              </a:rPr>
              <a:t>Smooth collaboration between Sales, Recruitment, Delivery, and Payroll is essential for workflow validation.</a:t>
            </a:r>
          </a:p>
          <a:p>
            <a:pPr>
              <a:buClr>
                <a:srgbClr val="1287C3"/>
              </a:buClr>
              <a:buFont typeface="Arial" panose="020B0504020202020204" pitchFamily="34" charset="0"/>
              <a:buChar char="•"/>
            </a:pPr>
            <a:r>
              <a:rPr lang="en-US" sz="2000">
                <a:latin typeface="Calibri"/>
                <a:ea typeface="+mn-lt"/>
                <a:cs typeface="+mn-lt"/>
              </a:rPr>
              <a:t>Successful adoption depends on timely training sessions and availability of support resources.</a:t>
            </a:r>
            <a:endParaRPr lang="en-US" sz="2000">
              <a:latin typeface="Calibri"/>
              <a:ea typeface="Calibri"/>
              <a:cs typeface="Calibri"/>
            </a:endParaRPr>
          </a:p>
          <a:p>
            <a:pPr>
              <a:buClr>
                <a:srgbClr val="30ACEC">
                  <a:lumMod val="75000"/>
                </a:srgbClr>
              </a:buClr>
              <a:buFont typeface="Arial" panose="020B0504020202020204" pitchFamily="34" charset="0"/>
              <a:buChar char="•"/>
            </a:pPr>
            <a:endParaRPr lang="en-US" sz="2000" dirty="0">
              <a:latin typeface="Calibri"/>
              <a:ea typeface="Calibri"/>
              <a:cs typeface="Calibri"/>
            </a:endParaRPr>
          </a:p>
        </p:txBody>
      </p:sp>
    </p:spTree>
    <p:extLst>
      <p:ext uri="{BB962C8B-B14F-4D97-AF65-F5344CB8AC3E}">
        <p14:creationId xmlns:p14="http://schemas.microsoft.com/office/powerpoint/2010/main" val="202126782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36" name="Group 35">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38"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40"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41"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42" name="Rectangle 41">
            <a:extLst>
              <a:ext uri="{FF2B5EF4-FFF2-40B4-BE49-F238E27FC236}">
                <a16:creationId xmlns:a16="http://schemas.microsoft.com/office/drawing/2014/main" id="{9CD9ACDE-8038-488C-AB0C-5FD1A373C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A16B1F-9669-4061-BAC7-C0A3B039C176}"/>
              </a:ext>
            </a:extLst>
          </p:cNvPr>
          <p:cNvSpPr>
            <a:spLocks noGrp="1"/>
          </p:cNvSpPr>
          <p:nvPr>
            <p:ph type="title"/>
          </p:nvPr>
        </p:nvSpPr>
        <p:spPr>
          <a:xfrm>
            <a:off x="3854450" y="965200"/>
            <a:ext cx="7372350" cy="3404680"/>
          </a:xfrm>
        </p:spPr>
        <p:txBody>
          <a:bodyPr vert="horz" lIns="91440" tIns="45720" rIns="91440" bIns="45720" rtlCol="0" anchor="b">
            <a:normAutofit/>
          </a:bodyPr>
          <a:lstStyle/>
          <a:p>
            <a:pPr algn="l"/>
            <a:r>
              <a:rPr lang="en-US" sz="6000">
                <a:latin typeface="Calibri"/>
                <a:ea typeface="Calibri"/>
                <a:cs typeface="Calibri"/>
              </a:rPr>
              <a:t>THANK YOU</a:t>
            </a:r>
          </a:p>
        </p:txBody>
      </p:sp>
      <p:sp>
        <p:nvSpPr>
          <p:cNvPr id="43" name="Rectangle 42">
            <a:extLst>
              <a:ext uri="{FF2B5EF4-FFF2-40B4-BE49-F238E27FC236}">
                <a16:creationId xmlns:a16="http://schemas.microsoft.com/office/drawing/2014/main" id="{DA6C2449-5F66-4753-AAA3-4AD81E57A0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nvGrpSpPr>
          <p:cNvPr id="44" name="Group 43">
            <a:extLst>
              <a:ext uri="{FF2B5EF4-FFF2-40B4-BE49-F238E27FC236}">
                <a16:creationId xmlns:a16="http://schemas.microsoft.com/office/drawing/2014/main" id="{329F7DAB-18F4-436A-A0D8-61013DEB6F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1424" y="1"/>
            <a:ext cx="3258129" cy="6858000"/>
            <a:chOff x="141424" y="1"/>
            <a:chExt cx="3258129" cy="6858000"/>
          </a:xfrm>
        </p:grpSpPr>
        <p:sp>
          <p:nvSpPr>
            <p:cNvPr id="20" name="Freeform 6">
              <a:extLst>
                <a:ext uri="{FF2B5EF4-FFF2-40B4-BE49-F238E27FC236}">
                  <a16:creationId xmlns:a16="http://schemas.microsoft.com/office/drawing/2014/main" id="{AA2A446D-5444-4251-A0C1-1C33937BB1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95233" y="1"/>
              <a:ext cx="858884" cy="2780957"/>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lumMod val="75000"/>
              </a:schemeClr>
            </a:solidFill>
            <a:ln>
              <a:noFill/>
            </a:ln>
          </p:spPr>
        </p:sp>
        <p:sp>
          <p:nvSpPr>
            <p:cNvPr id="21" name="Freeform 7">
              <a:extLst>
                <a:ext uri="{FF2B5EF4-FFF2-40B4-BE49-F238E27FC236}">
                  <a16:creationId xmlns:a16="http://schemas.microsoft.com/office/drawing/2014/main" id="{E013EF53-9F7F-40D2-9E88-917DCF6430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1424" y="1"/>
              <a:ext cx="835810" cy="2671495"/>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22" name="Freeform 12">
              <a:extLst>
                <a:ext uri="{FF2B5EF4-FFF2-40B4-BE49-F238E27FC236}">
                  <a16:creationId xmlns:a16="http://schemas.microsoft.com/office/drawing/2014/main" id="{210AE139-2815-4F3D-A56C-2608DB3D77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1424" y="2585830"/>
              <a:ext cx="2175413" cy="4272171"/>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23" name="Freeform 13">
              <a:extLst>
                <a:ext uri="{FF2B5EF4-FFF2-40B4-BE49-F238E27FC236}">
                  <a16:creationId xmlns:a16="http://schemas.microsoft.com/office/drawing/2014/main" id="{7C52B438-B53F-4BCB-A9A8-183E8815A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99078" y="2695292"/>
              <a:ext cx="2690743" cy="4162709"/>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45" name="Freeform: Shape 23">
              <a:extLst>
                <a:ext uri="{FF2B5EF4-FFF2-40B4-BE49-F238E27FC236}">
                  <a16:creationId xmlns:a16="http://schemas.microsoft.com/office/drawing/2014/main" id="{557375C8-AF41-41DF-8F04-72401D4B9E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95233" y="2690532"/>
              <a:ext cx="2904320" cy="4167469"/>
            </a:xfrm>
            <a:custGeom>
              <a:avLst/>
              <a:gdLst>
                <a:gd name="connsiteX0" fmla="*/ 0 w 2904320"/>
                <a:gd name="connsiteY0" fmla="*/ 0 h 4167469"/>
                <a:gd name="connsiteX1" fmla="*/ 288431 w 2904320"/>
                <a:gd name="connsiteY1" fmla="*/ 90425 h 4167469"/>
                <a:gd name="connsiteX2" fmla="*/ 2904320 w 2904320"/>
                <a:gd name="connsiteY2" fmla="*/ 3220465 h 4167469"/>
                <a:gd name="connsiteX3" fmla="*/ 2904320 w 2904320"/>
                <a:gd name="connsiteY3" fmla="*/ 4167469 h 4167469"/>
                <a:gd name="connsiteX4" fmla="*/ 2694589 w 2904320"/>
                <a:gd name="connsiteY4" fmla="*/ 4167469 h 4167469"/>
                <a:gd name="connsiteX5" fmla="*/ 3846 w 2904320"/>
                <a:gd name="connsiteY5" fmla="*/ 4759 h 416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04320" h="4167469">
                  <a:moveTo>
                    <a:pt x="0" y="0"/>
                  </a:moveTo>
                  <a:lnTo>
                    <a:pt x="288431" y="90425"/>
                  </a:lnTo>
                  <a:lnTo>
                    <a:pt x="2904320" y="3220465"/>
                  </a:lnTo>
                  <a:lnTo>
                    <a:pt x="2904320" y="4167469"/>
                  </a:lnTo>
                  <a:lnTo>
                    <a:pt x="2694589" y="4167469"/>
                  </a:lnTo>
                  <a:lnTo>
                    <a:pt x="3846" y="4759"/>
                  </a:lnTo>
                  <a:close/>
                </a:path>
              </a:pathLst>
            </a:custGeom>
            <a:solidFill>
              <a:schemeClr val="accent1">
                <a:lumMod val="75000"/>
              </a:schemeClr>
            </a:solidFill>
            <a:ln>
              <a:noFill/>
            </a:ln>
          </p:spPr>
        </p:sp>
        <p:sp>
          <p:nvSpPr>
            <p:cNvPr id="25" name="Freeform 15">
              <a:extLst>
                <a:ext uri="{FF2B5EF4-FFF2-40B4-BE49-F238E27FC236}">
                  <a16:creationId xmlns:a16="http://schemas.microsoft.com/office/drawing/2014/main" id="{1B37C1D7-483C-4CD7-85AB-F4EEA6E573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1424" y="2581071"/>
              <a:ext cx="2894568" cy="427693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grpSp>
    </p:spTree>
    <p:extLst>
      <p:ext uri="{BB962C8B-B14F-4D97-AF65-F5344CB8AC3E}">
        <p14:creationId xmlns:p14="http://schemas.microsoft.com/office/powerpoint/2010/main" val="427176464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52CD0-86A9-254A-3652-149C495F797C}"/>
              </a:ext>
            </a:extLst>
          </p:cNvPr>
          <p:cNvSpPr>
            <a:spLocks noGrp="1"/>
          </p:cNvSpPr>
          <p:nvPr>
            <p:ph type="title"/>
          </p:nvPr>
        </p:nvSpPr>
        <p:spPr>
          <a:xfrm>
            <a:off x="1484311" y="117529"/>
            <a:ext cx="10018713" cy="1752599"/>
          </a:xfrm>
        </p:spPr>
        <p:txBody>
          <a:bodyPr/>
          <a:lstStyle/>
          <a:p>
            <a:r>
              <a:rPr lang="en-US" dirty="0">
                <a:solidFill>
                  <a:srgbClr val="000000"/>
                </a:solidFill>
                <a:latin typeface="Calibri"/>
                <a:ea typeface="Calibri"/>
                <a:cs typeface="Posterama"/>
              </a:rPr>
              <a:t>SITUATION</a:t>
            </a:r>
            <a:r>
              <a:rPr lang="en-US" dirty="0">
                <a:solidFill>
                  <a:srgbClr val="000000"/>
                </a:solidFill>
                <a:cs typeface="Posterama"/>
              </a:rPr>
              <a:t>:</a:t>
            </a:r>
            <a:endParaRPr lang="en-US" dirty="0">
              <a:solidFill>
                <a:srgbClr val="000000"/>
              </a:solidFill>
            </a:endParaRPr>
          </a:p>
        </p:txBody>
      </p:sp>
      <p:graphicFrame>
        <p:nvGraphicFramePr>
          <p:cNvPr id="27" name="Content Placeholder 24">
            <a:extLst>
              <a:ext uri="{FF2B5EF4-FFF2-40B4-BE49-F238E27FC236}">
                <a16:creationId xmlns:a16="http://schemas.microsoft.com/office/drawing/2014/main" id="{BF9A657B-5695-EFC9-2C3A-872F81BD7A9B}"/>
              </a:ext>
            </a:extLst>
          </p:cNvPr>
          <p:cNvGraphicFramePr>
            <a:graphicFrameLocks noGrp="1"/>
          </p:cNvGraphicFramePr>
          <p:nvPr>
            <p:ph idx="1"/>
            <p:extLst>
              <p:ext uri="{D42A27DB-BD31-4B8C-83A1-F6EECF244321}">
                <p14:modId xmlns:p14="http://schemas.microsoft.com/office/powerpoint/2010/main" val="683586278"/>
              </p:ext>
            </p:extLst>
          </p:nvPr>
        </p:nvGraphicFramePr>
        <p:xfrm>
          <a:off x="1484310" y="1553364"/>
          <a:ext cx="10507542" cy="465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0741951"/>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BA326-BE62-D4C9-DA1D-3E8C818A5F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ABA7B-A5AB-5924-073F-D3C49BEA3799}"/>
              </a:ext>
            </a:extLst>
          </p:cNvPr>
          <p:cNvSpPr>
            <a:spLocks noGrp="1"/>
          </p:cNvSpPr>
          <p:nvPr>
            <p:ph type="title"/>
          </p:nvPr>
        </p:nvSpPr>
        <p:spPr/>
        <p:txBody>
          <a:bodyPr/>
          <a:lstStyle/>
          <a:p>
            <a:r>
              <a:rPr lang="en-US" dirty="0">
                <a:solidFill>
                  <a:schemeClr val="tx1"/>
                </a:solidFill>
                <a:latin typeface="Calibri"/>
                <a:ea typeface="Calibri"/>
                <a:cs typeface="Posterama"/>
              </a:rPr>
              <a:t>SITUATION:</a:t>
            </a:r>
            <a:endParaRPr lang="en-US">
              <a:solidFill>
                <a:schemeClr val="tx1"/>
              </a:solidFill>
              <a:latin typeface="Calibri"/>
              <a:ea typeface="Calibri"/>
              <a:cs typeface="Posterama"/>
            </a:endParaRPr>
          </a:p>
        </p:txBody>
      </p:sp>
      <p:graphicFrame>
        <p:nvGraphicFramePr>
          <p:cNvPr id="27" name="Content Placeholder 24">
            <a:extLst>
              <a:ext uri="{FF2B5EF4-FFF2-40B4-BE49-F238E27FC236}">
                <a16:creationId xmlns:a16="http://schemas.microsoft.com/office/drawing/2014/main" id="{E6F4ECAD-9367-1469-736D-82000C409DDB}"/>
              </a:ext>
            </a:extLst>
          </p:cNvPr>
          <p:cNvGraphicFramePr>
            <a:graphicFrameLocks noGrp="1"/>
          </p:cNvGraphicFramePr>
          <p:nvPr>
            <p:ph idx="1"/>
            <p:extLst>
              <p:ext uri="{D42A27DB-BD31-4B8C-83A1-F6EECF244321}">
                <p14:modId xmlns:p14="http://schemas.microsoft.com/office/powerpoint/2010/main" val="3863269783"/>
              </p:ext>
            </p:extLst>
          </p:nvPr>
        </p:nvGraphicFramePr>
        <p:xfrm>
          <a:off x="1484310" y="1724186"/>
          <a:ext cx="10147865" cy="45577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24103"/>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AD412-553C-7BD0-15E4-3CC9062E5E8E}"/>
              </a:ext>
            </a:extLst>
          </p:cNvPr>
          <p:cNvSpPr>
            <a:spLocks noGrp="1"/>
          </p:cNvSpPr>
          <p:nvPr>
            <p:ph type="title"/>
          </p:nvPr>
        </p:nvSpPr>
        <p:spPr>
          <a:xfrm>
            <a:off x="1484311" y="6166"/>
            <a:ext cx="10018713" cy="1752599"/>
          </a:xfrm>
        </p:spPr>
        <p:txBody>
          <a:bodyPr/>
          <a:lstStyle/>
          <a:p>
            <a:r>
              <a:rPr lang="en-US" dirty="0">
                <a:solidFill>
                  <a:schemeClr val="tx1"/>
                </a:solidFill>
                <a:latin typeface="Calibri"/>
                <a:ea typeface="Calibri"/>
                <a:cs typeface="Posterama"/>
              </a:rPr>
              <a:t>PROBLEM:</a:t>
            </a:r>
            <a:endParaRPr lang="en-US">
              <a:solidFill>
                <a:schemeClr val="tx1"/>
              </a:solidFill>
              <a:latin typeface="Calibri"/>
              <a:ea typeface="Calibri"/>
              <a:cs typeface="Posterama"/>
            </a:endParaRPr>
          </a:p>
        </p:txBody>
      </p:sp>
      <p:graphicFrame>
        <p:nvGraphicFramePr>
          <p:cNvPr id="5" name="Content Placeholder 2">
            <a:extLst>
              <a:ext uri="{FF2B5EF4-FFF2-40B4-BE49-F238E27FC236}">
                <a16:creationId xmlns:a16="http://schemas.microsoft.com/office/drawing/2014/main" id="{5E170EE3-1A3E-81E8-2323-AEFBBA664A80}"/>
              </a:ext>
            </a:extLst>
          </p:cNvPr>
          <p:cNvGraphicFramePr>
            <a:graphicFrameLocks noGrp="1"/>
          </p:cNvGraphicFramePr>
          <p:nvPr>
            <p:ph idx="1"/>
            <p:extLst>
              <p:ext uri="{D42A27DB-BD31-4B8C-83A1-F6EECF244321}">
                <p14:modId xmlns:p14="http://schemas.microsoft.com/office/powerpoint/2010/main" val="992342881"/>
              </p:ext>
            </p:extLst>
          </p:nvPr>
        </p:nvGraphicFramePr>
        <p:xfrm>
          <a:off x="1484310" y="1371539"/>
          <a:ext cx="10238272" cy="51063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5205592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AA4236-9C16-0FB0-0FC6-EF393AA0C5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1A464D-12B2-4D60-0466-D3F74F852D30}"/>
              </a:ext>
            </a:extLst>
          </p:cNvPr>
          <p:cNvSpPr>
            <a:spLocks noGrp="1"/>
          </p:cNvSpPr>
          <p:nvPr>
            <p:ph type="title"/>
          </p:nvPr>
        </p:nvSpPr>
        <p:spPr>
          <a:xfrm>
            <a:off x="1484311" y="203200"/>
            <a:ext cx="10018713" cy="1752599"/>
          </a:xfrm>
        </p:spPr>
        <p:txBody>
          <a:bodyPr/>
          <a:lstStyle/>
          <a:p>
            <a:r>
              <a:rPr lang="en-US" dirty="0">
                <a:solidFill>
                  <a:srgbClr val="000000"/>
                </a:solidFill>
                <a:latin typeface="Calibri"/>
                <a:ea typeface="Calibri"/>
                <a:cs typeface="Posterama"/>
              </a:rPr>
              <a:t>OPPORTUNITY:</a:t>
            </a:r>
            <a:endParaRPr lang="en-US">
              <a:solidFill>
                <a:srgbClr val="000000"/>
              </a:solidFill>
              <a:latin typeface="Calibri"/>
              <a:ea typeface="Calibri"/>
              <a:cs typeface="Calibri"/>
            </a:endParaRPr>
          </a:p>
        </p:txBody>
      </p:sp>
      <p:graphicFrame>
        <p:nvGraphicFramePr>
          <p:cNvPr id="20" name="Content Placeholder 17">
            <a:extLst>
              <a:ext uri="{FF2B5EF4-FFF2-40B4-BE49-F238E27FC236}">
                <a16:creationId xmlns:a16="http://schemas.microsoft.com/office/drawing/2014/main" id="{43EBF25C-A0E7-F00F-ACC8-CA037E03548E}"/>
              </a:ext>
            </a:extLst>
          </p:cNvPr>
          <p:cNvGraphicFramePr>
            <a:graphicFrameLocks noGrp="1"/>
          </p:cNvGraphicFramePr>
          <p:nvPr>
            <p:ph idx="1"/>
            <p:extLst>
              <p:ext uri="{D42A27DB-BD31-4B8C-83A1-F6EECF244321}">
                <p14:modId xmlns:p14="http://schemas.microsoft.com/office/powerpoint/2010/main" val="3527122260"/>
              </p:ext>
            </p:extLst>
          </p:nvPr>
        </p:nvGraphicFramePr>
        <p:xfrm>
          <a:off x="1484310" y="1718094"/>
          <a:ext cx="10251187" cy="44132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0832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F26E6-4658-7D2C-BC33-77D0D98F3D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A65DD1-BB07-1C18-5E60-82F809C105A5}"/>
              </a:ext>
            </a:extLst>
          </p:cNvPr>
          <p:cNvSpPr>
            <a:spLocks noGrp="1"/>
          </p:cNvSpPr>
          <p:nvPr>
            <p:ph type="title"/>
          </p:nvPr>
        </p:nvSpPr>
        <p:spPr/>
        <p:txBody>
          <a:bodyPr/>
          <a:lstStyle/>
          <a:p>
            <a:r>
              <a:rPr lang="en-US" dirty="0">
                <a:solidFill>
                  <a:schemeClr val="tx1"/>
                </a:solidFill>
                <a:latin typeface="Calibri"/>
                <a:ea typeface="Calibri"/>
                <a:cs typeface="Posterama"/>
              </a:rPr>
              <a:t>OPPORTUNITY:</a:t>
            </a:r>
            <a:endParaRPr lang="en-US">
              <a:solidFill>
                <a:schemeClr val="tx1"/>
              </a:solidFill>
              <a:latin typeface="Calibri"/>
              <a:ea typeface="Calibri"/>
              <a:cs typeface="Posterama"/>
            </a:endParaRPr>
          </a:p>
        </p:txBody>
      </p:sp>
      <p:graphicFrame>
        <p:nvGraphicFramePr>
          <p:cNvPr id="17" name="Content Placeholder 14">
            <a:extLst>
              <a:ext uri="{FF2B5EF4-FFF2-40B4-BE49-F238E27FC236}">
                <a16:creationId xmlns:a16="http://schemas.microsoft.com/office/drawing/2014/main" id="{0C5C3CC4-FB64-2212-51F7-AA5913A3D072}"/>
              </a:ext>
            </a:extLst>
          </p:cNvPr>
          <p:cNvGraphicFramePr>
            <a:graphicFrameLocks noGrp="1"/>
          </p:cNvGraphicFramePr>
          <p:nvPr>
            <p:ph idx="1"/>
            <p:extLst>
              <p:ext uri="{D42A27DB-BD31-4B8C-83A1-F6EECF244321}">
                <p14:modId xmlns:p14="http://schemas.microsoft.com/office/powerpoint/2010/main" val="3885023266"/>
              </p:ext>
            </p:extLst>
          </p:nvPr>
        </p:nvGraphicFramePr>
        <p:xfrm>
          <a:off x="1484310" y="1995406"/>
          <a:ext cx="10432001" cy="40153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1837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FEC25-D034-F931-231B-3271762C455D}"/>
              </a:ext>
            </a:extLst>
          </p:cNvPr>
          <p:cNvSpPr>
            <a:spLocks noGrp="1"/>
          </p:cNvSpPr>
          <p:nvPr>
            <p:ph type="title"/>
          </p:nvPr>
        </p:nvSpPr>
        <p:spPr/>
        <p:txBody>
          <a:bodyPr/>
          <a:lstStyle/>
          <a:p>
            <a:r>
              <a:rPr lang="en-US" dirty="0">
                <a:solidFill>
                  <a:schemeClr val="tx1"/>
                </a:solidFill>
                <a:latin typeface="Calibri"/>
                <a:ea typeface="Calibri"/>
                <a:cs typeface="Posterama"/>
              </a:rPr>
              <a:t>PURPOSE STATEMENT:</a:t>
            </a:r>
            <a:endParaRPr lang="en-US">
              <a:solidFill>
                <a:schemeClr val="tx1"/>
              </a:solidFill>
              <a:latin typeface="Calibri"/>
              <a:ea typeface="Calibri"/>
              <a:cs typeface="Calibri"/>
            </a:endParaRPr>
          </a:p>
        </p:txBody>
      </p:sp>
      <p:sp>
        <p:nvSpPr>
          <p:cNvPr id="3" name="Content Placeholder 2">
            <a:extLst>
              <a:ext uri="{FF2B5EF4-FFF2-40B4-BE49-F238E27FC236}">
                <a16:creationId xmlns:a16="http://schemas.microsoft.com/office/drawing/2014/main" id="{067E0E5D-78E2-3475-D0BD-155956515D41}"/>
              </a:ext>
            </a:extLst>
          </p:cNvPr>
          <p:cNvSpPr>
            <a:spLocks noGrp="1"/>
          </p:cNvSpPr>
          <p:nvPr>
            <p:ph idx="1"/>
          </p:nvPr>
        </p:nvSpPr>
        <p:spPr/>
        <p:txBody>
          <a:bodyPr vert="horz" lIns="91440" tIns="45720" rIns="91440" bIns="45720" rtlCol="0" anchor="t">
            <a:noAutofit/>
          </a:bodyPr>
          <a:lstStyle/>
          <a:p>
            <a:pPr marL="0" indent="0">
              <a:buNone/>
            </a:pPr>
            <a:r>
              <a:rPr lang="en-US" sz="2000" dirty="0">
                <a:latin typeface="Calibri"/>
                <a:ea typeface="Calibri"/>
                <a:cs typeface="Calibri"/>
              </a:rPr>
              <a:t>The purpose of this project is to enhance the Sales Module of Hubble by streamlining the end-to-end Requirements and Opportunities workflow and implementing a real-time KPI Dashboard for the sales team. This enhancement aims to eliminate manual processes, improve transparency, and enable seamless collaboration among Sales, Recruitment, Delivery, and Payroll teams within a single integrated platform. Additionally, the KPI Dashboard will provide data-driven insights into individual and team performance, supporting effective decision-making, accountability, and performance-based incentives aligned with organizational goals.</a:t>
            </a:r>
          </a:p>
        </p:txBody>
      </p:sp>
    </p:spTree>
    <p:extLst>
      <p:ext uri="{BB962C8B-B14F-4D97-AF65-F5344CB8AC3E}">
        <p14:creationId xmlns:p14="http://schemas.microsoft.com/office/powerpoint/2010/main" val="4182537398"/>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90923-E8BE-273B-C1AB-A8BD7BD661AE}"/>
              </a:ext>
            </a:extLst>
          </p:cNvPr>
          <p:cNvSpPr>
            <a:spLocks noGrp="1"/>
          </p:cNvSpPr>
          <p:nvPr>
            <p:ph type="title"/>
          </p:nvPr>
        </p:nvSpPr>
        <p:spPr/>
        <p:txBody>
          <a:bodyPr/>
          <a:lstStyle/>
          <a:p>
            <a:r>
              <a:rPr lang="en-US" dirty="0">
                <a:solidFill>
                  <a:schemeClr val="tx1"/>
                </a:solidFill>
                <a:latin typeface="Calibri"/>
                <a:ea typeface="Calibri"/>
                <a:cs typeface="Posterama"/>
              </a:rPr>
              <a:t>PROJECT OBJECTIVES:</a:t>
            </a:r>
            <a:endParaRPr lang="en-US">
              <a:solidFill>
                <a:schemeClr val="tx1"/>
              </a:solidFill>
              <a:latin typeface="Calibri"/>
              <a:ea typeface="Calibri"/>
              <a:cs typeface="Calibri"/>
            </a:endParaRPr>
          </a:p>
        </p:txBody>
      </p:sp>
      <p:sp>
        <p:nvSpPr>
          <p:cNvPr id="12" name="Content Placeholder 11">
            <a:extLst>
              <a:ext uri="{FF2B5EF4-FFF2-40B4-BE49-F238E27FC236}">
                <a16:creationId xmlns:a16="http://schemas.microsoft.com/office/drawing/2014/main" id="{DB16B54A-98F7-63AD-C8BF-D6E8E314E37F}"/>
              </a:ext>
            </a:extLst>
          </p:cNvPr>
          <p:cNvSpPr>
            <a:spLocks noGrp="1"/>
          </p:cNvSpPr>
          <p:nvPr>
            <p:ph idx="1"/>
          </p:nvPr>
        </p:nvSpPr>
        <p:spPr/>
        <p:txBody>
          <a:bodyPr>
            <a:normAutofit/>
          </a:bodyPr>
          <a:lstStyle/>
          <a:p>
            <a:r>
              <a:rPr lang="en-US" sz="2000" dirty="0">
                <a:latin typeface="Calibri"/>
                <a:ea typeface="+mn-lt"/>
                <a:cs typeface="+mn-lt"/>
              </a:rPr>
              <a:t>To digitally streamline the complete Requirements and Opportunities process within </a:t>
            </a:r>
            <a:r>
              <a:rPr lang="en-US" sz="2000">
                <a:latin typeface="Calibri"/>
                <a:ea typeface="+mn-lt"/>
                <a:cs typeface="+mn-lt"/>
              </a:rPr>
              <a:t>Hubble, enabling end-to-end tracking from creation to billing.</a:t>
            </a:r>
            <a:endParaRPr lang="en-US" sz="2000" dirty="0">
              <a:latin typeface="Calibri"/>
              <a:ea typeface="+mn-lt"/>
              <a:cs typeface="+mn-lt"/>
            </a:endParaRPr>
          </a:p>
          <a:p>
            <a:pPr>
              <a:buClr>
                <a:srgbClr val="1287C3"/>
              </a:buClr>
            </a:pPr>
            <a:r>
              <a:rPr lang="en-US" sz="2000">
                <a:latin typeface="Calibri"/>
                <a:ea typeface="+mn-lt"/>
                <a:cs typeface="+mn-lt"/>
              </a:rPr>
              <a:t>To improve transparency and collaboration among Sales, Recruitment, Delivery, and Payroll teams through a unified workflow.</a:t>
            </a:r>
            <a:endParaRPr lang="en-US" sz="2000" dirty="0">
              <a:latin typeface="Calibri"/>
              <a:ea typeface="+mn-lt"/>
              <a:cs typeface="+mn-lt"/>
            </a:endParaRPr>
          </a:p>
          <a:p>
            <a:pPr>
              <a:buClr>
                <a:srgbClr val="1287C3"/>
              </a:buClr>
            </a:pPr>
            <a:r>
              <a:rPr lang="en-US" sz="2000">
                <a:latin typeface="Calibri"/>
                <a:ea typeface="+mn-lt"/>
                <a:cs typeface="+mn-lt"/>
              </a:rPr>
              <a:t>To eliminate dependency on external communication channels (emails, meetings, phone </a:t>
            </a:r>
            <a:r>
              <a:rPr lang="en-US" sz="2000" dirty="0">
                <a:latin typeface="Calibri"/>
                <a:ea typeface="+mn-lt"/>
                <a:cs typeface="+mn-lt"/>
              </a:rPr>
              <a:t>calls) by capturing all activities and updates within Hubble.</a:t>
            </a:r>
          </a:p>
          <a:p>
            <a:pPr>
              <a:buClr>
                <a:srgbClr val="1287C3"/>
              </a:buClr>
            </a:pPr>
            <a:r>
              <a:rPr lang="en-US" sz="2000" dirty="0">
                <a:latin typeface="Calibri"/>
                <a:ea typeface="+mn-lt"/>
                <a:cs typeface="+mn-lt"/>
              </a:rPr>
              <a:t>To implement a Sales KPI Dashboard that provides real-time visibility of key performance indicators for all sales team members.</a:t>
            </a:r>
          </a:p>
        </p:txBody>
      </p:sp>
    </p:spTree>
    <p:extLst>
      <p:ext uri="{BB962C8B-B14F-4D97-AF65-F5344CB8AC3E}">
        <p14:creationId xmlns:p14="http://schemas.microsoft.com/office/powerpoint/2010/main" val="18078206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E46A04-BAB7-5114-ACB5-02BC609CFD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33B1FF-5E08-C522-1ADA-0F228ECBB2F9}"/>
              </a:ext>
            </a:extLst>
          </p:cNvPr>
          <p:cNvSpPr>
            <a:spLocks noGrp="1"/>
          </p:cNvSpPr>
          <p:nvPr>
            <p:ph type="title"/>
          </p:nvPr>
        </p:nvSpPr>
        <p:spPr/>
        <p:txBody>
          <a:bodyPr/>
          <a:lstStyle/>
          <a:p>
            <a:r>
              <a:rPr lang="en-US" dirty="0">
                <a:solidFill>
                  <a:schemeClr val="tx1"/>
                </a:solidFill>
                <a:latin typeface="Calibri"/>
                <a:ea typeface="Calibri"/>
                <a:cs typeface="Posterama"/>
              </a:rPr>
              <a:t>PROJECT OBJECTIVES:</a:t>
            </a:r>
            <a:endParaRPr lang="en-US">
              <a:solidFill>
                <a:schemeClr val="tx1"/>
              </a:solidFill>
              <a:latin typeface="Calibri"/>
              <a:ea typeface="Calibri"/>
              <a:cs typeface="Calibri"/>
            </a:endParaRPr>
          </a:p>
        </p:txBody>
      </p:sp>
      <p:sp>
        <p:nvSpPr>
          <p:cNvPr id="15" name="Content Placeholder 14">
            <a:extLst>
              <a:ext uri="{FF2B5EF4-FFF2-40B4-BE49-F238E27FC236}">
                <a16:creationId xmlns:a16="http://schemas.microsoft.com/office/drawing/2014/main" id="{D2610021-FF9A-95C8-667F-520B5AE5C767}"/>
              </a:ext>
            </a:extLst>
          </p:cNvPr>
          <p:cNvSpPr>
            <a:spLocks noGrp="1"/>
          </p:cNvSpPr>
          <p:nvPr>
            <p:ph idx="1"/>
          </p:nvPr>
        </p:nvSpPr>
        <p:spPr>
          <a:xfrm>
            <a:off x="1484310" y="1775603"/>
            <a:ext cx="10018713" cy="4403785"/>
          </a:xfrm>
        </p:spPr>
        <p:txBody>
          <a:bodyPr>
            <a:normAutofit/>
          </a:bodyPr>
          <a:lstStyle/>
          <a:p>
            <a:r>
              <a:rPr lang="en-US" sz="2000" dirty="0">
                <a:latin typeface="Calibri"/>
                <a:ea typeface="+mn-lt"/>
                <a:cs typeface="+mn-lt"/>
              </a:rPr>
              <a:t>To standardize KPI measurement criteria across different experience levels (0–1 year, 1–3 years, 3+ years) for fair and consistent evaluation.</a:t>
            </a:r>
          </a:p>
          <a:p>
            <a:pPr>
              <a:buClr>
                <a:srgbClr val="1287C3"/>
              </a:buClr>
            </a:pPr>
            <a:r>
              <a:rPr lang="en-US" sz="2000" dirty="0">
                <a:latin typeface="Calibri"/>
                <a:ea typeface="+mn-lt"/>
                <a:cs typeface="+mn-lt"/>
              </a:rPr>
              <a:t>To enable management to monitor progress and performance through data-driven insights and reports.</a:t>
            </a:r>
          </a:p>
          <a:p>
            <a:pPr>
              <a:buClr>
                <a:srgbClr val="1287C3"/>
              </a:buClr>
            </a:pPr>
            <a:r>
              <a:rPr lang="en-US" sz="2000" dirty="0">
                <a:latin typeface="Calibri"/>
                <a:ea typeface="+mn-lt"/>
                <a:cs typeface="+mn-lt"/>
              </a:rPr>
              <a:t>To enhance accountability and ownership by defining clear roles and responsibilities in the workflow.</a:t>
            </a:r>
          </a:p>
          <a:p>
            <a:pPr>
              <a:buClr>
                <a:srgbClr val="1287C3"/>
              </a:buClr>
            </a:pPr>
            <a:r>
              <a:rPr lang="en-US" sz="2000" dirty="0">
                <a:latin typeface="Calibri"/>
                <a:ea typeface="+mn-lt"/>
                <a:cs typeface="+mn-lt"/>
              </a:rPr>
              <a:t>To increase sales productivity and motivation through transparent KPI tracking and performance-based bonus calculation.</a:t>
            </a:r>
          </a:p>
          <a:p>
            <a:pPr>
              <a:buClr>
                <a:srgbClr val="1287C3"/>
              </a:buClr>
            </a:pPr>
            <a:r>
              <a:rPr lang="en-US" sz="2000" dirty="0">
                <a:latin typeface="Calibri"/>
                <a:ea typeface="+mn-lt"/>
                <a:cs typeface="+mn-lt"/>
              </a:rPr>
              <a:t>To build a scalable foundation for future enhancements such as advanced analytics, forecasting, and automation within the sales module.</a:t>
            </a:r>
          </a:p>
        </p:txBody>
      </p:sp>
    </p:spTree>
    <p:extLst>
      <p:ext uri="{BB962C8B-B14F-4D97-AF65-F5344CB8AC3E}">
        <p14:creationId xmlns:p14="http://schemas.microsoft.com/office/powerpoint/2010/main" val="34921456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1"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1E28AD91-41DA-4AED-95D0-345E7691B4E4}">
  <we:reference id="wa200005566" version="1.0.0.0" store="en-US" storeType="omex"/>
  <we:alternateReferences>
    <we:reference id="wa200005566" version="1.0.0.0" store="omex"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Parallax</vt:lpstr>
      <vt:lpstr>Hubble Sales Module Enhancement (Requirements &amp; Opportunities Workflow + KPI Dashboard Implementation)</vt:lpstr>
      <vt:lpstr>SITUATION:</vt:lpstr>
      <vt:lpstr>SITUATION:</vt:lpstr>
      <vt:lpstr>PROBLEM:</vt:lpstr>
      <vt:lpstr>OPPORTUNITY:</vt:lpstr>
      <vt:lpstr>OPPORTUNITY:</vt:lpstr>
      <vt:lpstr>PURPOSE STATEMENT:</vt:lpstr>
      <vt:lpstr>PROJECT OBJECTIVES:</vt:lpstr>
      <vt:lpstr>PROJECT OBJECTIVES:</vt:lpstr>
      <vt:lpstr>SUCCESS CRITERIA:</vt:lpstr>
      <vt:lpstr>SUCCESS CRITERIA</vt:lpstr>
      <vt:lpstr>SUCCESS CRITERIA</vt:lpstr>
      <vt:lpstr>METHODS &amp; APPROACHES</vt:lpstr>
      <vt:lpstr>METHODS &amp; APPROACHES</vt:lpstr>
      <vt:lpstr>RESOURCES:</vt:lpstr>
      <vt:lpstr>RESOURCES:</vt:lpstr>
      <vt:lpstr>RISKS AND DEPENDENCIES:</vt:lpstr>
      <vt:lpstr>RISKS AND DEPENDENCIES: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1221</cp:revision>
  <dcterms:created xsi:type="dcterms:W3CDTF">2025-09-25T07:51:15Z</dcterms:created>
  <dcterms:modified xsi:type="dcterms:W3CDTF">2025-10-07T07:40:31Z</dcterms:modified>
</cp:coreProperties>
</file>