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2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2BE10A-2AC0-487A-959C-6DA615782EDB}" v="3" dt="2025-08-25T13:57:12.37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p0643305@gmail.com" userId="eaf91c359cda9a96" providerId="LiveId" clId="{6A2BE10A-2AC0-487A-959C-6DA615782EDB}"/>
    <pc:docChg chg="undo custSel delSld modSld sldOrd">
      <pc:chgData name="yp0643305@gmail.com" userId="eaf91c359cda9a96" providerId="LiveId" clId="{6A2BE10A-2AC0-487A-959C-6DA615782EDB}" dt="2025-08-25T14:15:22.081" v="1907" actId="14100"/>
      <pc:docMkLst>
        <pc:docMk/>
      </pc:docMkLst>
      <pc:sldChg chg="modSp mod">
        <pc:chgData name="yp0643305@gmail.com" userId="eaf91c359cda9a96" providerId="LiveId" clId="{6A2BE10A-2AC0-487A-959C-6DA615782EDB}" dt="2025-08-25T14:15:03.020" v="1905" actId="20577"/>
        <pc:sldMkLst>
          <pc:docMk/>
          <pc:sldMk cId="3675174288" sldId="260"/>
        </pc:sldMkLst>
        <pc:spChg chg="mod">
          <ac:chgData name="yp0643305@gmail.com" userId="eaf91c359cda9a96" providerId="LiveId" clId="{6A2BE10A-2AC0-487A-959C-6DA615782EDB}" dt="2025-08-25T14:15:03.020" v="1905" actId="20577"/>
          <ac:spMkLst>
            <pc:docMk/>
            <pc:sldMk cId="3675174288" sldId="260"/>
            <ac:spMk id="3" creationId="{556AC52F-8848-F9B7-BCA3-C1ED9837FD17}"/>
          </ac:spMkLst>
        </pc:spChg>
      </pc:sldChg>
      <pc:sldChg chg="modSp mod">
        <pc:chgData name="yp0643305@gmail.com" userId="eaf91c359cda9a96" providerId="LiveId" clId="{6A2BE10A-2AC0-487A-959C-6DA615782EDB}" dt="2025-08-25T14:15:16.417" v="1906" actId="14100"/>
        <pc:sldMkLst>
          <pc:docMk/>
          <pc:sldMk cId="813273590" sldId="261"/>
        </pc:sldMkLst>
        <pc:spChg chg="mod">
          <ac:chgData name="yp0643305@gmail.com" userId="eaf91c359cda9a96" providerId="LiveId" clId="{6A2BE10A-2AC0-487A-959C-6DA615782EDB}" dt="2025-08-25T14:15:16.417" v="1906" actId="14100"/>
          <ac:spMkLst>
            <pc:docMk/>
            <pc:sldMk cId="813273590" sldId="261"/>
            <ac:spMk id="3" creationId="{9E276952-93A4-13A4-5EBD-B1AD7A6E640E}"/>
          </ac:spMkLst>
        </pc:spChg>
      </pc:sldChg>
      <pc:sldChg chg="modSp mod">
        <pc:chgData name="yp0643305@gmail.com" userId="eaf91c359cda9a96" providerId="LiveId" clId="{6A2BE10A-2AC0-487A-959C-6DA615782EDB}" dt="2025-08-25T14:15:22.081" v="1907" actId="14100"/>
        <pc:sldMkLst>
          <pc:docMk/>
          <pc:sldMk cId="997997932" sldId="262"/>
        </pc:sldMkLst>
        <pc:spChg chg="mod">
          <ac:chgData name="yp0643305@gmail.com" userId="eaf91c359cda9a96" providerId="LiveId" clId="{6A2BE10A-2AC0-487A-959C-6DA615782EDB}" dt="2025-08-25T14:15:22.081" v="1907" actId="14100"/>
          <ac:spMkLst>
            <pc:docMk/>
            <pc:sldMk cId="997997932" sldId="262"/>
            <ac:spMk id="3" creationId="{7F0BD1C7-DF04-AA47-5BBA-FF616C2E59F5}"/>
          </ac:spMkLst>
        </pc:spChg>
      </pc:sldChg>
      <pc:sldChg chg="modSp mod">
        <pc:chgData name="yp0643305@gmail.com" userId="eaf91c359cda9a96" providerId="LiveId" clId="{6A2BE10A-2AC0-487A-959C-6DA615782EDB}" dt="2025-08-25T14:07:21.313" v="1859" actId="12"/>
        <pc:sldMkLst>
          <pc:docMk/>
          <pc:sldMk cId="3397864442" sldId="263"/>
        </pc:sldMkLst>
        <pc:spChg chg="mod">
          <ac:chgData name="yp0643305@gmail.com" userId="eaf91c359cda9a96" providerId="LiveId" clId="{6A2BE10A-2AC0-487A-959C-6DA615782EDB}" dt="2025-08-25T14:07:21.313" v="1859" actId="12"/>
          <ac:spMkLst>
            <pc:docMk/>
            <pc:sldMk cId="3397864442" sldId="263"/>
            <ac:spMk id="3" creationId="{9002234B-5741-CE39-3076-1A60F76D4A1F}"/>
          </ac:spMkLst>
        </pc:spChg>
      </pc:sldChg>
      <pc:sldChg chg="addSp delSp modSp del mod ord">
        <pc:chgData name="yp0643305@gmail.com" userId="eaf91c359cda9a96" providerId="LiveId" clId="{6A2BE10A-2AC0-487A-959C-6DA615782EDB}" dt="2025-08-25T14:14:31.349" v="1884" actId="2696"/>
        <pc:sldMkLst>
          <pc:docMk/>
          <pc:sldMk cId="864485286" sldId="264"/>
        </pc:sldMkLst>
        <pc:spChg chg="mod">
          <ac:chgData name="yp0643305@gmail.com" userId="eaf91c359cda9a96" providerId="LiveId" clId="{6A2BE10A-2AC0-487A-959C-6DA615782EDB}" dt="2025-08-25T14:14:19.155" v="1881" actId="20577"/>
          <ac:spMkLst>
            <pc:docMk/>
            <pc:sldMk cId="864485286" sldId="264"/>
            <ac:spMk id="2" creationId="{26FF4C60-0958-D32A-D0EA-2312630C21A9}"/>
          </ac:spMkLst>
        </pc:spChg>
        <pc:spChg chg="del mod">
          <ac:chgData name="yp0643305@gmail.com" userId="eaf91c359cda9a96" providerId="LiveId" clId="{6A2BE10A-2AC0-487A-959C-6DA615782EDB}" dt="2025-08-25T14:14:12.959" v="1860" actId="478"/>
          <ac:spMkLst>
            <pc:docMk/>
            <pc:sldMk cId="864485286" sldId="264"/>
            <ac:spMk id="3" creationId="{6E1BD00B-4208-4FE2-E8C3-38BD465B698C}"/>
          </ac:spMkLst>
        </pc:spChg>
        <pc:spChg chg="add mod">
          <ac:chgData name="yp0643305@gmail.com" userId="eaf91c359cda9a96" providerId="LiveId" clId="{6A2BE10A-2AC0-487A-959C-6DA615782EDB}" dt="2025-08-25T14:14:12.959" v="1860" actId="478"/>
          <ac:spMkLst>
            <pc:docMk/>
            <pc:sldMk cId="864485286" sldId="264"/>
            <ac:spMk id="5" creationId="{8EB67873-4BA2-5D90-5072-67CC88E0BC05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Data</c:v>
                </c:pt>
              </c:strCache>
            </c:strRef>
          </c:tx>
          <c:invertIfNegative val="1"/>
          <c:dPt>
            <c:idx val="0"/>
            <c:invertIfNegative val="1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3BBB-4899-A214-AB1AE027685F}"/>
              </c:ext>
            </c:extLst>
          </c:dPt>
          <c:dPt>
            <c:idx val="1"/>
            <c:invertIfNegative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3BBB-4899-A214-AB1AE027685F}"/>
              </c:ext>
            </c:extLst>
          </c:dPt>
          <c:dPt>
            <c:idx val="2"/>
            <c:invertIfNegative val="1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3BBB-4899-A214-AB1AE027685F}"/>
              </c:ext>
            </c:extLst>
          </c:dPt>
          <c:dPt>
            <c:idx val="3"/>
            <c:invertIfNegative val="1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3BBB-4899-A214-AB1AE027685F}"/>
              </c:ext>
            </c:extLst>
          </c:dPt>
          <c:cat>
            <c:strRef>
              <c:f>Sheet1!$A$2:$A$5</c:f>
              <c:strCache>
                <c:ptCount val="4"/>
                <c:pt idx="0">
                  <c:v>AI in Healthcare</c:v>
                </c:pt>
                <c:pt idx="1">
                  <c:v>Mobile Tracking</c:v>
                </c:pt>
                <c:pt idx="2">
                  <c:v>Govt Investment</c:v>
                </c:pt>
                <c:pt idx="3">
                  <c:v>Wearables Integration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75</c:v>
                </c:pt>
                <c:pt idx="1">
                  <c:v>65</c:v>
                </c:pt>
                <c:pt idx="2">
                  <c:v>80</c:v>
                </c:pt>
                <c:pt idx="3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1A-4E20-B085-5ED2959BF7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680273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1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9435A-6A65-E901-C693-69730CFC44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9DD2AE-2930-EB2F-496B-24B0BBE1E6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E5289A-A7C8-056A-AFEC-DE17B4EA2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3517-92FA-428A-B13D-A9E5A2771230}" type="datetimeFigureOut">
              <a:rPr lang="en-IN" smtClean="0"/>
              <a:t>25-08-2025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742C2C-65F5-ADE5-880B-6CF912A9A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6F03D3-19A7-EE5D-0C25-9E8D99899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4055D-21D9-470A-8710-027705F092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26519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E78930-934F-D66E-AA59-F85E8C98E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263B42-296A-3005-7091-8FA1EBD1E2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6541FB-7ABA-34A6-5EFC-5A7D1C444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3517-92FA-428A-B13D-A9E5A2771230}" type="datetimeFigureOut">
              <a:rPr lang="en-IN" smtClean="0"/>
              <a:t>25-08-2025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861D82-22B2-7A2B-0021-C32594191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1D9E2B-C959-5D69-713F-DB25269DD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4055D-21D9-470A-8710-027705F092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74892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1B9EC5-07E9-F37F-63C8-7F1FD86676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729DD1-2A82-554C-50BA-BE5DB2E927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EAAEE3-D3FF-C076-08DF-35A66BA66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3517-92FA-428A-B13D-A9E5A2771230}" type="datetimeFigureOut">
              <a:rPr lang="en-IN" smtClean="0"/>
              <a:t>25-08-2025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FBF9A3-57D6-917C-C5E9-298B37E9F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B8A70E-40DB-4173-0217-CC7DD8CCB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4055D-21D9-470A-8710-027705F092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04643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172B01-01C3-1FDD-E2F2-AD119A831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ECFB5B-9E32-1F3F-CC56-D2C8A11694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D80007-BE07-2D49-B028-516EC6D42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3517-92FA-428A-B13D-A9E5A2771230}" type="datetimeFigureOut">
              <a:rPr lang="en-IN" smtClean="0"/>
              <a:t>25-08-2025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AAC0C1-FC84-EF4F-1709-4B7D2AEC1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F2E32C-4AE6-99D5-7C5C-66E2D1325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4055D-21D9-470A-8710-027705F092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57713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F1AE6-04A6-A1AF-B761-2908E826F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07EE6A-468C-3A5F-0B1E-E09C0A09E7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E24118-7F17-9D17-2497-3B809BEF7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3517-92FA-428A-B13D-A9E5A2771230}" type="datetimeFigureOut">
              <a:rPr lang="en-IN" smtClean="0"/>
              <a:t>25-08-2025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5E4938-E511-FDD8-6E4D-EF6360046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51CF11-5E5A-BAAA-F8D8-80CA6F788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4055D-21D9-470A-8710-027705F092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92781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07A3F-7F95-3ACA-9179-CC0331108F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274F29-AA5E-8B72-FA8B-90435F308B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6393A7-80AB-AEA3-3F5F-91C3019EF7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57DBB7-CA4E-A26C-F37B-9E1911216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3517-92FA-428A-B13D-A9E5A2771230}" type="datetimeFigureOut">
              <a:rPr lang="en-IN" smtClean="0"/>
              <a:t>25-08-2025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297D79-EB53-A9A4-1A12-8FABA3A8D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D56D1C-F135-1DAF-E787-F46E371F0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4055D-21D9-470A-8710-027705F092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39484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C8893-A00F-CA7B-E5E0-3632E99AB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8DF66B-7E78-4932-6A87-6E71455140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611B28-7011-B129-2132-63F02EE0E4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58F5F3-E07E-4E3B-E5DE-15E5403752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882E0A-9757-EFBA-D69F-1AA2F8E34A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86ED39-77FF-6D85-4AE9-1D168A9BA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3517-92FA-428A-B13D-A9E5A2771230}" type="datetimeFigureOut">
              <a:rPr lang="en-IN" smtClean="0"/>
              <a:t>25-08-2025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2BBD20-12BB-4A28-2895-4F5C8CC19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1AECCD-1F4C-D0F0-CA2A-690582D48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4055D-21D9-470A-8710-027705F092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12851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A1C1C-50D9-3979-87EB-6893468C3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D44DA9-3E9C-A90A-27DD-E3D61E64D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3517-92FA-428A-B13D-A9E5A2771230}" type="datetimeFigureOut">
              <a:rPr lang="en-IN" smtClean="0"/>
              <a:t>25-08-2025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267917-5D78-B238-3577-A10FC00CD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BAA515-C7CC-4585-0D1A-F1C2C18D0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4055D-21D9-470A-8710-027705F092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2917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1A46E0-FAFB-8359-F448-C2B1BE915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3517-92FA-428A-B13D-A9E5A2771230}" type="datetimeFigureOut">
              <a:rPr lang="en-IN" smtClean="0"/>
              <a:t>25-08-2025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644007-86A7-20DB-99B8-E8C3942D0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DAC54C-79BC-121B-E300-F20DCD9E0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4055D-21D9-470A-8710-027705F092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72043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FCEBA-F365-906B-9671-6C15F6EC4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353704-AFA4-6994-1BE9-ADFB6E4D07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B40181-F548-8922-D897-E8F8C5DE89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01ED54-FE7B-9700-E045-72A50EA22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3517-92FA-428A-B13D-A9E5A2771230}" type="datetimeFigureOut">
              <a:rPr lang="en-IN" smtClean="0"/>
              <a:t>25-08-2025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751886-3293-D9E0-98C8-1893D9C6C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2C1F08-0E81-AD9C-D109-572D67DD6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4055D-21D9-470A-8710-027705F092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23441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3E2E4-05CC-5BC0-56AF-BE796F9EB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C2506B1-9B78-4103-1E75-1CED2DC216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5BE55F-29AF-C60E-D671-56FD19E317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9E4B5C-A2DB-60AD-53F6-C569B2960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93517-92FA-428A-B13D-A9E5A2771230}" type="datetimeFigureOut">
              <a:rPr lang="en-IN" smtClean="0"/>
              <a:t>25-08-2025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865296-2B32-EA62-F514-D4AA2F759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099197-4088-564E-3C46-9318C7936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4055D-21D9-470A-8710-027705F092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84174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F567E5-50DD-6924-6726-FB642CCC0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1A4C25-D232-1BE5-9FD8-2D2CB8D07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58DBDB-11FA-3DB4-99AD-75B97AF462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393517-92FA-428A-B13D-A9E5A2771230}" type="datetimeFigureOut">
              <a:rPr lang="en-IN" smtClean="0"/>
              <a:t>25-08-2025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AA8AF7-71D6-C72B-DCFE-149CB0C82D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EE4C16-7422-2784-B8ED-A0196CB63B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F4055D-21D9-470A-8710-027705F0923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45254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45B85-D08C-BBE9-AEF9-9C75391734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334297"/>
            <a:ext cx="11503742" cy="914400"/>
          </a:xfrm>
        </p:spPr>
        <p:txBody>
          <a:bodyPr>
            <a:normAutofit fontScale="90000"/>
          </a:bodyPr>
          <a:lstStyle/>
          <a:p>
            <a:r>
              <a:rPr lang="en-IN" sz="3200" b="1" dirty="0">
                <a:latin typeface="Arial" panose="020B0604020202020204" pitchFamily="34" charset="0"/>
                <a:cs typeface="Arial" panose="020B0604020202020204" pitchFamily="34" charset="0"/>
              </a:rPr>
              <a:t>Project Title: </a:t>
            </a:r>
            <a:r>
              <a:rPr lang="en-IN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Disease Tracking &amp; Public Health Intelligence Application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547504-8828-C373-1590-F95B978D9C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0" y="2762865"/>
            <a:ext cx="11503742" cy="3888657"/>
          </a:xfrm>
        </p:spPr>
        <p:txBody>
          <a:bodyPr>
            <a:normAutofit/>
          </a:bodyPr>
          <a:lstStyle/>
          <a:p>
            <a:pPr algn="l"/>
            <a:r>
              <a:rPr lang="en-IN" b="1" dirty="0"/>
              <a:t>Domain : Healthcare</a:t>
            </a:r>
          </a:p>
          <a:p>
            <a:pPr algn="l"/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Prepared</a:t>
            </a:r>
            <a:r>
              <a:rPr lang="en-IN" b="1" dirty="0"/>
              <a:t> By: Yash Patil                                                                             Date:25/8/2025</a:t>
            </a:r>
          </a:p>
        </p:txBody>
      </p:sp>
    </p:spTree>
    <p:extLst>
      <p:ext uri="{BB962C8B-B14F-4D97-AF65-F5344CB8AC3E}">
        <p14:creationId xmlns:p14="http://schemas.microsoft.com/office/powerpoint/2010/main" val="17890749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9CC34-45DB-061F-6E92-00E448772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465" y="365125"/>
            <a:ext cx="11029335" cy="391959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Resources :</a:t>
            </a:r>
            <a:endParaRPr lang="en-IN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B7FAE0-6C4D-58D5-F072-3237AF52F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87" y="1160205"/>
            <a:ext cx="11710219" cy="544707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1900" b="1" dirty="0"/>
              <a:t>1</a:t>
            </a: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. People (Project Team Members):</a:t>
            </a:r>
          </a:p>
          <a:p>
            <a:pPr>
              <a:spcAft>
                <a:spcPts val="300"/>
              </a:spcAft>
            </a:pP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Cross-Functional Agile Teams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742950" lvl="1" indent="-285750">
              <a:spcBef>
                <a:spcPts val="300"/>
              </a:spcBef>
            </a:pP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Product Owner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: Defines priorities and ensures alignment with business goals.</a:t>
            </a:r>
          </a:p>
          <a:p>
            <a:pPr marL="742950" lvl="1" indent="-285750">
              <a:spcBef>
                <a:spcPts val="300"/>
              </a:spcBef>
            </a:pP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Scrum Master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: Facilitates Agile processes and removes blockers for the team.</a:t>
            </a:r>
          </a:p>
          <a:p>
            <a:pPr marL="742950" lvl="1" indent="-285750">
              <a:spcBef>
                <a:spcPts val="300"/>
              </a:spcBef>
            </a:pP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Development Team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: Includes developers, database admins, and DevOps engineers to build and deploy the system.</a:t>
            </a:r>
          </a:p>
          <a:p>
            <a:pPr marL="742950" lvl="1" indent="-285750">
              <a:spcBef>
                <a:spcPts val="300"/>
              </a:spcBef>
            </a:pP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UI/UX Designers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: Focus on creating intuitive and user-friendly interfaces.</a:t>
            </a:r>
          </a:p>
          <a:p>
            <a:pPr marL="742950" lvl="1" indent="-285750">
              <a:spcBef>
                <a:spcPts val="300"/>
              </a:spcBef>
            </a:pP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QA Testers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: Work alongside developers to ensure quality through continuous testing.</a:t>
            </a:r>
          </a:p>
          <a:p>
            <a:pPr marL="742950" lvl="1" indent="-285750">
              <a:spcBef>
                <a:spcPts val="300"/>
              </a:spcBef>
            </a:pP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Stakeholders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: Provide feedback during sprint reviews.</a:t>
            </a:r>
          </a:p>
          <a:p>
            <a:pPr marL="742950" lvl="1" indent="-285750">
              <a:spcBef>
                <a:spcPts val="300"/>
              </a:spcBef>
            </a:pP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Support Team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: Assists with post-launch user issues and training.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Team Size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742950" lvl="1" indent="-285750">
              <a:spcBef>
                <a:spcPts val="300"/>
              </a:spcBef>
            </a:pP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3-4 Agile teams of 5-9 members each, based on our project scope and complexity.</a:t>
            </a:r>
          </a:p>
          <a:p>
            <a:pPr marL="742950" lvl="1" indent="-285750">
              <a:spcBef>
                <a:spcPts val="300"/>
              </a:spcBef>
            </a:pP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Total team size: 20-30 members, scaled as needed during the project.</a:t>
            </a:r>
          </a:p>
          <a:p>
            <a:pPr marL="0" indent="0">
              <a:buNone/>
            </a:pP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2. Time (Project Duration):</a:t>
            </a:r>
          </a:p>
          <a:p>
            <a:pPr>
              <a:spcAft>
                <a:spcPts val="300"/>
              </a:spcAft>
            </a:pP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Agile Sprints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742950" lvl="1" indent="-285750">
              <a:spcBef>
                <a:spcPts val="300"/>
              </a:spcBef>
            </a:pP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The project will run in </a:t>
            </a: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2 week sprints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, delivering incremental features.</a:t>
            </a:r>
          </a:p>
          <a:p>
            <a:pPr marL="742950" lvl="1" indent="-285750">
              <a:spcBef>
                <a:spcPts val="300"/>
              </a:spcBef>
            </a:pP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Initial MVP (Minimum Viable Product)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: Delivered within 3-4 months, covering core functionalities like Data acquisition and integration, Analytics and intelligence.</a:t>
            </a:r>
          </a:p>
          <a:p>
            <a:pPr marL="742950" lvl="1" indent="-285750">
              <a:spcBef>
                <a:spcPts val="300"/>
              </a:spcBef>
            </a:pP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Full System Rollout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: Completed within 10-12 months, with continuous improvements based on feedback.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305140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AFC28-095D-3762-0A76-E72E6C444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6590"/>
          </a:xfrm>
        </p:spPr>
        <p:txBody>
          <a:bodyPr>
            <a:noAutofit/>
          </a:bodyPr>
          <a:lstStyle/>
          <a:p>
            <a:r>
              <a:rPr lang="en-IN" sz="3200" b="1" dirty="0">
                <a:latin typeface="Arial" panose="020B0604020202020204" pitchFamily="34" charset="0"/>
                <a:cs typeface="Arial" panose="020B0604020202020204" pitchFamily="34" charset="0"/>
              </a:rPr>
              <a:t>Resources: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812AAD-1704-02A0-56C3-5866952020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19200"/>
            <a:ext cx="10515600" cy="4957763"/>
          </a:xfrm>
        </p:spPr>
        <p:txBody>
          <a:bodyPr>
            <a:normAutofit lnSpcReduction="10000"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Key Phases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742950" lvl="1" indent="-285750">
              <a:spcBef>
                <a:spcPts val="300"/>
              </a:spcBef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Sprint 0 (Planning)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: 1-2 weeks for backlog creation and initial planning.</a:t>
            </a:r>
          </a:p>
          <a:p>
            <a:pPr marL="742950" lvl="1" indent="-285750">
              <a:spcBef>
                <a:spcPts val="300"/>
              </a:spcBef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Development Sprints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: 6-9 months for iterative development and testing.</a:t>
            </a:r>
          </a:p>
          <a:p>
            <a:pPr marL="742950" lvl="1" indent="-285750">
              <a:spcBef>
                <a:spcPts val="300"/>
              </a:spcBef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UAT and Final Deployment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: 1-2 months for user acceptance testing and go-live.</a:t>
            </a:r>
          </a:p>
          <a:p>
            <a:pPr marL="742950" lvl="1" indent="-285750">
              <a:spcBef>
                <a:spcPts val="300"/>
              </a:spcBef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Post-Launch Support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: Ongoing support and feature enhancements.</a:t>
            </a:r>
          </a:p>
          <a:p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3. Budget</a:t>
            </a:r>
          </a:p>
          <a:p>
            <a:pPr>
              <a:spcAft>
                <a:spcPts val="300"/>
              </a:spcAft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Budget Allocation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742950" lvl="1" indent="-285750">
              <a:spcBef>
                <a:spcPts val="300"/>
              </a:spcBef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Cloud Hosting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: Azure for scalable and secure infrastructure.</a:t>
            </a:r>
          </a:p>
          <a:p>
            <a:pPr marL="742950" lvl="1" indent="-285750">
              <a:spcBef>
                <a:spcPts val="300"/>
              </a:spcBef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Software Licenses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: Tools for development, testing, and project management (e.g., Jira, Confluence).</a:t>
            </a:r>
          </a:p>
          <a:p>
            <a:pPr marL="742950" lvl="1" indent="-285750">
              <a:spcBef>
                <a:spcPts val="300"/>
              </a:spcBef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AI Integration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: Diverse data ingestion, visualization and reporting dashboard.</a:t>
            </a:r>
          </a:p>
          <a:p>
            <a:pPr marL="742950" lvl="1" indent="-285750">
              <a:spcBef>
                <a:spcPts val="300"/>
              </a:spcBef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Marketing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: SEO, digital ads, and promotional campaigns to drive adoption.</a:t>
            </a:r>
          </a:p>
          <a:p>
            <a:pPr marL="742950" lvl="1" indent="-285750">
              <a:spcBef>
                <a:spcPts val="300"/>
              </a:spcBef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Training and Support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:  Training for healthcare professional and users and support tools (e.g., chatbots, helpdesk software).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Estimated Budget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742950" lvl="1" indent="-285750">
              <a:spcBef>
                <a:spcPts val="300"/>
              </a:spcBef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MVP Phase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: $2 Million for initial development and launch.</a:t>
            </a:r>
          </a:p>
          <a:p>
            <a:pPr marL="742950" lvl="1" indent="-285750">
              <a:spcBef>
                <a:spcPts val="300"/>
              </a:spcBef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Full Rollout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: $8 Million for complete system deployment, marketing, and support.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91547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65A58-74D8-4049-4F07-2498018D5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652" y="570270"/>
            <a:ext cx="11216148" cy="285135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Budget Allocation Summary :</a:t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IN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52BE1B41-3A9C-6E3F-446F-E48C845C20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792267"/>
              </p:ext>
            </p:extLst>
          </p:nvPr>
        </p:nvGraphicFramePr>
        <p:xfrm>
          <a:off x="137652" y="1553497"/>
          <a:ext cx="11877366" cy="4552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4709">
                  <a:extLst>
                    <a:ext uri="{9D8B030D-6E8A-4147-A177-3AD203B41FA5}">
                      <a16:colId xmlns:a16="http://schemas.microsoft.com/office/drawing/2014/main" val="3704773489"/>
                    </a:ext>
                  </a:extLst>
                </a:gridCol>
                <a:gridCol w="7388971">
                  <a:extLst>
                    <a:ext uri="{9D8B030D-6E8A-4147-A177-3AD203B41FA5}">
                      <a16:colId xmlns:a16="http://schemas.microsoft.com/office/drawing/2014/main" val="2616321574"/>
                    </a:ext>
                  </a:extLst>
                </a:gridCol>
                <a:gridCol w="1833686">
                  <a:extLst>
                    <a:ext uri="{9D8B030D-6E8A-4147-A177-3AD203B41FA5}">
                      <a16:colId xmlns:a16="http://schemas.microsoft.com/office/drawing/2014/main" val="806723066"/>
                    </a:ext>
                  </a:extLst>
                </a:gridCol>
              </a:tblGrid>
              <a:tr h="428248">
                <a:tc>
                  <a:txBody>
                    <a:bodyPr/>
                    <a:lstStyle/>
                    <a:p>
                      <a:r>
                        <a:rPr lang="en-US" dirty="0"/>
                        <a:t>Category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                 Description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Allocated Funds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6872206"/>
                  </a:ext>
                </a:extLst>
              </a:tr>
              <a:tr h="739168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 </a:t>
                      </a:r>
                      <a:r>
                        <a:rPr lang="en-US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Technology and infrastructure</a:t>
                      </a:r>
                      <a:endParaRPr lang="en-IN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Cloud hosting (Azure),Software licenses, Ai integration and development tools</a:t>
                      </a:r>
                      <a:endParaRPr lang="en-IN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$3,000,000</a:t>
                      </a:r>
                      <a:endParaRPr lang="en-IN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7421660"/>
                  </a:ext>
                </a:extLst>
              </a:tr>
              <a:tr h="739168">
                <a:tc>
                  <a:txBody>
                    <a:bodyPr/>
                    <a:lstStyle/>
                    <a:p>
                      <a:r>
                        <a:rPr lang="en-US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Team Costs</a:t>
                      </a:r>
                      <a:endParaRPr lang="en-IN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Salaries for developers,designers,QA testers, DevOps engineers, and project Management</a:t>
                      </a:r>
                      <a:endParaRPr lang="en-IN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$3,000,000</a:t>
                      </a:r>
                      <a:endParaRPr lang="en-IN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4569075"/>
                  </a:ext>
                </a:extLst>
              </a:tr>
              <a:tr h="739168">
                <a:tc>
                  <a:txBody>
                    <a:bodyPr/>
                    <a:lstStyle/>
                    <a:p>
                      <a:r>
                        <a:rPr lang="en-US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Marketing and outreach</a:t>
                      </a:r>
                      <a:endParaRPr lang="en-IN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SEO, digital ads, influencer promotions, and  acquisition campaigns</a:t>
                      </a:r>
                      <a:endParaRPr lang="en-IN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$900,000</a:t>
                      </a:r>
                      <a:endParaRPr lang="en-IN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3681067"/>
                  </a:ext>
                </a:extLst>
              </a:tr>
              <a:tr h="739168">
                <a:tc>
                  <a:txBody>
                    <a:bodyPr/>
                    <a:lstStyle/>
                    <a:p>
                      <a:r>
                        <a:rPr lang="en-US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4.Training and Support</a:t>
                      </a:r>
                      <a:endParaRPr lang="en-IN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Employee onboarding, customer support tools(e.g. Chatbots, helpdesk software),and post-launch support.</a:t>
                      </a:r>
                      <a:endParaRPr lang="en-IN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$500,000</a:t>
                      </a:r>
                      <a:endParaRPr lang="en-IN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3250290"/>
                  </a:ext>
                </a:extLst>
              </a:tr>
              <a:tr h="739168">
                <a:tc>
                  <a:txBody>
                    <a:bodyPr/>
                    <a:lstStyle/>
                    <a:p>
                      <a:r>
                        <a:rPr lang="en-US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5.Contingency</a:t>
                      </a:r>
                      <a:endParaRPr lang="en-IN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Buffer for unexpected expenses, scope changes, or additional resources needs.</a:t>
                      </a:r>
                      <a:endParaRPr lang="en-IN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$600,000</a:t>
                      </a:r>
                      <a:endParaRPr lang="en-IN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4189259"/>
                  </a:ext>
                </a:extLst>
              </a:tr>
              <a:tr h="428248">
                <a:tc>
                  <a:txBody>
                    <a:bodyPr/>
                    <a:lstStyle/>
                    <a:p>
                      <a:r>
                        <a:rPr lang="en-US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en-IN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$8,000,00</a:t>
                      </a:r>
                      <a:endParaRPr lang="en-IN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09650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62748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5CA2C2-AD7C-E652-7D03-0213F7859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21223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Technologies :</a:t>
            </a:r>
            <a:b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IN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C937A6-6A50-E8DB-50BE-D97FBE1892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50141"/>
            <a:ext cx="10515600" cy="4426821"/>
          </a:xfrm>
        </p:spPr>
        <p:txBody>
          <a:bodyPr>
            <a:normAutofit/>
          </a:bodyPr>
          <a:lstStyle/>
          <a:p>
            <a:pPr marL="285750" indent="-285750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Java</a:t>
            </a:r>
          </a:p>
          <a:p>
            <a:pPr marL="285750" indent="-285750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REACT.js</a:t>
            </a:r>
          </a:p>
          <a:p>
            <a:pPr marL="285750" indent="-285750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MySQL</a:t>
            </a:r>
          </a:p>
          <a:p>
            <a:pPr marL="285750" indent="-285750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Apache Kafka</a:t>
            </a:r>
          </a:p>
          <a:p>
            <a:pPr marL="285750" indent="-285750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O Auth 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Microsoft Azure</a:t>
            </a:r>
          </a:p>
          <a:p>
            <a:pPr marL="285750" indent="-285750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Google Cloud Platform</a:t>
            </a:r>
          </a:p>
          <a:p>
            <a:pPr marL="285750" indent="-285750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GitHub and GitLab</a:t>
            </a:r>
          </a:p>
          <a:p>
            <a:pPr marL="285750" indent="-285750"/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Jenkins (Automated Deployment)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69645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84EF0-75E6-5DBF-E0AB-5CFA92F64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806" y="365126"/>
            <a:ext cx="11107994" cy="500114"/>
          </a:xfrm>
        </p:spPr>
        <p:txBody>
          <a:bodyPr>
            <a:noAutofit/>
          </a:bodyPr>
          <a:lstStyle/>
          <a:p>
            <a:r>
              <a:rPr lang="en-IN" sz="3200" b="1" dirty="0">
                <a:latin typeface="Arial" panose="020B0604020202020204" pitchFamily="34" charset="0"/>
                <a:cs typeface="Arial" panose="020B0604020202020204" pitchFamily="34" charset="0"/>
              </a:rPr>
              <a:t>Risks 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C8FA43-B010-12A0-D45D-C6D8D281B2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626" y="973394"/>
            <a:ext cx="10980174" cy="5633883"/>
          </a:xfrm>
        </p:spPr>
        <p:txBody>
          <a:bodyPr>
            <a:normAutofit/>
          </a:bodyPr>
          <a:lstStyle/>
          <a:p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Risks:</a:t>
            </a:r>
          </a:p>
          <a:p>
            <a:pPr marL="285750" indent="-285750"/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Technical Risk: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System Performance &amp; Scalability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 -  The platform must handle high and large datasets efficiently across multiple healthcare sources without lag or downtime.</a:t>
            </a:r>
          </a:p>
          <a:p>
            <a:pPr marL="171450" indent="-171450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/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Reputational and Societal Risks - 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 major privacy scandal, a highly publicized data error, or a failed prediction can shatter public confidence not just in the platform, but in the health authorities behind it, undermining future public health efforts.</a:t>
            </a:r>
          </a:p>
          <a:p>
            <a:pPr marL="171450" indent="-171450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/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Project Risk: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Scope Creep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 -  Frequent requirement changes can delay delivery, increase costs, and impact overall project timelines.</a:t>
            </a:r>
          </a:p>
          <a:p>
            <a:endParaRPr lang="en-IN" sz="2000" b="1" dirty="0"/>
          </a:p>
        </p:txBody>
      </p:sp>
    </p:spTree>
    <p:extLst>
      <p:ext uri="{BB962C8B-B14F-4D97-AF65-F5344CB8AC3E}">
        <p14:creationId xmlns:p14="http://schemas.microsoft.com/office/powerpoint/2010/main" val="22281601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8BC81-E41C-5E5B-8601-9953FE962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310" y="365126"/>
            <a:ext cx="11137490" cy="509946"/>
          </a:xfrm>
        </p:spPr>
        <p:txBody>
          <a:bodyPr>
            <a:noAutofit/>
          </a:bodyPr>
          <a:lstStyle/>
          <a:p>
            <a:r>
              <a:rPr lang="en-IN" sz="3200" b="1" dirty="0">
                <a:latin typeface="Arial" panose="020B0604020202020204" pitchFamily="34" charset="0"/>
                <a:cs typeface="Arial" panose="020B0604020202020204" pitchFamily="34" charset="0"/>
              </a:rPr>
              <a:t>Dependencies 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010361-8954-0A89-C792-E8F8253DDD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297" y="1150374"/>
            <a:ext cx="11019503" cy="5342500"/>
          </a:xfrm>
        </p:spPr>
        <p:txBody>
          <a:bodyPr/>
          <a:lstStyle/>
          <a:p>
            <a:pPr marL="285750" indent="-285750"/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Technical Dependency: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Cloud Infrastructure &amp; Security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– The system relies on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Azure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for hosting, ensuring scalability, security, and uptime.</a:t>
            </a:r>
          </a:p>
          <a:p>
            <a:pPr marL="171450" indent="-171450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/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External Environment Dependency: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Government Policy and Priorities, Public Trust Willingness to Participate.</a:t>
            </a:r>
          </a:p>
          <a:p>
            <a:pPr marL="171450" indent="-171450"/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/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Project Dependency: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Cross-Functional Team Coordination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– Effective collaboration between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business, development, QA, and DevOps teams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is crucial for successful execution.</a:t>
            </a:r>
          </a:p>
          <a:p>
            <a:pPr marL="0" indent="0"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385521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7A6F0-9169-22F4-B938-C4BBAADE4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471" y="365126"/>
            <a:ext cx="11088329" cy="421456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To Be Completed by Appropriate Manager :</a:t>
            </a:r>
            <a:endParaRPr lang="en-IN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073CE2-5778-819D-BA0F-6CDFFC7349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626" y="927816"/>
            <a:ext cx="10980174" cy="5565058"/>
          </a:xfrm>
        </p:spPr>
        <p:txBody>
          <a:bodyPr>
            <a:normAutofit/>
          </a:bodyPr>
          <a:lstStyle/>
          <a:p>
            <a:endParaRPr lang="en-IN" sz="3200" dirty="0"/>
          </a:p>
          <a:p>
            <a:endParaRPr lang="en-IN" sz="3200" dirty="0"/>
          </a:p>
          <a:p>
            <a:pPr marL="0" indent="0">
              <a:buNone/>
            </a:pPr>
            <a:r>
              <a:rPr lang="en-US" sz="2000" dirty="0"/>
              <a:t>     GM Healthcare                                                                                   Mr. Jack</a:t>
            </a:r>
          </a:p>
          <a:p>
            <a:pPr marL="0" indent="0">
              <a:buNone/>
            </a:pPr>
            <a:r>
              <a:rPr lang="en-US" sz="2000" b="1" dirty="0"/>
              <a:t>     Project Sponsor                                                                                Project Manager</a:t>
            </a:r>
          </a:p>
          <a:p>
            <a:endParaRPr lang="en-US" sz="2000" dirty="0"/>
          </a:p>
          <a:p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2213384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0AE51-F408-7D49-BA50-54ABC0C58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303" y="365126"/>
            <a:ext cx="11078497" cy="315912"/>
          </a:xfrm>
        </p:spPr>
        <p:txBody>
          <a:bodyPr>
            <a:noAutofit/>
          </a:bodyPr>
          <a:lstStyle/>
          <a:p>
            <a:r>
              <a:rPr lang="en-IN" sz="3200" dirty="0">
                <a:latin typeface="Arial" panose="020B0604020202020204" pitchFamily="34" charset="0"/>
                <a:cs typeface="Arial" panose="020B0604020202020204" pitchFamily="34" charset="0"/>
              </a:rPr>
              <a:t>Situations: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70243E-89F9-5518-456F-FCDCC5599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303" y="825910"/>
            <a:ext cx="11690555" cy="58796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Current Scenario : 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Rising spread of infectious and chronic diseases globally.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Manual or fragmented tracking systems limit accuracy and speed.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Delayed data collection hampers timely response and containment.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Limited integration between hospitals, labs, and government portals.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Growing public demand for transparency and quick updates.</a:t>
            </a:r>
          </a:p>
          <a:p>
            <a:pPr marL="0" indent="0">
              <a:buNone/>
            </a:pPr>
            <a:endParaRPr lang="en-IN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IN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Market Trend: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Increasing use of AI and data analytics in healthcare tracking.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High smartphone penetration enables mobile-based reporting.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Governments investing in digital health infrastructure.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Integration with wearable devices and IoT sensors.</a:t>
            </a:r>
          </a:p>
          <a:p>
            <a:pPr marL="0" indent="0">
              <a:buNone/>
            </a:pPr>
            <a:endParaRPr lang="en-IN" sz="2000" b="1" dirty="0"/>
          </a:p>
        </p:txBody>
      </p:sp>
    </p:spTree>
    <p:extLst>
      <p:ext uri="{BB962C8B-B14F-4D97-AF65-F5344CB8AC3E}">
        <p14:creationId xmlns:p14="http://schemas.microsoft.com/office/powerpoint/2010/main" val="18014583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48A14-4E85-9CC6-CA23-B25FDB207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974" y="365125"/>
            <a:ext cx="11117826" cy="608269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Market Trends - Digital Healthcare Growth:</a:t>
            </a:r>
            <a:endParaRPr lang="en-IN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AECDBBF-96A2-46FA-08D3-2F835C068E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8642460"/>
              </p:ext>
            </p:extLst>
          </p:nvPr>
        </p:nvGraphicFramePr>
        <p:xfrm>
          <a:off x="1710813" y="1809135"/>
          <a:ext cx="8121446" cy="3775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40310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7AF46-6C07-DC5C-AFE3-C4BAD8A91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645" y="365126"/>
            <a:ext cx="11157155" cy="450952"/>
          </a:xfrm>
        </p:spPr>
        <p:txBody>
          <a:bodyPr>
            <a:noAutofit/>
          </a:bodyPr>
          <a:lstStyle/>
          <a:p>
            <a:r>
              <a:rPr lang="en-IN" sz="3200" b="1" dirty="0">
                <a:latin typeface="Arial" panose="020B0604020202020204" pitchFamily="34" charset="0"/>
                <a:cs typeface="Arial" panose="020B0604020202020204" pitchFamily="34" charset="0"/>
              </a:rPr>
              <a:t>Problems: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75BC8A-CFAA-A60D-A2C1-BF1B34C375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645" y="1465006"/>
            <a:ext cx="11739716" cy="5102942"/>
          </a:xfrm>
        </p:spPr>
        <p:txBody>
          <a:bodyPr>
            <a:normAutofit/>
          </a:bodyPr>
          <a:lstStyle/>
          <a:p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Delayed Outbreak Response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: Slow data aggregation prevents swift public health intervention, increasing infection rates and mortality.</a:t>
            </a:r>
          </a:p>
          <a:p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Ineffective Resource Management: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Inability to pinpoint exact needs leads to wastage of scarce medical resources in some areas and shortages in others.</a:t>
            </a:r>
          </a:p>
          <a:p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Information Asymmetry: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The public lacks a trusted, official source for real-time, location-specific health alerts and guidance.  </a:t>
            </a:r>
          </a:p>
          <a:p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High Operational Costs: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Manual data handling is labor-intensive, expensive, and prone to human error.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Slow disease reporting and data consolidation.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Inaccurate or incomplete data records.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Poor public awareness and lack of real-time alerts.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Limited predictive insights for early prevention.</a:t>
            </a:r>
          </a:p>
          <a:p>
            <a:pPr marL="0" indent="0">
              <a:buNone/>
            </a:pP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13167289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E1B8C-976A-32B9-DB42-140BBB257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484" y="365126"/>
            <a:ext cx="11206316" cy="529610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Opportunities :</a:t>
            </a:r>
            <a:endParaRPr lang="en-IN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D82FD7-B5B4-119D-424E-772F8044CA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484" y="1691148"/>
            <a:ext cx="11206316" cy="4876799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Integrates Data from disparate sources into a single, secure platform.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Provides Real-Time Analytics and visual dashboards for health officials. 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Predicts High-Risk Areas using epidemiological models and AI. 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Engages the Public directly with verified alerts and preventive guidelines.  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Optimizes Response Efforts by directing resources based on data-driven insights.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Real-time tracking and reporting for faster response.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Predictive analytics for outbreak forecasting.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Integration with health organizations for better coordination.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Public engagement through user-friendly apps.</a:t>
            </a:r>
          </a:p>
          <a:p>
            <a:pPr marL="0" indent="0">
              <a:buNone/>
            </a:pPr>
            <a:endParaRPr lang="en-IN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13130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3FEED-F5C1-9C2F-AA48-AD9B3DD73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58" y="137653"/>
            <a:ext cx="11275142" cy="403121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Purpose Statement </a:t>
            </a:r>
            <a:r>
              <a:rPr lang="en-US" sz="3200" b="1" dirty="0"/>
              <a:t>:</a:t>
            </a:r>
            <a:endParaRPr lang="en-IN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6AC52F-8848-F9B7-BCA3-C1ED9837FD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477" y="1238865"/>
            <a:ext cx="11690555" cy="5348748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To develop a integrated, 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Disease Tracking and Public Health intelligent surveillance Application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that empowers public health officials with real-time data, predictive insights, and streamlined tools to proactively mitigate disease outbreaks, while providing the public with timely, accurate information to safeguard community health.“</a:t>
            </a:r>
          </a:p>
          <a:p>
            <a:pPr marL="0" indent="0">
              <a:buNone/>
            </a:pPr>
            <a:endParaRPr lang="en-IN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IN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IN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IN" sz="1800" b="1" dirty="0">
                <a:latin typeface="Arial" panose="020B0604020202020204" pitchFamily="34" charset="0"/>
                <a:cs typeface="Arial" panose="020B0604020202020204" pitchFamily="34" charset="0"/>
              </a:rPr>
              <a:t>Goals:</a:t>
            </a:r>
          </a:p>
          <a:p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The Primary goal is Early detection and rapid response.</a:t>
            </a:r>
          </a:p>
          <a:p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Provide Situational Awareness and Decision Support.</a:t>
            </a:r>
          </a:p>
          <a:p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Public Communication and Empowerment.</a:t>
            </a:r>
          </a:p>
          <a:p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Advancing Epidemiological Research.</a:t>
            </a:r>
          </a:p>
          <a:p>
            <a:r>
              <a:rPr lang="en-IN" sz="1800" dirty="0">
                <a:latin typeface="Arial" panose="020B0604020202020204" pitchFamily="34" charset="0"/>
                <a:cs typeface="Arial" panose="020B0604020202020204" pitchFamily="34" charset="0"/>
              </a:rPr>
              <a:t>Ensuring Data Integrity, Security, and Interoperability.</a:t>
            </a:r>
          </a:p>
          <a:p>
            <a:pPr marL="0" indent="0">
              <a:buNone/>
            </a:pPr>
            <a:endParaRPr lang="en-IN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IN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51742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B663B-2AAE-275D-B498-29DBC70FE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316" y="365126"/>
            <a:ext cx="11196484" cy="441119"/>
          </a:xfrm>
        </p:spPr>
        <p:txBody>
          <a:bodyPr>
            <a:noAutofit/>
          </a:bodyPr>
          <a:lstStyle/>
          <a:p>
            <a:r>
              <a:rPr lang="en-IN" sz="3200" b="1" dirty="0">
                <a:latin typeface="Arial" panose="020B0604020202020204" pitchFamily="34" charset="0"/>
                <a:cs typeface="Arial" panose="020B0604020202020204" pitchFamily="34" charset="0"/>
              </a:rPr>
              <a:t>Project Objectives: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276952-93A4-13A4-5EBD-B1AD7A6E64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5806" y="1514168"/>
            <a:ext cx="11503742" cy="5132437"/>
          </a:xfrm>
        </p:spPr>
        <p:txBody>
          <a:bodyPr/>
          <a:lstStyle/>
          <a:p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Reduce Reporting Time: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Decrease the average time from symptom identification to central database logging from 72 hours to under 4 hours within 12 months of launch.</a:t>
            </a:r>
          </a:p>
          <a:p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Improve Prediction Accuracy: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Achieve an 85% accuracy rate in predicting potential outbreak zones at least 14 days in advance by the end of Year .</a:t>
            </a:r>
          </a:p>
          <a:p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Increase Public Reach: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Onboard at least 70% of the target population onto the public-facing alert system within the first 18 months.</a:t>
            </a:r>
          </a:p>
          <a:p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Enhance Operational Efficiency: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Reduce the man-hours spent on manual data aggregation and reporting by 50% for health departments.</a:t>
            </a:r>
          </a:p>
          <a:p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Strategic and long-term objectives: (global Health Security)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Contribute anonymized, aggregated data to global disease surveillance networks(eg.WHO,GISAID,ProMED)to support international health security efforts.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Enable real-time data collection and visualization.</a:t>
            </a:r>
          </a:p>
          <a:p>
            <a:pPr marL="0" indent="0">
              <a:buNone/>
            </a:pP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8132735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BA80A-0CEB-F370-8ADB-2B30830A88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819" y="117987"/>
            <a:ext cx="11225981" cy="717755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Success Criteria :</a:t>
            </a:r>
            <a:endParaRPr lang="en-IN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0BD1C7-DF04-AA47-5BBA-FF616C2E59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5806" y="1288026"/>
            <a:ext cx="11641394" cy="5338916"/>
          </a:xfrm>
        </p:spPr>
        <p:txBody>
          <a:bodyPr>
            <a:normAutofit/>
          </a:bodyPr>
          <a:lstStyle/>
          <a:p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Business Goals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: Measured by the SMART Objectives (detection time, data accuracy, user engagement, model accuracy).  </a:t>
            </a:r>
          </a:p>
          <a:p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Stakeholder Satisfaction: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&gt;90% satisfaction rate among key user groups (health officials, hospital admins, government bodies) via post-launch surveys. 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System Performance: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99.5% application uptime and sub-2-second load time for critical dashboards.  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Adoption Metrics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: 75% of target healthcare providers integrated and actively submitting data within the first year.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High user adoption by healthcare organizations and citizens.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Integration with multiple data sources and APIs.</a:t>
            </a:r>
          </a:p>
          <a:p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Reduction in response time during outbreaks.</a:t>
            </a:r>
          </a:p>
          <a:p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9979979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FF012-9E3C-75B0-3C0C-C0735379B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981" y="98323"/>
            <a:ext cx="11176819" cy="442451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Methods And Approaches :</a:t>
            </a:r>
            <a:endParaRPr lang="en-IN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2234B-5741-CE39-3076-1A60F76D4A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968" y="1248696"/>
            <a:ext cx="11058832" cy="5093109"/>
          </a:xfrm>
        </p:spPr>
        <p:txBody>
          <a:bodyPr>
            <a:normAutofit/>
          </a:bodyPr>
          <a:lstStyle/>
          <a:p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User Story Mapping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: Develop epics and user stories for all user person (e.g., "A Health Official").</a:t>
            </a:r>
          </a:p>
          <a:p>
            <a:pPr marL="0" indent="0">
              <a:buNone/>
            </a:pP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1900" u="sng" dirty="0">
                <a:latin typeface="Arial" panose="020B0604020202020204" pitchFamily="34" charset="0"/>
                <a:cs typeface="Arial" panose="020B0604020202020204" pitchFamily="34" charset="0"/>
              </a:rPr>
              <a:t>Epics and user stories</a:t>
            </a: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Written from the perspective of health officials,</a:t>
            </a: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admins and public users.</a:t>
            </a:r>
          </a:p>
          <a:p>
            <a:pPr marL="0" indent="0">
              <a:buNone/>
            </a:pP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Mockups and wireframes: 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(Using Balsamiq)for clear UI/UX alignment. </a:t>
            </a:r>
          </a:p>
          <a:p>
            <a:endParaRPr lang="en-US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Scrum Framework: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 Work will be organized in 2-week sprints, with sprint planning, Daily Stand-ups,Sprint reviews.</a:t>
            </a:r>
          </a:p>
          <a:p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Prioritized Product Backlog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: The BA and product owner will maintain a dynamically prioritized backlog based on business value and stakeholder feedback.</a:t>
            </a:r>
          </a:p>
          <a:p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Iterative development and releases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: A minimum viable product(MVP) will be launched first, followed by incremental feature releases based on validated learning and user feedback.</a:t>
            </a:r>
          </a:p>
          <a:p>
            <a:r>
              <a:rPr lang="en-US" sz="1900" b="1" dirty="0">
                <a:latin typeface="Arial" panose="020B0604020202020204" pitchFamily="34" charset="0"/>
                <a:cs typeface="Arial" panose="020B0604020202020204" pitchFamily="34" charset="0"/>
              </a:rPr>
              <a:t>Continuous Collaboration: </a:t>
            </a:r>
            <a:r>
              <a:rPr lang="en-US" sz="1900" dirty="0">
                <a:latin typeface="Arial" panose="020B0604020202020204" pitchFamily="34" charset="0"/>
                <a:cs typeface="Arial" panose="020B0604020202020204" pitchFamily="34" charset="0"/>
              </a:rPr>
              <a:t>Regular communication with stakeholder to ensure alignment and incorporate feedback early and often.            </a:t>
            </a:r>
          </a:p>
          <a:p>
            <a:pPr marL="0" indent="0">
              <a:buNone/>
            </a:pPr>
            <a:endParaRPr lang="en-US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97864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1207</TotalTime>
  <Words>1509</Words>
  <Application>Microsoft Office PowerPoint</Application>
  <PresentationFormat>Widescreen</PresentationFormat>
  <Paragraphs>159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Project Title: Disease Tracking &amp; Public Health Intelligence Application</vt:lpstr>
      <vt:lpstr>Situations:</vt:lpstr>
      <vt:lpstr>Market Trends - Digital Healthcare Growth:</vt:lpstr>
      <vt:lpstr>Problems:</vt:lpstr>
      <vt:lpstr>Opportunities :</vt:lpstr>
      <vt:lpstr>Purpose Statement :</vt:lpstr>
      <vt:lpstr>Project Objectives:</vt:lpstr>
      <vt:lpstr>Success Criteria :</vt:lpstr>
      <vt:lpstr>Methods And Approaches :</vt:lpstr>
      <vt:lpstr>Resources :</vt:lpstr>
      <vt:lpstr>Resources:</vt:lpstr>
      <vt:lpstr>Budget Allocation Summary : </vt:lpstr>
      <vt:lpstr>Technologies : </vt:lpstr>
      <vt:lpstr>Risks :</vt:lpstr>
      <vt:lpstr>Dependencies :</vt:lpstr>
      <vt:lpstr>To Be Completed by Appropriate Manager 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yp0643305@gmail.com</dc:creator>
  <cp:lastModifiedBy>yp0643305@gmail.com</cp:lastModifiedBy>
  <cp:revision>9</cp:revision>
  <dcterms:created xsi:type="dcterms:W3CDTF">2025-08-22T09:59:13Z</dcterms:created>
  <dcterms:modified xsi:type="dcterms:W3CDTF">2025-08-25T14:15:27Z</dcterms:modified>
</cp:coreProperties>
</file>