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4" r:id="rId10"/>
    <p:sldId id="265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87"/>
  </p:normalViewPr>
  <p:slideViewPr>
    <p:cSldViewPr snapToGrid="0">
      <p:cViewPr varScale="1">
        <p:scale>
          <a:sx n="104" d="100"/>
          <a:sy n="104" d="100"/>
        </p:scale>
        <p:origin x="68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2FCEA-9CB9-724A-8436-04CAB51CFA47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91A61-CCCF-4848-BD37-D9FB7264F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6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891A61-CCCF-4848-BD37-D9FB7264F3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11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73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0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01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453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912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932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364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15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551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51879-4FAD-87AF-BD1A-BD2E505AD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8BCC2-9093-B044-52F0-500595787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53C10-D25A-78E6-9D1A-450D9922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D462-E0F8-EF82-1115-562B3AA21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183CA-0EC9-9DD1-F729-C1D402414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134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12903-1A71-2F2A-0173-85669475E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8B35-E540-AF4C-547C-5C2B1243D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359A6A-882B-1BF5-F362-D20775221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D9F2DC-8865-1EB1-2D1A-9C7DFC405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8EBAE-8EA8-69A2-6ED8-8C225E43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BC860-A094-928F-316C-B8871C0E2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0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43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6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0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231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1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2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9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9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5157972-B699-A942-8C90-457A702FE2CE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481218C-97E0-FD47-B362-4E2CCEA9B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0532D-7561-33F0-ECBF-1881BF613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3544" y="708338"/>
            <a:ext cx="9144000" cy="1462222"/>
          </a:xfrm>
        </p:spPr>
        <p:txBody>
          <a:bodyPr>
            <a:normAutofit/>
          </a:bodyPr>
          <a:lstStyle/>
          <a:p>
            <a:r>
              <a:rPr lang="en-IN" sz="4400" dirty="0"/>
              <a:t>Project Title: CDE (Customer Data Essential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FF5A0F-B8F1-E531-FFE1-3A00BD34B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577" y="3602038"/>
            <a:ext cx="11410682" cy="1655762"/>
          </a:xfrm>
        </p:spPr>
        <p:txBody>
          <a:bodyPr/>
          <a:lstStyle/>
          <a:p>
            <a:r>
              <a:rPr lang="en-IN" dirty="0"/>
              <a:t>Prepared By: Bhumika Sahu					Date – 16-07-2025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73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D0CD6-D300-7D6E-26C6-1A2583B40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773992" cy="729579"/>
          </a:xfrm>
        </p:spPr>
        <p:txBody>
          <a:bodyPr/>
          <a:lstStyle/>
          <a:p>
            <a:r>
              <a:rPr lang="en-IN" dirty="0"/>
              <a:t>Resources: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9E968-F1CF-A748-DFD3-1D4ABC47D4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9403"/>
            <a:ext cx="10515600" cy="483756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Human Resource: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CB810F-0CF3-851A-FD91-4CFFFFBD1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740454"/>
              </p:ext>
            </p:extLst>
          </p:nvPr>
        </p:nvGraphicFramePr>
        <p:xfrm>
          <a:off x="838200" y="2327145"/>
          <a:ext cx="6995790" cy="3781620"/>
        </p:xfrm>
        <a:graphic>
          <a:graphicData uri="http://schemas.openxmlformats.org/drawingml/2006/table">
            <a:tbl>
              <a:tblPr/>
              <a:tblGrid>
                <a:gridCol w="1999324">
                  <a:extLst>
                    <a:ext uri="{9D8B030D-6E8A-4147-A177-3AD203B41FA5}">
                      <a16:colId xmlns:a16="http://schemas.microsoft.com/office/drawing/2014/main" val="2228800177"/>
                    </a:ext>
                  </a:extLst>
                </a:gridCol>
                <a:gridCol w="4996466">
                  <a:extLst>
                    <a:ext uri="{9D8B030D-6E8A-4147-A177-3AD203B41FA5}">
                      <a16:colId xmlns:a16="http://schemas.microsoft.com/office/drawing/2014/main" val="2979574782"/>
                    </a:ext>
                  </a:extLst>
                </a:gridCol>
              </a:tblGrid>
              <a:tr h="212196">
                <a:tc>
                  <a:txBody>
                    <a:bodyPr/>
                    <a:lstStyle/>
                    <a:p>
                      <a:r>
                        <a:rPr lang="en-IN" sz="1300" b="1"/>
                        <a:t>Role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 b="1"/>
                        <a:t>Responsibility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856906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/>
                        <a:t>Product Owner (PO)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 dirty="0"/>
                        <a:t>Defines product vision, prioritizes backlog, aligns with business goals.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7927259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 dirty="0"/>
                        <a:t>Business Analyst (You)</a:t>
                      </a:r>
                      <a:endParaRPr lang="en-IN" sz="1300" dirty="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/>
                        <a:t>Gathers requirements, documents processes, writes user stories, supports testing.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286807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 dirty="0"/>
                        <a:t>Scrum Master</a:t>
                      </a:r>
                      <a:endParaRPr lang="en-IN" sz="1300" dirty="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 dirty="0"/>
                        <a:t>Facilitates Agile ceremonies, removes blockers, ensures team collaboration.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1029049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 dirty="0"/>
                        <a:t>Development Team</a:t>
                      </a:r>
                      <a:endParaRPr lang="en-IN" sz="1300" dirty="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/>
                        <a:t>Builds CDE features and integrations based on user stories.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51660"/>
                  </a:ext>
                </a:extLst>
              </a:tr>
              <a:tr h="212196">
                <a:tc>
                  <a:txBody>
                    <a:bodyPr/>
                    <a:lstStyle/>
                    <a:p>
                      <a:r>
                        <a:rPr lang="en-IN" sz="1300" b="1"/>
                        <a:t>QA/Testers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/>
                        <a:t>Designs test cases, executes SIT &amp; UAT, logs defects.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1703439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/>
                        <a:t>Data Migration Team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 dirty="0"/>
                        <a:t>Handles data extraction, transformation, and loading from mainframe to CDE.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886232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/>
                        <a:t>UI/UX Designers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/>
                        <a:t>Designs user-friendly screens and forms for customer onboarding in CDE.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3335370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/>
                        <a:t>Operations/Business SMEs</a:t>
                      </a:r>
                      <a:endParaRPr lang="en-IN" sz="130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/>
                        <a:t>Provides domain knowledge, validates TO-BE processes, supports UAT.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616730"/>
                  </a:ext>
                </a:extLst>
              </a:tr>
              <a:tr h="371342">
                <a:tc>
                  <a:txBody>
                    <a:bodyPr/>
                    <a:lstStyle/>
                    <a:p>
                      <a:r>
                        <a:rPr lang="en-IN" sz="1300" b="1" dirty="0"/>
                        <a:t>IT Support / DevOps</a:t>
                      </a:r>
                      <a:endParaRPr lang="en-IN" sz="1300" dirty="0"/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300" dirty="0"/>
                        <a:t>Manages environments, deployments, and performance tuning.</a:t>
                      </a:r>
                    </a:p>
                  </a:txBody>
                  <a:tcPr marL="67990" marR="67990" marT="33995" marB="3399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357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424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B56CA-1C81-07B3-AA14-93D01472C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N" sz="1500" dirty="0"/>
              <a:t>2. Tools &amp; Technologies: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endParaRPr lang="en-US" sz="1500" b="1" dirty="0"/>
          </a:p>
          <a:p>
            <a:pPr marL="0" indent="0">
              <a:buNone/>
            </a:pPr>
            <a:r>
              <a:rPr lang="en-IN" sz="1500" dirty="0"/>
              <a:t>3.</a:t>
            </a:r>
            <a:r>
              <a:rPr lang="en-IN" sz="1500" b="1" dirty="0"/>
              <a:t> </a:t>
            </a:r>
            <a:r>
              <a:rPr lang="en-IN" sz="1500" dirty="0"/>
              <a:t>Documentation Resources: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BRD (Business Requirements Document)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FRD (Functional Requirements Document)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User Stories with Acceptance Criteria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Process Flow Diagrams (AS-IS/TO-BE)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Data Mapping Sheets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UAT Test Scenarios and Defect Logs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500" dirty="0"/>
              <a:t>Training Manuals and SOPs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32D5483-88C3-289B-8449-FA98874A4B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069047"/>
              </p:ext>
            </p:extLst>
          </p:nvPr>
        </p:nvGraphicFramePr>
        <p:xfrm>
          <a:off x="1242853" y="872588"/>
          <a:ext cx="8764032" cy="2744460"/>
        </p:xfrm>
        <a:graphic>
          <a:graphicData uri="http://schemas.openxmlformats.org/drawingml/2006/table">
            <a:tbl>
              <a:tblPr/>
              <a:tblGrid>
                <a:gridCol w="2839750">
                  <a:extLst>
                    <a:ext uri="{9D8B030D-6E8A-4147-A177-3AD203B41FA5}">
                      <a16:colId xmlns:a16="http://schemas.microsoft.com/office/drawing/2014/main" val="3454006049"/>
                    </a:ext>
                  </a:extLst>
                </a:gridCol>
                <a:gridCol w="5924282">
                  <a:extLst>
                    <a:ext uri="{9D8B030D-6E8A-4147-A177-3AD203B41FA5}">
                      <a16:colId xmlns:a16="http://schemas.microsoft.com/office/drawing/2014/main" val="1486040619"/>
                    </a:ext>
                  </a:extLst>
                </a:gridCol>
              </a:tblGrid>
              <a:tr h="241824">
                <a:tc>
                  <a:txBody>
                    <a:bodyPr/>
                    <a:lstStyle/>
                    <a:p>
                      <a:r>
                        <a:rPr lang="en-IN" sz="1500" b="1"/>
                        <a:t>Tool/Platform</a:t>
                      </a:r>
                      <a:endParaRPr lang="en-IN" sz="1500"/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b="1"/>
                        <a:t>Purpose</a:t>
                      </a:r>
                      <a:endParaRPr lang="en-IN" sz="1500"/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8897476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/>
                        <a:t>CDE (Customer Data Essentials)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/>
                        <a:t>Target system for storing and managing customer data.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35449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 dirty="0"/>
                        <a:t>Mainframe System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/>
                        <a:t>Legacy system from which customer data is migrated.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85502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/>
                        <a:t>JIRA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/>
                        <a:t>Agile project management, sprint tracking, and user story management.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9048121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/>
                        <a:t>Confluence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/>
                        <a:t>Documentation of BRDs, process flows, and sprint artifacts.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33530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/>
                        <a:t>MS Excel / Google Sheets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/>
                        <a:t>Used for data mapping templates, test data, and reporting.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650600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/>
                        <a:t>SQL / Data Tools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/>
                        <a:t>Data extraction, transformation, validation (if applicable).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97203"/>
                  </a:ext>
                </a:extLst>
              </a:tr>
              <a:tr h="251894">
                <a:tc>
                  <a:txBody>
                    <a:bodyPr/>
                    <a:lstStyle/>
                    <a:p>
                      <a:r>
                        <a:rPr lang="en-IN" sz="1500" b="1"/>
                        <a:t>Visio / Draw.io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/>
                        <a:t>For creating process maps, data flow diagrams, and wireframes.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2909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1500" b="1" dirty="0"/>
                        <a:t>Outlook / MS Teams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500" dirty="0"/>
                        <a:t>Communication and collaboration with project stakeholders.</a:t>
                      </a:r>
                    </a:p>
                  </a:txBody>
                  <a:tcPr marL="76339" marR="76339" marT="38170" marB="3817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53681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501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16A0D-808A-6B1B-D305-E19C395FE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8048223" cy="652306"/>
          </a:xfrm>
        </p:spPr>
        <p:txBody>
          <a:bodyPr>
            <a:normAutofit/>
          </a:bodyPr>
          <a:lstStyle/>
          <a:p>
            <a:r>
              <a:rPr lang="en-US" b="1" dirty="0"/>
              <a:t>Risk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64ACAA9-84D1-1938-C9D6-190D04907E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94534"/>
              </p:ext>
            </p:extLst>
          </p:nvPr>
        </p:nvGraphicFramePr>
        <p:xfrm>
          <a:off x="566670" y="1017432"/>
          <a:ext cx="10998559" cy="5460558"/>
        </p:xfrm>
        <a:graphic>
          <a:graphicData uri="http://schemas.openxmlformats.org/drawingml/2006/table">
            <a:tbl>
              <a:tblPr/>
              <a:tblGrid>
                <a:gridCol w="2749640">
                  <a:extLst>
                    <a:ext uri="{9D8B030D-6E8A-4147-A177-3AD203B41FA5}">
                      <a16:colId xmlns:a16="http://schemas.microsoft.com/office/drawing/2014/main" val="3345938518"/>
                    </a:ext>
                  </a:extLst>
                </a:gridCol>
                <a:gridCol w="2749640">
                  <a:extLst>
                    <a:ext uri="{9D8B030D-6E8A-4147-A177-3AD203B41FA5}">
                      <a16:colId xmlns:a16="http://schemas.microsoft.com/office/drawing/2014/main" val="3751411844"/>
                    </a:ext>
                  </a:extLst>
                </a:gridCol>
                <a:gridCol w="929456">
                  <a:extLst>
                    <a:ext uri="{9D8B030D-6E8A-4147-A177-3AD203B41FA5}">
                      <a16:colId xmlns:a16="http://schemas.microsoft.com/office/drawing/2014/main" val="1091501294"/>
                    </a:ext>
                  </a:extLst>
                </a:gridCol>
                <a:gridCol w="4569823">
                  <a:extLst>
                    <a:ext uri="{9D8B030D-6E8A-4147-A177-3AD203B41FA5}">
                      <a16:colId xmlns:a16="http://schemas.microsoft.com/office/drawing/2014/main" val="3288204620"/>
                    </a:ext>
                  </a:extLst>
                </a:gridCol>
              </a:tblGrid>
              <a:tr h="309088">
                <a:tc>
                  <a:txBody>
                    <a:bodyPr/>
                    <a:lstStyle/>
                    <a:p>
                      <a:r>
                        <a:rPr lang="en-IN" sz="1200" b="1"/>
                        <a:t>Risk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/>
                        <a:t>Impact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/>
                        <a:t>Likelihood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/>
                        <a:t>Mitigation Strategy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952948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1. Data Loss or Corruption During Migration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dirty="0"/>
                        <a:t>Incomplete or inaccurate customer records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High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Perform multiple data validation cycles, backups, and dry runs before final migration.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0801627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2. Incomplete Requirements or Scope Creep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Project delays, rework, missed functionality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Medium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Define and prioritize user stories in backlog; obtain stakeholder sign-off on BRD/FRD.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198425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3. Resistance to Change from End Users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Low adoption of CDE, user errors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Medium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Conduct training, hands-on sessions, and provide user manuals and ongoing support.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5541736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4. KYC or Regulatory Non-compliance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Legal issues, audit failures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High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Involve compliance SMEs early, perform reviews, and automate mandatory validations.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466035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5. Integration Failure with Other Bank Systems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Data sync issues, failed onboarding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Medium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Plan early integration testing and have fallback mechanisms for dependent systems.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5434724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6. Performance Issues in the New CDE Platform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Poor user experience, slower onboarding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Medium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Define performance benchmarks, conduct load testing, and monitor post go-live.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6654134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7. Dependency on Legacy SMEs Who May Exit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Knowledge gaps, delays in clarifications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Low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dirty="0"/>
                        <a:t>Document legacy processes thoroughly; record sessions and capture workflows early.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461297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8. Environment or Deployment Delays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Sprint overruns, testing backlog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Medium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Coordinate early with DevOps and IT teams; schedule dry runs and deployment rehearsals.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989594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9. Defects Identified Late in UAT Phase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Go-live delays, rework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High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Conduct thorough SIT before UAT, shift testing left, involve QA from sprint start.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7351439"/>
                  </a:ext>
                </a:extLst>
              </a:tr>
              <a:tr h="515147">
                <a:tc>
                  <a:txBody>
                    <a:bodyPr/>
                    <a:lstStyle/>
                    <a:p>
                      <a:r>
                        <a:rPr lang="en-IN" sz="1200" b="1"/>
                        <a:t>10. Misalignment Between Business and Technical Teams</a:t>
                      </a:r>
                      <a:endParaRPr lang="en-IN" sz="120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Conflicting expectations, delivery gaps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Medium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dirty="0"/>
                        <a:t>Hold regular demo sessions, maintain shared documentation in Confluence, and escalate blockers early.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490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02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2EABE-DBC0-B813-9269-86278FD85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580808" cy="819731"/>
          </a:xfrm>
        </p:spPr>
        <p:txBody>
          <a:bodyPr/>
          <a:lstStyle/>
          <a:p>
            <a:r>
              <a:rPr lang="en-US" dirty="0"/>
              <a:t>Dependencies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6BD5F-6CEE-1450-E171-0CE8A0BEAA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180880"/>
              </p:ext>
            </p:extLst>
          </p:nvPr>
        </p:nvGraphicFramePr>
        <p:xfrm>
          <a:off x="528034" y="1184856"/>
          <a:ext cx="10998556" cy="5024094"/>
        </p:xfrm>
        <a:graphic>
          <a:graphicData uri="http://schemas.openxmlformats.org/drawingml/2006/table">
            <a:tbl>
              <a:tblPr/>
              <a:tblGrid>
                <a:gridCol w="2749639">
                  <a:extLst>
                    <a:ext uri="{9D8B030D-6E8A-4147-A177-3AD203B41FA5}">
                      <a16:colId xmlns:a16="http://schemas.microsoft.com/office/drawing/2014/main" val="4122394586"/>
                    </a:ext>
                  </a:extLst>
                </a:gridCol>
                <a:gridCol w="2749639">
                  <a:extLst>
                    <a:ext uri="{9D8B030D-6E8A-4147-A177-3AD203B41FA5}">
                      <a16:colId xmlns:a16="http://schemas.microsoft.com/office/drawing/2014/main" val="1543106105"/>
                    </a:ext>
                  </a:extLst>
                </a:gridCol>
                <a:gridCol w="2749639">
                  <a:extLst>
                    <a:ext uri="{9D8B030D-6E8A-4147-A177-3AD203B41FA5}">
                      <a16:colId xmlns:a16="http://schemas.microsoft.com/office/drawing/2014/main" val="115049324"/>
                    </a:ext>
                  </a:extLst>
                </a:gridCol>
                <a:gridCol w="2749639">
                  <a:extLst>
                    <a:ext uri="{9D8B030D-6E8A-4147-A177-3AD203B41FA5}">
                      <a16:colId xmlns:a16="http://schemas.microsoft.com/office/drawing/2014/main" val="468067758"/>
                    </a:ext>
                  </a:extLst>
                </a:gridCol>
              </a:tblGrid>
              <a:tr h="244292">
                <a:tc>
                  <a:txBody>
                    <a:bodyPr/>
                    <a:lstStyle/>
                    <a:p>
                      <a:r>
                        <a:rPr lang="en-IN" sz="1200" b="1"/>
                        <a:t>Dependency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/>
                        <a:t>Description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/>
                        <a:t>Impact if Delayed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/>
                        <a:t>Owner/Stakeholder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266832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1. Legacy Mainframe Data Availability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Timely access to customer data for extraction and mapping.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Delays in data migration and validation activities.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Data Migration Team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989252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2. Finalization of Business Rules &amp; Validation Logic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Rules for KYC validation, customer eligibility, and mandatory fields.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Development blockers and rework.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Compliance &amp; Business Teams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309432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3. Access to CDE Development and Testing Environments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Required for configuration, testing, and user validation.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Postponed SIT/UAT cycles and sprint testing.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IT Infrastructure / DevOps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9974736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r>
                        <a:rPr lang="en-IN" sz="1200" b="1"/>
                        <a:t>4. Approval of BRD/FRD/User Stories by Stakeholders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Sign-off from SMEs and business owners to proceed with development.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Requirement freeze delays and scope ambiguity.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Product Owner / Business SME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215423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r>
                        <a:rPr lang="en-IN" sz="1200" b="1" dirty="0"/>
                        <a:t>5. Integration APIs from Upstream/Downstream Systems</a:t>
                      </a:r>
                      <a:endParaRPr lang="en-IN" sz="1200" dirty="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APIs for fetching or sending data to other banking systems (e.g., CRM, Core Banking).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Integration failures or testing gaps.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Architecture / Integration Team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4776057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6. Data Mapping Templates from Source to Target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Required for accurate transformation and load processes.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Data mismatch or rejection during ETL runs.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Data Analyst / BA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0546839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7. KYC Document Repository Access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Availability of digital KYC document repository for attachment in CDE.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Incomplete onboarding functionality.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IT &amp; Document Management Team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427780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8. UAT Resource Availability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Business users must be available to test CDE workflows.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Delay in sign-off and production deployment.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Business Team / QA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4091635"/>
                  </a:ext>
                </a:extLst>
              </a:tr>
              <a:tr h="446092">
                <a:tc>
                  <a:txBody>
                    <a:bodyPr/>
                    <a:lstStyle/>
                    <a:p>
                      <a:r>
                        <a:rPr lang="en-IN" sz="1200" b="1"/>
                        <a:t>9. Training Content Finalization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SOPs, manuals, and training decks needed for smooth user transition.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Poor end-user adoption and process errors.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BA / Training Team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6879894"/>
                  </a:ext>
                </a:extLst>
              </a:tr>
              <a:tr h="552386">
                <a:tc>
                  <a:txBody>
                    <a:bodyPr/>
                    <a:lstStyle/>
                    <a:p>
                      <a:r>
                        <a:rPr lang="en-IN" sz="1200" b="1"/>
                        <a:t>10. Regulatory Guideline Updates (If Any)</a:t>
                      </a:r>
                      <a:endParaRPr lang="en-IN" sz="1200"/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Any new changes in AML/KYC regulations must be reflected in workflows.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/>
                        <a:t>Non-compliance and rework.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dirty="0"/>
                        <a:t>Compliance Officer</a:t>
                      </a:r>
                    </a:p>
                  </a:txBody>
                  <a:tcPr marL="38507" marR="38507" marT="19254" marB="19254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0122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663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4CE82-5F9C-4DFF-415F-A82959B2CB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To Be Completed by Appropriate Manager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B0F1E5E-F6BA-7E00-76BF-93F181754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Project Sponsor: Ganesh Rathod					 Project Manager : Bonney Joseph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44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B732A-0552-6122-BBA2-81ED9A299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CA8FC-D03D-7216-1922-695CE2DBAD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sz="1800" dirty="0"/>
              <a:t>The legacy system was built on a mainframe platform, which had been in use for several years to manage customer data and related operations. While it was stable and functionally rich, the system posed significant limitations: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/>
              <a:t>Outdated Technology: The mainframe environment lacked flexibility, had limited integration capabilities with modern APIs or cloud-based services, and required specialized skills that were becoming scarce.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/>
              <a:t>Slow Time-to-Market: Any change or enhancement required extensive development, testing, and deployment cycles, leading to delays in responding to business needs.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/>
              <a:t>Data Silos: Customer data was fragmented and stored in multiple legacy formats, making it difficult to extract insights, ensure consistency, or meet compliance and reporting standards.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/>
              <a:t>User Experience Issues: The interface was non-intuitive, primarily built for backend processing, not for user-friendly navigation or self-service use cases.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/>
              <a:t>High Maintenance Costs: Maintaining the mainframe infrastructure and legacy codebase was costly and resource-intensive.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600" dirty="0"/>
              <a:t>Scalability Constraints: With growing customer data volumes and business demands, the system was struggling to scale efficiently.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93957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1D09-5D00-E748-C9AA-74FF64F9B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55227-BE2D-DEF6-9C09-E379006E7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77500" lnSpcReduction="20000"/>
          </a:bodyPr>
          <a:lstStyle/>
          <a:p>
            <a:r>
              <a:rPr lang="en-IN" sz="1600" dirty="0"/>
              <a:t>Lack of Real-Time Data Access - The system operated in batch mode, meaning updates and processing happened at scheduled intervals—not in real time—leading to delayed data availability for customer-facing teams and decision-makers.</a:t>
            </a:r>
          </a:p>
          <a:p>
            <a:r>
              <a:rPr lang="en-IN" sz="1600" dirty="0"/>
              <a:t>Data Inconsistency Across Systems - Customer data was scattered across various mainframe modules, resulting in data duplication, outdated records, and conflicting customer information, which impacted compliance and operational efficiency.</a:t>
            </a:r>
          </a:p>
          <a:p>
            <a:r>
              <a:rPr lang="en-IN" sz="1600" dirty="0"/>
              <a:t>Complex Change Management - Implementing even minor changes (e.g., new customer fields, data validation rules) required lengthy development cycles, regression testing, and coordination across teams—slowing down innovation.</a:t>
            </a:r>
          </a:p>
          <a:p>
            <a:r>
              <a:rPr lang="en-IN" sz="1600" dirty="0"/>
              <a:t>Limited Integration with Modern Tools - The mainframe system could not seamlessly integrate with new-age tools (e.g., CRM, analytics dashboards, cloud-based apps), making it difficult to provide a unified customer view or automated reporting.</a:t>
            </a:r>
          </a:p>
          <a:p>
            <a:r>
              <a:rPr lang="en-IN" sz="1600" dirty="0"/>
              <a:t>High Dependency on Niche Skills - Only a few legacy developers were skilled in COBOL/JCL or mainframe environments. As they retired or moved on, knowledge gaps and onboarding delays became more frequent.</a:t>
            </a:r>
          </a:p>
          <a:p>
            <a:r>
              <a:rPr lang="en-IN" sz="1600" dirty="0"/>
              <a:t>Non-Compliant with Regulatory Expectations - The system lacked proper audit trails, dynamic data enrichment, and up-to-date documentation, which made compliance with regulations like GDPR or internal audit requirements difficult and risky.</a:t>
            </a:r>
          </a:p>
          <a:p>
            <a:r>
              <a:rPr lang="en-IN" sz="1600" dirty="0"/>
              <a:t>Inefficient User Experience - Front-line users (Ops, Support, Audit teams) found the UI clunky and difficult to use, leading to manual errors, low productivity, and heavy reliance on IT teams for routine tasks.</a:t>
            </a:r>
          </a:p>
          <a:p>
            <a:r>
              <a:rPr lang="en-IN" sz="1600" dirty="0"/>
              <a:t>High Operational and Maintenance Costs - Running the mainframe setup involved significant infrastructure and support costs, diverting budget away from innovation and modernization.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96372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3544C-8BB3-C102-C577-3EC4E597A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08007"/>
          </a:xfrm>
        </p:spPr>
        <p:txBody>
          <a:bodyPr/>
          <a:lstStyle/>
          <a:p>
            <a:r>
              <a:rPr lang="en-US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A02A1F-87B2-56A8-C4BA-06B8FF2A4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 fontScale="92500" lnSpcReduction="20000"/>
          </a:bodyPr>
          <a:lstStyle/>
          <a:p>
            <a:r>
              <a:rPr lang="en-IN" sz="1600" dirty="0"/>
              <a:t>Unified Customer Data Platform - Consolidate scattered customer data into a single source of truth to improve data accuracy, governance, and decision-making.</a:t>
            </a:r>
          </a:p>
          <a:p>
            <a:r>
              <a:rPr lang="en-IN" sz="1600" dirty="0"/>
              <a:t>Real-Time Data Processing - Enable real-time updates and retrieval of customer information for faster service delivery and improved customer experience.</a:t>
            </a:r>
          </a:p>
          <a:p>
            <a:r>
              <a:rPr lang="en-IN" sz="1600" dirty="0"/>
              <a:t>Enhanced Data Quality and Enrichment - Apply standardized validation, deduplication, and enrichment rules to ensure high-quality, actionable customer data.</a:t>
            </a:r>
          </a:p>
          <a:p>
            <a:r>
              <a:rPr lang="en-IN" sz="1600" dirty="0"/>
              <a:t>Improved Regulatory Compliance - Implement audit trails, data lineage, and access controls to comply with regulatory standards like GDPR, AML/KYC, and internal audit requirements.</a:t>
            </a:r>
          </a:p>
          <a:p>
            <a:r>
              <a:rPr lang="en-IN" sz="1600" dirty="0"/>
              <a:t>Agile Delivery and Faster Time-to-Market - Use Agile methodology to release incremental features, gather user feedback, and deliver value faster compared to long mainframe development cycles.</a:t>
            </a:r>
          </a:p>
          <a:p>
            <a:r>
              <a:rPr lang="en-IN" sz="1600" dirty="0"/>
              <a:t>Self-Service and User-Friendly UI - Improve the front-end interface for business users, allowing for greater autonomy in accessing and updating customer data without IT dependency.</a:t>
            </a:r>
          </a:p>
          <a:p>
            <a:r>
              <a:rPr lang="en-IN" sz="1600" dirty="0"/>
              <a:t>Lower Maintenance Costs and Risk Mitigation - Reduce dependency on legacy skillsets and infrastructure, resulting in cost savings and future-proofing the tech stack.</a:t>
            </a:r>
          </a:p>
          <a:p>
            <a:r>
              <a:rPr lang="en-IN" sz="1600" dirty="0"/>
              <a:t>Integration with Downstream Systems - Build APIs and connectors to integrate with CRM, analytics tools, onboarding platforms, and customer service systems, enhancing automation and data flow.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4512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41AA0-7C96-1EEE-5CDD-43D7131F7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3821C-F59E-9B8D-BF62-D87D94158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IN" sz="1800" dirty="0"/>
              <a:t>The primary goal of the Mainframe to CDE migration project is to modernize and streamline customer data management and account creation processes by transitioning from a legacy mainframe system to the Customer Data Essentials (CDE) platform. This initiative aims to: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/>
              <a:t>Ensure centralized and structured storage of customer data including personal details, address, contact information, and KYC documentation.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/>
              <a:t>Enhance operational efficiency by enabling users to create and manage customer savings accounts through a user-friendly and compliant interface.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/>
              <a:t>Improve data accuracy, accessibility, and security by replacing outdated, siloed systems with a scalable and agile solution.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/>
              <a:t>Enable compliance with regulatory requirements by integrating real-time KYC validation and document management features.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800" dirty="0"/>
              <a:t>Support future scalability and digital banking initiatives through a flexible and modern data foundation.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86195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57FC4-B60D-C54E-D46C-F6AAC3023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045ACE-CAF9-F14A-BE97-80B16E14D7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>
            <a:normAutofit fontScale="85000" lnSpcReduction="20000"/>
          </a:bodyPr>
          <a:lstStyle/>
          <a:p>
            <a:r>
              <a:rPr lang="en-IN" sz="1400" dirty="0"/>
              <a:t>Migrate Legacy Data</a:t>
            </a:r>
            <a:br>
              <a:rPr lang="en-IN" sz="1400" dirty="0"/>
            </a:br>
            <a:r>
              <a:rPr lang="en-IN" sz="1400" dirty="0"/>
              <a:t>Accurately migrate customer master data—including personal details, contact information, and KYC records—from the legacy mainframe system to the new CDE platform without data loss or integrity issues.</a:t>
            </a:r>
          </a:p>
          <a:p>
            <a:r>
              <a:rPr lang="en-IN" sz="1400" dirty="0"/>
              <a:t>Modernize Customer Onboarding</a:t>
            </a:r>
            <a:br>
              <a:rPr lang="en-IN" sz="1400" dirty="0"/>
            </a:br>
            <a:r>
              <a:rPr lang="en-IN" sz="1400" dirty="0"/>
              <a:t>Implement a streamlined customer onboarding process within CDE that allows users to create new savings accounts with all required demographic and compliance-related information.</a:t>
            </a:r>
          </a:p>
          <a:p>
            <a:r>
              <a:rPr lang="en-IN" sz="1400" dirty="0"/>
              <a:t>Enable End-to-End KYC Compliance</a:t>
            </a:r>
            <a:br>
              <a:rPr lang="en-IN" sz="1400" dirty="0"/>
            </a:br>
            <a:r>
              <a:rPr lang="en-IN" sz="1400" dirty="0"/>
              <a:t>Integrate mandatory KYC document capture, validation rules, and real-time status tracking to ensure compliance with regulatory standards during customer creation.</a:t>
            </a:r>
          </a:p>
          <a:p>
            <a:r>
              <a:rPr lang="en-IN" sz="1400" dirty="0"/>
              <a:t>Improve Data Quality and Accessibility</a:t>
            </a:r>
            <a:br>
              <a:rPr lang="en-IN" sz="1400" dirty="0"/>
            </a:br>
            <a:r>
              <a:rPr lang="en-IN" sz="1400" dirty="0"/>
              <a:t>Enhance data quality by enforcing standardized input formats and validation checks, and ensure that customer data is easily retrievable for business and audit purposes.</a:t>
            </a:r>
          </a:p>
          <a:p>
            <a:r>
              <a:rPr lang="en-IN" sz="1400" dirty="0"/>
              <a:t>Support Agile Delivery &amp; Phased Rollouts</a:t>
            </a:r>
            <a:br>
              <a:rPr lang="en-IN" sz="1400" dirty="0"/>
            </a:br>
            <a:r>
              <a:rPr lang="en-IN" sz="1400" dirty="0"/>
              <a:t>Deliver functionalities in incremental sprints using Agile methodology, enabling faster time-to-market and early feedback from stakeholders.</a:t>
            </a:r>
          </a:p>
          <a:p>
            <a:r>
              <a:rPr lang="en-IN" sz="1400" dirty="0"/>
              <a:t>Minimize Operational Disruption</a:t>
            </a:r>
            <a:br>
              <a:rPr lang="en-IN" sz="1400" dirty="0"/>
            </a:br>
            <a:r>
              <a:rPr lang="en-IN" sz="1400" dirty="0"/>
              <a:t>Ensure a smooth transition with minimal impact to end users by providing user training, documentation, and parallel run/testing support.</a:t>
            </a:r>
          </a:p>
          <a:p>
            <a:r>
              <a:rPr lang="en-IN" sz="1400" dirty="0"/>
              <a:t>Improve System Scalability and Maintenance</a:t>
            </a:r>
            <a:br>
              <a:rPr lang="en-IN" sz="1400" dirty="0"/>
            </a:br>
            <a:r>
              <a:rPr lang="en-IN" sz="1400" dirty="0"/>
              <a:t>Replace rigid mainframe logic with a more maintainable and scalable architecture using CDE to support future digital banking initiatives.</a:t>
            </a:r>
          </a:p>
        </p:txBody>
      </p:sp>
    </p:spTree>
    <p:extLst>
      <p:ext uri="{BB962C8B-B14F-4D97-AF65-F5344CB8AC3E}">
        <p14:creationId xmlns:p14="http://schemas.microsoft.com/office/powerpoint/2010/main" val="74959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4D715-BA32-6091-17D0-E72099657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656491"/>
          </a:xfrm>
        </p:spPr>
        <p:txBody>
          <a:bodyPr/>
          <a:lstStyle/>
          <a:p>
            <a:r>
              <a:rPr lang="en-IN" dirty="0"/>
              <a:t>Success Criteria: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94E4D-3B6D-1D8D-03DA-620B9B1E5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761" y="1455314"/>
            <a:ext cx="5569039" cy="472165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Accurate Data Migration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100% of active customer records are successfully migrated from the mainframe system to CDE with ≥98% data accuracy.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loss of critical customer information such as KYC documents, address, or contact details.</a:t>
            </a:r>
          </a:p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Functional Completion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planned CDE modules (customer creation, KYC upload, document verification, contact validation, account activation) are delivered and functioning as expected.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key user stories meet their Acceptance Criteria and pass both SIT and UAT.</a:t>
            </a:r>
          </a:p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Regulatory Compliance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CDE system enforces mandatory KYC checks and supports document retention as per PNC Bank and regulatory guidelines (e.g., AML, CDD, RBI if applicable).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Audit trails are enabled for all data changes and approvals.</a:t>
            </a:r>
          </a:p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Adoption and Training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100% of intended end-users are trained, and training materials are distributed before go-live.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Users can create customer accounts in CDE independently within the first week of rollout.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A4621-39BD-2093-DC02-F20E2A0633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55313"/>
            <a:ext cx="5181600" cy="472165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System Performance and Availability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CDE system meets performance benchmarks (e.g., customer creation in ≤2 minutes).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critical defects reported during the first 30 days post-deployment.</a:t>
            </a:r>
          </a:p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Agile Delivery Efficiency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sprints are completed on time with backlog items tracked and updated in JIRA.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Stakeholder satisfaction is ≥85% based on demo feedback and project retrospective surveys.</a:t>
            </a:r>
          </a:p>
          <a:p>
            <a:pPr marL="0" indent="0">
              <a:buNone/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Business Continuity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Zero disruption to daily operations during the transition from the mainframe to CDE.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IN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contingency/rollback plan is prepared and tested before the migration cutover. </a:t>
            </a:r>
          </a:p>
          <a:p>
            <a:pPr>
              <a:lnSpc>
                <a:spcPct val="120000"/>
              </a:lnSpc>
            </a:pPr>
            <a:endParaRPr lang="en-US" sz="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687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B941E-83BD-CEF5-3471-114AE9928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46644"/>
          </a:xfrm>
        </p:spPr>
        <p:txBody>
          <a:bodyPr/>
          <a:lstStyle/>
          <a:p>
            <a:r>
              <a:rPr lang="en-IN" dirty="0"/>
              <a:t>Methods/Approach: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FC1A6-3A6B-A588-7173-6244314A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580" y="1365161"/>
            <a:ext cx="10671220" cy="5306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1100" dirty="0"/>
              <a:t>1. Agile Delivery Framework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Adopted Scrum-based Agile methodology with iterative development, enabling continuous stakeholder collaboration and incremental delivery.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Organized project work into sprints (2-3 weeks) with defined Sprint Goals, User Stories, and Acceptance Criteria.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Conducted Scrum ceremonies including Sprint Planning, Daily Stand-ups, Sprint Reviews, and Retrospectives.</a:t>
            </a:r>
          </a:p>
          <a:p>
            <a:pPr marL="0" indent="0">
              <a:buNone/>
            </a:pPr>
            <a:r>
              <a:rPr lang="en-IN" sz="1100" dirty="0"/>
              <a:t>2. Requirement Elicitation &amp; Analysis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Conducted workshops, interviews, and JAD sessions with stakeholders to understand the legacy mainframe process and define business requirements for CDE.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Documented business requirements in the form of BRD (Business Requirements Document) and decomposed them into User Stories and Functional Specifications.</a:t>
            </a:r>
          </a:p>
          <a:p>
            <a:pPr marL="0" indent="0">
              <a:buNone/>
            </a:pPr>
            <a:r>
              <a:rPr lang="en-IN" sz="1100" dirty="0"/>
              <a:t>3. AS-IS and TO-BE Process Mapping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Performed Gap Analysis by mapping AS-IS processes from the mainframe with TO-BE processes in CDE.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Identified areas for improvement, automation, and compliance alignment.</a:t>
            </a:r>
          </a:p>
          <a:p>
            <a:pPr marL="0" indent="0">
              <a:buNone/>
            </a:pPr>
            <a:r>
              <a:rPr lang="en-IN" sz="1100" dirty="0"/>
              <a:t>4. Data Migration Strategy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100" dirty="0"/>
              <a:t>Collaborated with data teams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050" dirty="0"/>
              <a:t>Define data mapping rules (e.g., fields for Name, Address, Phone, KYC, etc.)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050" dirty="0"/>
              <a:t>Perform data cleansing and validation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IN" sz="1050" dirty="0"/>
              <a:t>Ensure data consistency, integrity, and compliance during migration.</a:t>
            </a:r>
          </a:p>
          <a:p>
            <a:pPr>
              <a:lnSpc>
                <a:spcPct val="120000"/>
              </a:lnSpc>
            </a:pPr>
            <a:endParaRPr lang="en-US" sz="100" dirty="0"/>
          </a:p>
        </p:txBody>
      </p:sp>
    </p:spTree>
    <p:extLst>
      <p:ext uri="{BB962C8B-B14F-4D97-AF65-F5344CB8AC3E}">
        <p14:creationId xmlns:p14="http://schemas.microsoft.com/office/powerpoint/2010/main" val="1001368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9C51-DBBD-1CBE-BC95-9DD1B7524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1400" dirty="0"/>
              <a:t>5. System Design and Documentation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Supported UI/UX teams by sharing wireframes, screen flows, and data field definitions.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Created process flow diagrams, ER diagrams, and field-level specifications for development teams.</a:t>
            </a:r>
          </a:p>
          <a:p>
            <a:pPr marL="0" indent="0">
              <a:buNone/>
            </a:pPr>
            <a:r>
              <a:rPr lang="en-IN" sz="1400" dirty="0"/>
              <a:t>6. Testing and Quality Assurance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Defined UAT test scenarios and test cases based on business workflows.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Worked with QA and users during System Integration Testing (SIT) and User Acceptance Testing (UAT) to validate new functionalities.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Logged and tracked defects using JIRA and ensured timely resolution.</a:t>
            </a:r>
          </a:p>
          <a:p>
            <a:pPr marL="0" indent="0">
              <a:buNone/>
            </a:pPr>
            <a:r>
              <a:rPr lang="en-IN" sz="1400" dirty="0"/>
              <a:t>7. Change Management &amp; Training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Conducted training sessions and demos for business users to ensure smooth adoption of the CDE tool.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Developed user manuals, FAQs, and SOPs (Standard Operating Procedures) for end-user support.</a:t>
            </a:r>
          </a:p>
          <a:p>
            <a:pPr marL="0" indent="0">
              <a:buNone/>
            </a:pPr>
            <a:r>
              <a:rPr lang="en-IN" sz="1400" dirty="0"/>
              <a:t>8. Stakeholder Communication &amp; Reporting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Provided regular updates to stakeholders via status reports, sprint dashboards, and review meetings.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1400" dirty="0"/>
              <a:t>Ensured cross-functional alignment between IT, Compliance, Operations, and Product teams.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7359345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{4EA9FD6A-7A69-7348-85B2-2B5AF4C41D19}tf10001073_mac</Template>
  <TotalTime>50</TotalTime>
  <Words>2617</Words>
  <Application>Microsoft Macintosh PowerPoint</Application>
  <PresentationFormat>Widescreen</PresentationFormat>
  <Paragraphs>245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Tw Cen MT</vt:lpstr>
      <vt:lpstr>Droplet</vt:lpstr>
      <vt:lpstr>Project Title: CDE (Customer Data Essential</vt:lpstr>
      <vt:lpstr>Situation</vt:lpstr>
      <vt:lpstr>Problem</vt:lpstr>
      <vt:lpstr>Opportunity</vt:lpstr>
      <vt:lpstr>Purpose Statement (Goals):</vt:lpstr>
      <vt:lpstr>Project Objectives: </vt:lpstr>
      <vt:lpstr>Success Criteria:</vt:lpstr>
      <vt:lpstr>Methods/Approach:</vt:lpstr>
      <vt:lpstr>PowerPoint Presentation</vt:lpstr>
      <vt:lpstr>Resources:</vt:lpstr>
      <vt:lpstr>PowerPoint Presentation</vt:lpstr>
      <vt:lpstr>Risk</vt:lpstr>
      <vt:lpstr>Dependencies</vt:lpstr>
      <vt:lpstr>To Be 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Title: CDE (Customer Data Essential</dc:title>
  <dc:creator>Microsoft Office User</dc:creator>
  <cp:lastModifiedBy>Microsoft Office User</cp:lastModifiedBy>
  <cp:revision>39</cp:revision>
  <dcterms:created xsi:type="dcterms:W3CDTF">2025-07-16T10:41:44Z</dcterms:created>
  <dcterms:modified xsi:type="dcterms:W3CDTF">2025-07-16T11:33:29Z</dcterms:modified>
</cp:coreProperties>
</file>