
<file path=[Content_Types].xml><?xml version="1.0" encoding="utf-8"?>
<Types xmlns="http://schemas.openxmlformats.org/package/2006/content-types">
  <Default Extension="xml" ContentType="application/vnd.openxmlformats-officedocument.presentationml.presentation.main+xml"/>
  <Default Extension="png" ContentType="image/png"/>
  <Default Extension="svg" ContentType="image/svg+xml"/>
  <Default Extension="jpeg" ContentType="image/jpeg"/>
  <Default Extension="fntdata" ContentType="application/x-fontdata"/>
  <Default Extension="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slideLayout7.xml" ContentType="application/vnd.openxmlformats-officedocument.presentationml.slideLayout+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officeDocument/2006/relationships/officeDocument" Target="/ppt/presentation.xml" Id="rId1" /><Relationship Type="http://schemas.openxmlformats.org/package/2006/relationships/metadata/thumbnail" Target="/docProps/thumbnail.jpeg" Id="rId2" /><Relationship Type="http://schemas.openxmlformats.org/package/2006/relationships/metadata/core-properties" Target="/docProps/core.xml" Id="rId3" /><Relationship Type="http://schemas.openxmlformats.org/officeDocument/2006/relationships/extended-properties" Target="/docProps/app.xml" Id="rId4"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true"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Canva Sans Bold" panose="020B0803030501040103" charset="1"/>
      <p:regular r:id="rId17"/>
    </p:embeddedFont>
    <p:embeddedFont>
      <p:font typeface="Canva Sans" panose="020B0503030501040103" charset="1"/>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Master" Target="/ppt/slideMasters/slideMaster1.xml" Id="rId1" /><Relationship Type="http://schemas.openxmlformats.org/officeDocument/2006/relationships/slide" Target="/ppt/slides/slide5.xml" Id="rId10" /><Relationship Type="http://schemas.openxmlformats.org/officeDocument/2006/relationships/slide" Target="/ppt/slides/slide6.xml" Id="rId11" /><Relationship Type="http://schemas.openxmlformats.org/officeDocument/2006/relationships/slide" Target="/ppt/slides/slide7.xml" Id="rId12" /><Relationship Type="http://schemas.openxmlformats.org/officeDocument/2006/relationships/slide" Target="/ppt/slides/slide8.xml" Id="rId13" /><Relationship Type="http://schemas.openxmlformats.org/officeDocument/2006/relationships/slide" Target="/ppt/slides/slide9.xml" Id="rId14" /><Relationship Type="http://schemas.openxmlformats.org/officeDocument/2006/relationships/slide" Target="/ppt/slides/slide10.xml" Id="rId15" /><Relationship Type="http://schemas.openxmlformats.org/officeDocument/2006/relationships/slide" Target="/ppt/slides/slide11.xml" Id="rId16" /><Relationship Type="http://schemas.openxmlformats.org/officeDocument/2006/relationships/font" Target="/ppt/fonts/font17.fntdata" Id="rId17" /><Relationship Type="http://schemas.openxmlformats.org/officeDocument/2006/relationships/font" Target="/ppt/fonts/font18.fntdata" Id="rId18" /><Relationship Type="http://schemas.openxmlformats.org/officeDocument/2006/relationships/presProps" Target="/ppt/presProps.xml" Id="rId2" /><Relationship Type="http://schemas.openxmlformats.org/officeDocument/2006/relationships/viewProps" Target="/ppt/viewProps.xml" Id="rId3" /><Relationship Type="http://schemas.openxmlformats.org/officeDocument/2006/relationships/theme" Target="/ppt/theme/theme1.xml" Id="rId4" /><Relationship Type="http://schemas.openxmlformats.org/officeDocument/2006/relationships/tableStyles" Target="/ppt/tableStyles.xml" Id="rId5" /><Relationship Type="http://schemas.openxmlformats.org/officeDocument/2006/relationships/slide" Target="/ppt/slides/slide1.xml" Id="rId6" /><Relationship Type="http://schemas.openxmlformats.org/officeDocument/2006/relationships/slide" Target="/ppt/slides/slide2.xml" Id="rId7" /><Relationship Type="http://schemas.openxmlformats.org/officeDocument/2006/relationships/slide" Target="/ppt/slides/slide3.xml" Id="rId8" /><Relationship Type="http://schemas.openxmlformats.org/officeDocument/2006/relationships/slide" Target="/ppt/slides/slide4.xml" Id="rId9"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theme/theme1.xml" Id="rId12" /><Relationship Type="http://schemas.openxmlformats.org/officeDocument/2006/relationships/slideLayout" Target="/ppt/slideLayouts/slideLayout7.xml" Id="rId7"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s>
</file>

<file path=ppt/slides/_rels/slide10.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14.png" Id="rId6" /><Relationship Type="http://schemas.openxmlformats.org/officeDocument/2006/relationships/image" Target="/ppt/media/image15.jpeg" Id="rId7" /></Relationships>
</file>

<file path=ppt/slides/_rels/slide11.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16.jpeg" Id="rId6" /></Relationships>
</file>

<file path=ppt/slides/_rels/slide2.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5.jpeg" Id="rId6" /></Relationships>
</file>

<file path=ppt/slides/_rels/slide3.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6.jpeg" Id="rId6" /></Relationships>
</file>

<file path=ppt/slides/_rels/slide4.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7.jpeg" Id="rId6" /></Relationships>
</file>

<file path=ppt/slides/_rels/slide5.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8.jpeg" Id="rId6" /></Relationships>
</file>

<file path=ppt/slides/_rels/slide6.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8.jpeg" Id="rId6" /></Relationships>
</file>

<file path=ppt/slides/_rels/slide7.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9.png" Id="rId6" /><Relationship Type="http://schemas.openxmlformats.org/officeDocument/2006/relationships/image" Target="/ppt/media/image10.svg" Id="rId7" /></Relationships>
</file>

<file path=ppt/slides/_rels/slide8.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11.png" Id="rId6" /><Relationship Type="http://schemas.openxmlformats.org/officeDocument/2006/relationships/image" Target="/ppt/media/image12.jpeg" Id="rId7" /></Relationships>
</file>

<file path=ppt/slides/_rels/slide9.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1.png" Id="rId2" /><Relationship Type="http://schemas.openxmlformats.org/officeDocument/2006/relationships/image" Target="/ppt/media/image2.svg" Id="rId3" /><Relationship Type="http://schemas.openxmlformats.org/officeDocument/2006/relationships/image" Target="/ppt/media/image3.png" Id="rId4" /><Relationship Type="http://schemas.openxmlformats.org/officeDocument/2006/relationships/image" Target="/ppt/media/image4.svg" Id="rId5" /><Relationship Type="http://schemas.openxmlformats.org/officeDocument/2006/relationships/image" Target="/ppt/media/image13.jpeg" Id="rId6" /></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TextBox 7" id="7"/>
          <p:cNvSpPr txBox="true"/>
          <p:nvPr/>
        </p:nvSpPr>
        <p:spPr>
          <a:xfrm rot="0">
            <a:off x="4673129" y="3663735"/>
            <a:ext cx="8941743" cy="2273680"/>
          </a:xfrm>
          <a:prstGeom prst="rect">
            <a:avLst/>
          </a:prstGeom>
        </p:spPr>
        <p:txBody>
          <a:bodyPr anchor="t" rtlCol="false" tIns="0" lIns="0" bIns="0" rIns="0">
            <a:spAutoFit/>
          </a:bodyPr>
          <a:lstStyle/>
          <a:p>
            <a:pPr algn="ctr">
              <a:lnSpc>
                <a:spcPts val="7658"/>
              </a:lnSpc>
            </a:pPr>
            <a:r>
              <a:rPr lang="en-US" sz="5470" b="true">
                <a:solidFill>
                  <a:srgbClr val="000000"/>
                </a:solidFill>
                <a:latin typeface="Canva Sans Bold"/>
                <a:ea typeface="Canva Sans Bold"/>
                <a:cs typeface="Canva Sans Bold"/>
                <a:sym typeface="Canva Sans Bold"/>
              </a:rPr>
              <a:t>Lead Management System</a:t>
            </a:r>
          </a:p>
          <a:p>
            <a:pPr algn="ctr">
              <a:lnSpc>
                <a:spcPts val="4200"/>
              </a:lnSpc>
            </a:pPr>
            <a:r>
              <a:rPr lang="en-US" sz="3000" b="true">
                <a:solidFill>
                  <a:srgbClr val="000000"/>
                </a:solidFill>
                <a:latin typeface="Canva Sans Bold"/>
                <a:ea typeface="Canva Sans Bold"/>
                <a:cs typeface="Canva Sans Bold"/>
                <a:sym typeface="Canva Sans Bold"/>
              </a:rPr>
              <a:t>for</a:t>
            </a:r>
          </a:p>
          <a:p>
            <a:pPr algn="ctr">
              <a:lnSpc>
                <a:spcPts val="6299"/>
              </a:lnSpc>
            </a:pPr>
            <a:r>
              <a:rPr lang="en-US" sz="4500" b="true">
                <a:solidFill>
                  <a:srgbClr val="000000"/>
                </a:solidFill>
                <a:latin typeface="Canva Sans Bold"/>
                <a:ea typeface="Canva Sans Bold"/>
                <a:cs typeface="Canva Sans Bold"/>
                <a:sym typeface="Canva Sans Bold"/>
              </a:rPr>
              <a:t>Prilube Industries</a:t>
            </a:r>
          </a:p>
        </p:txBody>
      </p:sp>
      <p:sp>
        <p:nvSpPr>
          <p:cNvPr name="TextBox 8" id="8"/>
          <p:cNvSpPr txBox="true"/>
          <p:nvPr/>
        </p:nvSpPr>
        <p:spPr>
          <a:xfrm rot="0">
            <a:off x="7318767" y="6107244"/>
            <a:ext cx="3650465" cy="498475"/>
          </a:xfrm>
          <a:prstGeom prst="rect">
            <a:avLst/>
          </a:prstGeom>
        </p:spPr>
        <p:txBody>
          <a:bodyPr anchor="t" rtlCol="false" tIns="0" lIns="0" bIns="0" rIns="0">
            <a:spAutoFit/>
          </a:bodyPr>
          <a:lstStyle/>
          <a:p>
            <a:pPr algn="ctr">
              <a:lnSpc>
                <a:spcPts val="4059"/>
              </a:lnSpc>
            </a:pPr>
            <a:r>
              <a:rPr lang="en-US" sz="2899" b="true">
                <a:solidFill>
                  <a:srgbClr val="000000"/>
                </a:solidFill>
                <a:latin typeface="Canva Sans Bold"/>
                <a:ea typeface="Canva Sans Bold"/>
                <a:cs typeface="Canva Sans Bold"/>
                <a:sym typeface="Canva Sans Bold"/>
              </a:rPr>
              <a:t>(Agile Methodology)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028700" y="2377138"/>
            <a:ext cx="12644194" cy="7207191"/>
          </a:xfrm>
          <a:custGeom>
            <a:avLst/>
            <a:gdLst/>
            <a:ahLst/>
            <a:cxnLst/>
            <a:rect r="r" b="b" t="t" l="l"/>
            <a:pathLst>
              <a:path h="7207191" w="12644194">
                <a:moveTo>
                  <a:pt x="0" y="0"/>
                </a:moveTo>
                <a:lnTo>
                  <a:pt x="12644194" y="0"/>
                </a:lnTo>
                <a:lnTo>
                  <a:pt x="12644194" y="7207190"/>
                </a:lnTo>
                <a:lnTo>
                  <a:pt x="0" y="7207190"/>
                </a:lnTo>
                <a:lnTo>
                  <a:pt x="0" y="0"/>
                </a:lnTo>
                <a:close/>
              </a:path>
            </a:pathLst>
          </a:custGeom>
          <a:blipFill>
            <a:blip r:embed="rId6"/>
            <a:stretch>
              <a:fillRect l="-1936" t="0" r="-1936" b="0"/>
            </a:stretch>
          </a:blipFill>
        </p:spPr>
      </p:sp>
      <p:sp>
        <p:nvSpPr>
          <p:cNvPr name="Freeform 8" id="8"/>
          <p:cNvSpPr/>
          <p:nvPr/>
        </p:nvSpPr>
        <p:spPr>
          <a:xfrm flipH="false" flipV="false" rot="0">
            <a:off x="14072636" y="702672"/>
            <a:ext cx="3508712" cy="8881657"/>
          </a:xfrm>
          <a:custGeom>
            <a:avLst/>
            <a:gdLst/>
            <a:ahLst/>
            <a:cxnLst/>
            <a:rect r="r" b="b" t="t" l="l"/>
            <a:pathLst>
              <a:path h="8881657" w="3508712">
                <a:moveTo>
                  <a:pt x="0" y="0"/>
                </a:moveTo>
                <a:lnTo>
                  <a:pt x="3508712" y="0"/>
                </a:lnTo>
                <a:lnTo>
                  <a:pt x="3508712" y="8881656"/>
                </a:lnTo>
                <a:lnTo>
                  <a:pt x="0" y="8881656"/>
                </a:lnTo>
                <a:lnTo>
                  <a:pt x="0" y="0"/>
                </a:lnTo>
                <a:close/>
              </a:path>
            </a:pathLst>
          </a:custGeom>
          <a:blipFill>
            <a:blip r:embed="rId7"/>
            <a:stretch>
              <a:fillRect l="-97238" t="0" r="-184847" b="0"/>
            </a:stretch>
          </a:blipFill>
        </p:spPr>
      </p:sp>
      <p:sp>
        <p:nvSpPr>
          <p:cNvPr name="TextBox 9" id="9"/>
          <p:cNvSpPr txBox="true"/>
          <p:nvPr/>
        </p:nvSpPr>
        <p:spPr>
          <a:xfrm rot="0">
            <a:off x="1028700" y="1429209"/>
            <a:ext cx="8178300" cy="762000"/>
          </a:xfrm>
          <a:prstGeom prst="rect">
            <a:avLst/>
          </a:prstGeom>
        </p:spPr>
        <p:txBody>
          <a:bodyPr anchor="t" rtlCol="false" tIns="0" lIns="0" bIns="0" rIns="0">
            <a:spAutoFit/>
          </a:bodyPr>
          <a:lstStyle/>
          <a:p>
            <a:pPr algn="l">
              <a:lnSpc>
                <a:spcPts val="6299"/>
              </a:lnSpc>
            </a:pPr>
            <a:r>
              <a:rPr lang="en-US" sz="4500" b="true">
                <a:solidFill>
                  <a:srgbClr val="000000"/>
                </a:solidFill>
                <a:latin typeface="Canva Sans Bold"/>
                <a:ea typeface="Canva Sans Bold"/>
                <a:cs typeface="Canva Sans Bold"/>
                <a:sym typeface="Canva Sans Bold"/>
              </a:rPr>
              <a:t>Dependencies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2657398" y="702672"/>
            <a:ext cx="4923950" cy="8881657"/>
          </a:xfrm>
          <a:custGeom>
            <a:avLst/>
            <a:gdLst/>
            <a:ahLst/>
            <a:cxnLst/>
            <a:rect r="r" b="b" t="t" l="l"/>
            <a:pathLst>
              <a:path h="8881657" w="4923950">
                <a:moveTo>
                  <a:pt x="0" y="0"/>
                </a:moveTo>
                <a:lnTo>
                  <a:pt x="4923950" y="0"/>
                </a:lnTo>
                <a:lnTo>
                  <a:pt x="4923950" y="8881656"/>
                </a:lnTo>
                <a:lnTo>
                  <a:pt x="0" y="8881656"/>
                </a:lnTo>
                <a:lnTo>
                  <a:pt x="0" y="0"/>
                </a:lnTo>
                <a:close/>
              </a:path>
            </a:pathLst>
          </a:custGeom>
          <a:blipFill>
            <a:blip r:embed="rId6"/>
            <a:stretch>
              <a:fillRect l="-69970" t="0" r="-100257" b="0"/>
            </a:stretch>
          </a:blipFill>
        </p:spPr>
      </p:sp>
      <p:sp>
        <p:nvSpPr>
          <p:cNvPr name="TextBox 8" id="8"/>
          <p:cNvSpPr txBox="true"/>
          <p:nvPr/>
        </p:nvSpPr>
        <p:spPr>
          <a:xfrm rot="0">
            <a:off x="1028700" y="1429209"/>
            <a:ext cx="8178300" cy="762000"/>
          </a:xfrm>
          <a:prstGeom prst="rect">
            <a:avLst/>
          </a:prstGeom>
        </p:spPr>
        <p:txBody>
          <a:bodyPr anchor="t" rtlCol="false" tIns="0" lIns="0" bIns="0" rIns="0">
            <a:spAutoFit/>
          </a:bodyPr>
          <a:lstStyle/>
          <a:p>
            <a:pPr algn="l">
              <a:lnSpc>
                <a:spcPts val="6299"/>
              </a:lnSpc>
            </a:pPr>
            <a:r>
              <a:rPr lang="en-US" sz="4500" b="true">
                <a:solidFill>
                  <a:srgbClr val="000000"/>
                </a:solidFill>
                <a:latin typeface="Canva Sans Bold"/>
                <a:ea typeface="Canva Sans Bold"/>
                <a:cs typeface="Canva Sans Bold"/>
                <a:sym typeface="Canva Sans Bold"/>
              </a:rPr>
              <a:t>Budget Overview</a:t>
            </a:r>
          </a:p>
        </p:txBody>
      </p:sp>
      <p:sp>
        <p:nvSpPr>
          <p:cNvPr name="TextBox 9" id="9"/>
          <p:cNvSpPr txBox="true"/>
          <p:nvPr/>
        </p:nvSpPr>
        <p:spPr>
          <a:xfrm rot="0">
            <a:off x="1028700" y="3296963"/>
            <a:ext cx="8178300" cy="396240"/>
          </a:xfrm>
          <a:prstGeom prst="rect">
            <a:avLst/>
          </a:prstGeom>
        </p:spPr>
        <p:txBody>
          <a:bodyPr anchor="t" rtlCol="false" tIns="0" lIns="0" bIns="0" rIns="0">
            <a:spAutoFit/>
          </a:bodyPr>
          <a:lstStyle/>
          <a:p>
            <a:pPr algn="l">
              <a:lnSpc>
                <a:spcPts val="3359"/>
              </a:lnSpc>
            </a:pPr>
            <a:r>
              <a:rPr lang="en-US" sz="2400" b="true">
                <a:solidFill>
                  <a:srgbClr val="000000"/>
                </a:solidFill>
                <a:latin typeface="Canva Sans Bold"/>
                <a:ea typeface="Canva Sans Bold"/>
                <a:cs typeface="Canva Sans Bold"/>
                <a:sym typeface="Canva Sans Bold"/>
              </a:rPr>
              <a:t>Development Costs</a:t>
            </a:r>
          </a:p>
        </p:txBody>
      </p:sp>
      <p:sp>
        <p:nvSpPr>
          <p:cNvPr name="TextBox 10" id="10"/>
          <p:cNvSpPr txBox="true"/>
          <p:nvPr/>
        </p:nvSpPr>
        <p:spPr>
          <a:xfrm rot="0">
            <a:off x="6429241" y="3296963"/>
            <a:ext cx="4471301" cy="656590"/>
          </a:xfrm>
          <a:prstGeom prst="rect">
            <a:avLst/>
          </a:prstGeom>
        </p:spPr>
        <p:txBody>
          <a:bodyPr anchor="t" rtlCol="false" tIns="0" lIns="0" bIns="0" rIns="0">
            <a:spAutoFit/>
          </a:bodyPr>
          <a:lstStyle/>
          <a:p>
            <a:pPr algn="l">
              <a:lnSpc>
                <a:spcPts val="2660"/>
              </a:lnSpc>
            </a:pPr>
            <a:r>
              <a:rPr lang="en-US" sz="1900">
                <a:solidFill>
                  <a:srgbClr val="000000"/>
                </a:solidFill>
                <a:latin typeface="Canva Sans"/>
                <a:ea typeface="Canva Sans"/>
                <a:cs typeface="Canva Sans"/>
                <a:sym typeface="Canva Sans"/>
              </a:rPr>
              <a:t>Software development and project management costs total </a:t>
            </a:r>
            <a:r>
              <a:rPr lang="en-US" sz="1900" b="true">
                <a:solidFill>
                  <a:srgbClr val="000000"/>
                </a:solidFill>
                <a:latin typeface="Canva Sans Bold"/>
                <a:ea typeface="Canva Sans Bold"/>
                <a:cs typeface="Canva Sans Bold"/>
                <a:sym typeface="Canva Sans Bold"/>
              </a:rPr>
              <a:t>Rs. 200,000</a:t>
            </a:r>
          </a:p>
        </p:txBody>
      </p:sp>
      <p:sp>
        <p:nvSpPr>
          <p:cNvPr name="TextBox 11" id="11"/>
          <p:cNvSpPr txBox="true"/>
          <p:nvPr/>
        </p:nvSpPr>
        <p:spPr>
          <a:xfrm rot="0">
            <a:off x="6385299" y="7008022"/>
            <a:ext cx="5445228" cy="656590"/>
          </a:xfrm>
          <a:prstGeom prst="rect">
            <a:avLst/>
          </a:prstGeom>
        </p:spPr>
        <p:txBody>
          <a:bodyPr anchor="t" rtlCol="false" tIns="0" lIns="0" bIns="0" rIns="0">
            <a:spAutoFit/>
          </a:bodyPr>
          <a:lstStyle/>
          <a:p>
            <a:pPr algn="l">
              <a:lnSpc>
                <a:spcPts val="2660"/>
              </a:lnSpc>
            </a:pPr>
            <a:r>
              <a:rPr lang="en-US" sz="1900">
                <a:solidFill>
                  <a:srgbClr val="000000"/>
                </a:solidFill>
                <a:latin typeface="Canva Sans"/>
                <a:ea typeface="Canva Sans"/>
                <a:cs typeface="Canva Sans"/>
                <a:sym typeface="Canva Sans"/>
              </a:rPr>
              <a:t>The total budget amounts to </a:t>
            </a:r>
            <a:r>
              <a:rPr lang="en-US" sz="1900" b="true">
                <a:solidFill>
                  <a:srgbClr val="000000"/>
                </a:solidFill>
                <a:latin typeface="Canva Sans Bold"/>
                <a:ea typeface="Canva Sans Bold"/>
                <a:cs typeface="Canva Sans Bold"/>
                <a:sym typeface="Canva Sans Bold"/>
              </a:rPr>
              <a:t>Rs. 600,000</a:t>
            </a:r>
            <a:r>
              <a:rPr lang="en-US" sz="1900">
                <a:solidFill>
                  <a:srgbClr val="000000"/>
                </a:solidFill>
                <a:latin typeface="Canva Sans"/>
                <a:ea typeface="Canva Sans"/>
                <a:cs typeface="Canva Sans"/>
                <a:sym typeface="Canva Sans"/>
              </a:rPr>
              <a:t> which is the sum of all individual costs.</a:t>
            </a:r>
          </a:p>
        </p:txBody>
      </p:sp>
      <p:sp>
        <p:nvSpPr>
          <p:cNvPr name="TextBox 12" id="12"/>
          <p:cNvSpPr txBox="true"/>
          <p:nvPr/>
        </p:nvSpPr>
        <p:spPr>
          <a:xfrm rot="0">
            <a:off x="6385299" y="4413161"/>
            <a:ext cx="4684347" cy="989965"/>
          </a:xfrm>
          <a:prstGeom prst="rect">
            <a:avLst/>
          </a:prstGeom>
        </p:spPr>
        <p:txBody>
          <a:bodyPr anchor="t" rtlCol="false" tIns="0" lIns="0" bIns="0" rIns="0">
            <a:spAutoFit/>
          </a:bodyPr>
          <a:lstStyle/>
          <a:p>
            <a:pPr algn="l">
              <a:lnSpc>
                <a:spcPts val="2660"/>
              </a:lnSpc>
            </a:pPr>
            <a:r>
              <a:rPr lang="en-US" sz="1900">
                <a:solidFill>
                  <a:srgbClr val="000000"/>
                </a:solidFill>
                <a:latin typeface="Canva Sans"/>
                <a:ea typeface="Canva Sans"/>
                <a:cs typeface="Canva Sans"/>
                <a:sym typeface="Canva Sans"/>
              </a:rPr>
              <a:t>Purchasing or leasing servers, barcode scanners, and other equipment costs </a:t>
            </a:r>
            <a:r>
              <a:rPr lang="en-US" sz="1900" b="true">
                <a:solidFill>
                  <a:srgbClr val="000000"/>
                </a:solidFill>
                <a:latin typeface="Canva Sans Bold"/>
                <a:ea typeface="Canva Sans Bold"/>
                <a:cs typeface="Canva Sans Bold"/>
                <a:sym typeface="Canva Sans Bold"/>
              </a:rPr>
              <a:t>Rs. 300,000</a:t>
            </a:r>
          </a:p>
        </p:txBody>
      </p:sp>
      <p:sp>
        <p:nvSpPr>
          <p:cNvPr name="TextBox 13" id="13"/>
          <p:cNvSpPr txBox="true"/>
          <p:nvPr/>
        </p:nvSpPr>
        <p:spPr>
          <a:xfrm rot="0">
            <a:off x="6429241" y="5860325"/>
            <a:ext cx="4471301" cy="656590"/>
          </a:xfrm>
          <a:prstGeom prst="rect">
            <a:avLst/>
          </a:prstGeom>
        </p:spPr>
        <p:txBody>
          <a:bodyPr anchor="t" rtlCol="false" tIns="0" lIns="0" bIns="0" rIns="0">
            <a:spAutoFit/>
          </a:bodyPr>
          <a:lstStyle/>
          <a:p>
            <a:pPr algn="l">
              <a:lnSpc>
                <a:spcPts val="2660"/>
              </a:lnSpc>
            </a:pPr>
            <a:r>
              <a:rPr lang="en-US" sz="1900">
                <a:solidFill>
                  <a:srgbClr val="000000"/>
                </a:solidFill>
                <a:latin typeface="Canva Sans"/>
                <a:ea typeface="Canva Sans"/>
                <a:cs typeface="Canva Sans"/>
                <a:sym typeface="Canva Sans"/>
              </a:rPr>
              <a:t>Ongoing support and updates post-deployment will cost </a:t>
            </a:r>
            <a:r>
              <a:rPr lang="en-US" sz="1900" b="true">
                <a:solidFill>
                  <a:srgbClr val="000000"/>
                </a:solidFill>
                <a:latin typeface="Canva Sans Bold"/>
                <a:ea typeface="Canva Sans Bold"/>
                <a:cs typeface="Canva Sans Bold"/>
                <a:sym typeface="Canva Sans Bold"/>
              </a:rPr>
              <a:t>Rs. 100,000</a:t>
            </a:r>
          </a:p>
        </p:txBody>
      </p:sp>
      <p:sp>
        <p:nvSpPr>
          <p:cNvPr name="TextBox 14" id="14"/>
          <p:cNvSpPr txBox="true"/>
          <p:nvPr/>
        </p:nvSpPr>
        <p:spPr>
          <a:xfrm rot="0">
            <a:off x="1028700" y="5860325"/>
            <a:ext cx="8178300" cy="396240"/>
          </a:xfrm>
          <a:prstGeom prst="rect">
            <a:avLst/>
          </a:prstGeom>
        </p:spPr>
        <p:txBody>
          <a:bodyPr anchor="t" rtlCol="false" tIns="0" lIns="0" bIns="0" rIns="0">
            <a:spAutoFit/>
          </a:bodyPr>
          <a:lstStyle/>
          <a:p>
            <a:pPr algn="l">
              <a:lnSpc>
                <a:spcPts val="3359"/>
              </a:lnSpc>
            </a:pPr>
            <a:r>
              <a:rPr lang="en-US" sz="2400" b="true">
                <a:solidFill>
                  <a:srgbClr val="000000"/>
                </a:solidFill>
                <a:latin typeface="Canva Sans Bold"/>
                <a:ea typeface="Canva Sans Bold"/>
                <a:cs typeface="Canva Sans Bold"/>
                <a:sym typeface="Canva Sans Bold"/>
              </a:rPr>
              <a:t>Maintenance Costs</a:t>
            </a:r>
          </a:p>
        </p:txBody>
      </p:sp>
      <p:sp>
        <p:nvSpPr>
          <p:cNvPr name="TextBox 15" id="15"/>
          <p:cNvSpPr txBox="true"/>
          <p:nvPr/>
        </p:nvSpPr>
        <p:spPr>
          <a:xfrm rot="0">
            <a:off x="1028700" y="4413161"/>
            <a:ext cx="8178300" cy="396240"/>
          </a:xfrm>
          <a:prstGeom prst="rect">
            <a:avLst/>
          </a:prstGeom>
        </p:spPr>
        <p:txBody>
          <a:bodyPr anchor="t" rtlCol="false" tIns="0" lIns="0" bIns="0" rIns="0">
            <a:spAutoFit/>
          </a:bodyPr>
          <a:lstStyle/>
          <a:p>
            <a:pPr algn="l">
              <a:lnSpc>
                <a:spcPts val="3359"/>
              </a:lnSpc>
            </a:pPr>
            <a:r>
              <a:rPr lang="en-US" sz="2400" b="true">
                <a:solidFill>
                  <a:srgbClr val="000000"/>
                </a:solidFill>
                <a:latin typeface="Canva Sans Bold"/>
                <a:ea typeface="Canva Sans Bold"/>
                <a:cs typeface="Canva Sans Bold"/>
                <a:sym typeface="Canva Sans Bold"/>
              </a:rPr>
              <a:t>Hardware Costs</a:t>
            </a:r>
          </a:p>
        </p:txBody>
      </p:sp>
      <p:sp>
        <p:nvSpPr>
          <p:cNvPr name="TextBox 16" id="16"/>
          <p:cNvSpPr txBox="true"/>
          <p:nvPr/>
        </p:nvSpPr>
        <p:spPr>
          <a:xfrm rot="0">
            <a:off x="1028700" y="7008022"/>
            <a:ext cx="4297809" cy="396240"/>
          </a:xfrm>
          <a:prstGeom prst="rect">
            <a:avLst/>
          </a:prstGeom>
        </p:spPr>
        <p:txBody>
          <a:bodyPr anchor="t" rtlCol="false" tIns="0" lIns="0" bIns="0" rIns="0">
            <a:spAutoFit/>
          </a:bodyPr>
          <a:lstStyle/>
          <a:p>
            <a:pPr algn="l">
              <a:lnSpc>
                <a:spcPts val="3359"/>
              </a:lnSpc>
            </a:pPr>
            <a:r>
              <a:rPr lang="en-US" sz="2400" b="true">
                <a:solidFill>
                  <a:srgbClr val="000000"/>
                </a:solidFill>
                <a:latin typeface="Canva Sans Bold"/>
                <a:ea typeface="Canva Sans Bold"/>
                <a:cs typeface="Canva Sans Bold"/>
                <a:sym typeface="Canva Sans Bold"/>
              </a:rPr>
              <a:t>Total Budget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4072636" y="702672"/>
            <a:ext cx="3508712" cy="8881657"/>
          </a:xfrm>
          <a:custGeom>
            <a:avLst/>
            <a:gdLst/>
            <a:ahLst/>
            <a:cxnLst/>
            <a:rect r="r" b="b" t="t" l="l"/>
            <a:pathLst>
              <a:path h="8881657" w="3508712">
                <a:moveTo>
                  <a:pt x="0" y="0"/>
                </a:moveTo>
                <a:lnTo>
                  <a:pt x="3508712" y="0"/>
                </a:lnTo>
                <a:lnTo>
                  <a:pt x="3508712" y="8881656"/>
                </a:lnTo>
                <a:lnTo>
                  <a:pt x="0" y="8881656"/>
                </a:lnTo>
                <a:lnTo>
                  <a:pt x="0" y="0"/>
                </a:lnTo>
                <a:close/>
              </a:path>
            </a:pathLst>
          </a:custGeom>
          <a:blipFill>
            <a:blip r:embed="rId6"/>
            <a:stretch>
              <a:fillRect l="-123984" t="0" r="-155950" b="0"/>
            </a:stretch>
          </a:blipFill>
        </p:spPr>
      </p:sp>
      <p:sp>
        <p:nvSpPr>
          <p:cNvPr name="TextBox 8" id="8"/>
          <p:cNvSpPr txBox="true"/>
          <p:nvPr/>
        </p:nvSpPr>
        <p:spPr>
          <a:xfrm rot="0">
            <a:off x="1697690" y="2076155"/>
            <a:ext cx="10888337" cy="596900"/>
          </a:xfrm>
          <a:prstGeom prst="rect">
            <a:avLst/>
          </a:prstGeom>
        </p:spPr>
        <p:txBody>
          <a:bodyPr anchor="t" rtlCol="false" tIns="0" lIns="0" bIns="0" rIns="0">
            <a:spAutoFit/>
          </a:bodyPr>
          <a:lstStyle/>
          <a:p>
            <a:pPr algn="l">
              <a:lnSpc>
                <a:spcPts val="4900"/>
              </a:lnSpc>
            </a:pPr>
            <a:r>
              <a:rPr lang="en-US" sz="3500" b="true">
                <a:solidFill>
                  <a:srgbClr val="000000"/>
                </a:solidFill>
                <a:latin typeface="Canva Sans Bold"/>
                <a:ea typeface="Canva Sans Bold"/>
                <a:cs typeface="Canva Sans Bold"/>
                <a:sym typeface="Canva Sans Bold"/>
              </a:rPr>
              <a:t>Current Problem: Inefficiency &amp; Lost Revenue</a:t>
            </a:r>
          </a:p>
        </p:txBody>
      </p:sp>
      <p:sp>
        <p:nvSpPr>
          <p:cNvPr name="TextBox 9" id="9"/>
          <p:cNvSpPr txBox="true"/>
          <p:nvPr/>
        </p:nvSpPr>
        <p:spPr>
          <a:xfrm rot="0">
            <a:off x="1410851" y="2961921"/>
            <a:ext cx="10888337" cy="4939030"/>
          </a:xfrm>
          <a:prstGeom prst="rect">
            <a:avLst/>
          </a:prstGeom>
        </p:spPr>
        <p:txBody>
          <a:bodyPr anchor="t" rtlCol="false" tIns="0" lIns="0" bIns="0" rIns="0">
            <a:spAutoFit/>
          </a:bodyPr>
          <a:lstStyle/>
          <a:p>
            <a:pPr algn="l">
              <a:lnSpc>
                <a:spcPts val="3919"/>
              </a:lnSpc>
            </a:pPr>
          </a:p>
          <a:p>
            <a:pPr algn="l" marL="604518" indent="-302259" lvl="1">
              <a:lnSpc>
                <a:spcPts val="3919"/>
              </a:lnSpc>
              <a:buFont typeface="Arial"/>
              <a:buChar char="•"/>
            </a:pPr>
            <a:r>
              <a:rPr lang="en-US" b="true" sz="2799">
                <a:solidFill>
                  <a:srgbClr val="000000"/>
                </a:solidFill>
                <a:latin typeface="Canva Sans Bold"/>
                <a:ea typeface="Canva Sans Bold"/>
                <a:cs typeface="Canva Sans Bold"/>
                <a:sym typeface="Canva Sans Bold"/>
              </a:rPr>
              <a:t>Manual Tracking: </a:t>
            </a:r>
            <a:r>
              <a:rPr lang="en-US" sz="2799">
                <a:solidFill>
                  <a:srgbClr val="000000"/>
                </a:solidFill>
                <a:latin typeface="Canva Sans"/>
                <a:ea typeface="Canva Sans"/>
                <a:cs typeface="Canva Sans"/>
                <a:sym typeface="Canva Sans"/>
              </a:rPr>
              <a:t>Reliance on spreadsheets causes inconsistent follow-ups and data loss.</a:t>
            </a:r>
          </a:p>
          <a:p>
            <a:pPr algn="l">
              <a:lnSpc>
                <a:spcPts val="3919"/>
              </a:lnSpc>
            </a:pPr>
          </a:p>
          <a:p>
            <a:pPr algn="l" marL="604518" indent="-302259" lvl="1">
              <a:lnSpc>
                <a:spcPts val="3919"/>
              </a:lnSpc>
              <a:buFont typeface="Arial"/>
              <a:buChar char="•"/>
            </a:pPr>
            <a:r>
              <a:rPr lang="en-US" b="true" sz="2799">
                <a:solidFill>
                  <a:srgbClr val="000000"/>
                </a:solidFill>
                <a:latin typeface="Canva Sans Bold"/>
                <a:ea typeface="Canva Sans Bold"/>
                <a:cs typeface="Canva Sans Bold"/>
                <a:sym typeface="Canva Sans Bold"/>
              </a:rPr>
              <a:t>Zero Visibility: </a:t>
            </a:r>
            <a:r>
              <a:rPr lang="en-US" sz="2799">
                <a:solidFill>
                  <a:srgbClr val="000000"/>
                </a:solidFill>
                <a:latin typeface="Canva Sans"/>
                <a:ea typeface="Canva Sans"/>
                <a:cs typeface="Canva Sans"/>
                <a:sym typeface="Canva Sans"/>
              </a:rPr>
              <a:t>No clear view of the sales funnel, making prioritization difficult.</a:t>
            </a:r>
          </a:p>
          <a:p>
            <a:pPr algn="l">
              <a:lnSpc>
                <a:spcPts val="3919"/>
              </a:lnSpc>
            </a:pPr>
          </a:p>
          <a:p>
            <a:pPr algn="l" marL="604518" indent="-302259" lvl="1">
              <a:lnSpc>
                <a:spcPts val="3919"/>
              </a:lnSpc>
              <a:buFont typeface="Arial"/>
              <a:buChar char="•"/>
            </a:pPr>
            <a:r>
              <a:rPr lang="en-US" b="true" sz="2799">
                <a:solidFill>
                  <a:srgbClr val="000000"/>
                </a:solidFill>
                <a:latin typeface="Canva Sans Bold"/>
                <a:ea typeface="Canva Sans Bold"/>
                <a:cs typeface="Canva Sans Bold"/>
                <a:sym typeface="Canva Sans Bold"/>
              </a:rPr>
              <a:t>Missed Opportunity: </a:t>
            </a:r>
            <a:r>
              <a:rPr lang="en-US" sz="2799">
                <a:solidFill>
                  <a:srgbClr val="000000"/>
                </a:solidFill>
                <a:latin typeface="Canva Sans"/>
                <a:ea typeface="Canva Sans"/>
                <a:cs typeface="Canva Sans"/>
                <a:sym typeface="Canva Sans"/>
              </a:rPr>
              <a:t>Delayed responses and poor accountability lead to reduced conversion rates.</a:t>
            </a:r>
          </a:p>
          <a:p>
            <a:pPr algn="l">
              <a:lnSpc>
                <a:spcPts val="391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4072636" y="702672"/>
            <a:ext cx="3508712" cy="8881657"/>
          </a:xfrm>
          <a:custGeom>
            <a:avLst/>
            <a:gdLst/>
            <a:ahLst/>
            <a:cxnLst/>
            <a:rect r="r" b="b" t="t" l="l"/>
            <a:pathLst>
              <a:path h="8881657" w="3508712">
                <a:moveTo>
                  <a:pt x="0" y="0"/>
                </a:moveTo>
                <a:lnTo>
                  <a:pt x="3508712" y="0"/>
                </a:lnTo>
                <a:lnTo>
                  <a:pt x="3508712" y="8881656"/>
                </a:lnTo>
                <a:lnTo>
                  <a:pt x="0" y="8881656"/>
                </a:lnTo>
                <a:lnTo>
                  <a:pt x="0" y="0"/>
                </a:lnTo>
                <a:close/>
              </a:path>
            </a:pathLst>
          </a:custGeom>
          <a:blipFill>
            <a:blip r:embed="rId6"/>
            <a:stretch>
              <a:fillRect l="-139611" t="0" r="-139611" b="0"/>
            </a:stretch>
          </a:blipFill>
        </p:spPr>
      </p:sp>
      <p:sp>
        <p:nvSpPr>
          <p:cNvPr name="TextBox 8" id="8"/>
          <p:cNvSpPr txBox="true"/>
          <p:nvPr/>
        </p:nvSpPr>
        <p:spPr>
          <a:xfrm rot="0">
            <a:off x="1506464" y="2131461"/>
            <a:ext cx="10888337" cy="596900"/>
          </a:xfrm>
          <a:prstGeom prst="rect">
            <a:avLst/>
          </a:prstGeom>
        </p:spPr>
        <p:txBody>
          <a:bodyPr anchor="t" rtlCol="false" tIns="0" lIns="0" bIns="0" rIns="0">
            <a:spAutoFit/>
          </a:bodyPr>
          <a:lstStyle/>
          <a:p>
            <a:pPr algn="l">
              <a:lnSpc>
                <a:spcPts val="4900"/>
              </a:lnSpc>
            </a:pPr>
            <a:r>
              <a:rPr lang="en-US" sz="3500" b="true">
                <a:solidFill>
                  <a:srgbClr val="000000"/>
                </a:solidFill>
                <a:latin typeface="Canva Sans Bold"/>
                <a:ea typeface="Canva Sans Bold"/>
                <a:cs typeface="Canva Sans Bold"/>
                <a:sym typeface="Canva Sans Bold"/>
              </a:rPr>
              <a:t>Solution: Implement a Centralized LMS</a:t>
            </a:r>
          </a:p>
        </p:txBody>
      </p:sp>
      <p:sp>
        <p:nvSpPr>
          <p:cNvPr name="TextBox 9" id="9"/>
          <p:cNvSpPr txBox="true"/>
          <p:nvPr/>
        </p:nvSpPr>
        <p:spPr>
          <a:xfrm rot="0">
            <a:off x="1506464" y="3280631"/>
            <a:ext cx="10888337" cy="5434330"/>
          </a:xfrm>
          <a:prstGeom prst="rect">
            <a:avLst/>
          </a:prstGeom>
        </p:spPr>
        <p:txBody>
          <a:bodyPr anchor="t" rtlCol="false" tIns="0" lIns="0" bIns="0" rIns="0">
            <a:spAutoFit/>
          </a:bodyPr>
          <a:lstStyle/>
          <a:p>
            <a:pPr algn="l">
              <a:lnSpc>
                <a:spcPts val="3919"/>
              </a:lnSpc>
            </a:pPr>
            <a:r>
              <a:rPr lang="en-US" sz="2799" b="true">
                <a:solidFill>
                  <a:srgbClr val="000000"/>
                </a:solidFill>
                <a:latin typeface="Canva Sans Bold"/>
                <a:ea typeface="Canva Sans Bold"/>
                <a:cs typeface="Canva Sans Bold"/>
                <a:sym typeface="Canva Sans Bold"/>
              </a:rPr>
              <a:t>The Lead Management System will include the</a:t>
            </a:r>
          </a:p>
          <a:p>
            <a:pPr algn="l">
              <a:lnSpc>
                <a:spcPts val="3919"/>
              </a:lnSpc>
            </a:pPr>
            <a:r>
              <a:rPr lang="en-US" sz="2799" b="true">
                <a:solidFill>
                  <a:srgbClr val="000000"/>
                </a:solidFill>
                <a:latin typeface="Canva Sans Bold"/>
                <a:ea typeface="Canva Sans Bold"/>
                <a:cs typeface="Canva Sans Bold"/>
                <a:sym typeface="Canva Sans Bold"/>
              </a:rPr>
              <a:t>following modules:</a:t>
            </a:r>
          </a:p>
          <a:p>
            <a:pPr algn="l">
              <a:lnSpc>
                <a:spcPts val="3919"/>
              </a:lnSpc>
            </a:pPr>
          </a:p>
          <a:p>
            <a:pPr algn="l" marL="604518" indent="-302259" lvl="1">
              <a:lnSpc>
                <a:spcPts val="3919"/>
              </a:lnSpc>
              <a:buFont typeface="Arial"/>
              <a:buChar char="•"/>
            </a:pPr>
            <a:r>
              <a:rPr lang="en-US" sz="2799">
                <a:solidFill>
                  <a:srgbClr val="000000"/>
                </a:solidFill>
                <a:latin typeface="Canva Sans"/>
                <a:ea typeface="Canva Sans"/>
                <a:cs typeface="Canva Sans"/>
                <a:sym typeface="Canva Sans"/>
              </a:rPr>
              <a:t>Lead Capture (from website, calls, and emails)</a:t>
            </a:r>
          </a:p>
          <a:p>
            <a:pPr algn="l" marL="604518" indent="-302259" lvl="1">
              <a:lnSpc>
                <a:spcPts val="3919"/>
              </a:lnSpc>
              <a:buFont typeface="Arial"/>
              <a:buChar char="•"/>
            </a:pPr>
            <a:r>
              <a:rPr lang="en-US" sz="2799">
                <a:solidFill>
                  <a:srgbClr val="000000"/>
                </a:solidFill>
                <a:latin typeface="Canva Sans"/>
                <a:ea typeface="Canva Sans"/>
                <a:cs typeface="Canva Sans"/>
                <a:sym typeface="Canva Sans"/>
              </a:rPr>
              <a:t>Lead Assignment and Follow up Management</a:t>
            </a:r>
          </a:p>
          <a:p>
            <a:pPr algn="l" marL="604518" indent="-302259" lvl="1">
              <a:lnSpc>
                <a:spcPts val="3919"/>
              </a:lnSpc>
              <a:buFont typeface="Arial"/>
              <a:buChar char="•"/>
            </a:pPr>
            <a:r>
              <a:rPr lang="en-US" sz="2799">
                <a:solidFill>
                  <a:srgbClr val="000000"/>
                </a:solidFill>
                <a:latin typeface="Canva Sans"/>
                <a:ea typeface="Canva Sans"/>
                <a:cs typeface="Canva Sans"/>
                <a:sym typeface="Canva Sans"/>
              </a:rPr>
              <a:t>Lead Scoring and Prioritization</a:t>
            </a:r>
          </a:p>
          <a:p>
            <a:pPr algn="l" marL="604518" indent="-302259" lvl="1">
              <a:lnSpc>
                <a:spcPts val="3919"/>
              </a:lnSpc>
              <a:buFont typeface="Arial"/>
              <a:buChar char="•"/>
            </a:pPr>
            <a:r>
              <a:rPr lang="en-US" sz="2799">
                <a:solidFill>
                  <a:srgbClr val="000000"/>
                </a:solidFill>
                <a:latin typeface="Canva Sans"/>
                <a:ea typeface="Canva Sans"/>
                <a:cs typeface="Canva Sans"/>
                <a:sym typeface="Canva Sans"/>
              </a:rPr>
              <a:t>Communication and Notes Tracking</a:t>
            </a:r>
          </a:p>
          <a:p>
            <a:pPr algn="l" marL="604518" indent="-302259" lvl="1">
              <a:lnSpc>
                <a:spcPts val="3919"/>
              </a:lnSpc>
              <a:buFont typeface="Arial"/>
              <a:buChar char="•"/>
            </a:pPr>
            <a:r>
              <a:rPr lang="en-US" sz="2799">
                <a:solidFill>
                  <a:srgbClr val="000000"/>
                </a:solidFill>
                <a:latin typeface="Canva Sans"/>
                <a:ea typeface="Canva Sans"/>
                <a:cs typeface="Canva Sans"/>
                <a:sym typeface="Canva Sans"/>
              </a:rPr>
              <a:t>Reports and Analytics Dashboard</a:t>
            </a:r>
          </a:p>
          <a:p>
            <a:pPr algn="l">
              <a:lnSpc>
                <a:spcPts val="3919"/>
              </a:lnSpc>
            </a:pPr>
          </a:p>
          <a:p>
            <a:pPr algn="l">
              <a:lnSpc>
                <a:spcPts val="3919"/>
              </a:lnSpc>
            </a:pPr>
            <a:r>
              <a:rPr lang="en-US" sz="2799">
                <a:solidFill>
                  <a:srgbClr val="000000"/>
                </a:solidFill>
                <a:latin typeface="Canva Sans"/>
                <a:ea typeface="Canva Sans"/>
                <a:cs typeface="Canva Sans"/>
                <a:sym typeface="Canva Sans"/>
              </a:rPr>
              <a:t>The solution will enable automated tracking, timely follow ups, and improved collaboration between sales teams.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4072636" y="702672"/>
            <a:ext cx="3508712" cy="8881657"/>
          </a:xfrm>
          <a:custGeom>
            <a:avLst/>
            <a:gdLst/>
            <a:ahLst/>
            <a:cxnLst/>
            <a:rect r="r" b="b" t="t" l="l"/>
            <a:pathLst>
              <a:path h="8881657" w="3508712">
                <a:moveTo>
                  <a:pt x="0" y="0"/>
                </a:moveTo>
                <a:lnTo>
                  <a:pt x="3508712" y="0"/>
                </a:lnTo>
                <a:lnTo>
                  <a:pt x="3508712" y="8881656"/>
                </a:lnTo>
                <a:lnTo>
                  <a:pt x="0" y="8881656"/>
                </a:lnTo>
                <a:lnTo>
                  <a:pt x="0" y="0"/>
                </a:lnTo>
                <a:close/>
              </a:path>
            </a:pathLst>
          </a:custGeom>
          <a:blipFill>
            <a:blip r:embed="rId6"/>
            <a:stretch>
              <a:fillRect l="-59795" t="0" r="-59795" b="0"/>
            </a:stretch>
          </a:blipFill>
        </p:spPr>
      </p:sp>
      <p:sp>
        <p:nvSpPr>
          <p:cNvPr name="TextBox 8" id="8"/>
          <p:cNvSpPr txBox="true"/>
          <p:nvPr/>
        </p:nvSpPr>
        <p:spPr>
          <a:xfrm rot="0">
            <a:off x="1697690" y="2076155"/>
            <a:ext cx="10888337" cy="596900"/>
          </a:xfrm>
          <a:prstGeom prst="rect">
            <a:avLst/>
          </a:prstGeom>
        </p:spPr>
        <p:txBody>
          <a:bodyPr anchor="t" rtlCol="false" tIns="0" lIns="0" bIns="0" rIns="0">
            <a:spAutoFit/>
          </a:bodyPr>
          <a:lstStyle/>
          <a:p>
            <a:pPr algn="l">
              <a:lnSpc>
                <a:spcPts val="4900"/>
              </a:lnSpc>
            </a:pPr>
            <a:r>
              <a:rPr lang="en-US" sz="3500" b="true">
                <a:solidFill>
                  <a:srgbClr val="000000"/>
                </a:solidFill>
                <a:latin typeface="Canva Sans Bold"/>
                <a:ea typeface="Canva Sans Bold"/>
                <a:cs typeface="Canva Sans Bold"/>
                <a:sym typeface="Canva Sans Bold"/>
              </a:rPr>
              <a:t>Opportunities: Unlocking Prilube's Growth</a:t>
            </a:r>
          </a:p>
        </p:txBody>
      </p:sp>
      <p:sp>
        <p:nvSpPr>
          <p:cNvPr name="TextBox 9" id="9"/>
          <p:cNvSpPr txBox="true"/>
          <p:nvPr/>
        </p:nvSpPr>
        <p:spPr>
          <a:xfrm rot="0">
            <a:off x="1506464" y="3280631"/>
            <a:ext cx="10888337" cy="6424930"/>
          </a:xfrm>
          <a:prstGeom prst="rect">
            <a:avLst/>
          </a:prstGeom>
        </p:spPr>
        <p:txBody>
          <a:bodyPr anchor="t" rtlCol="false" tIns="0" lIns="0" bIns="0" rIns="0">
            <a:spAutoFit/>
          </a:bodyPr>
          <a:lstStyle/>
          <a:p>
            <a:pPr algn="l" marL="604518" indent="-302259" lvl="1">
              <a:lnSpc>
                <a:spcPts val="3919"/>
              </a:lnSpc>
              <a:buFont typeface="Arial"/>
              <a:buChar char="•"/>
            </a:pPr>
            <a:r>
              <a:rPr lang="en-US" b="true" sz="2799">
                <a:solidFill>
                  <a:srgbClr val="000000"/>
                </a:solidFill>
                <a:latin typeface="Canva Sans Bold"/>
                <a:ea typeface="Canva Sans Bold"/>
                <a:cs typeface="Canva Sans Bold"/>
                <a:sym typeface="Canva Sans Bold"/>
              </a:rPr>
              <a:t>Boost Conversion: </a:t>
            </a:r>
            <a:r>
              <a:rPr lang="en-US" sz="2799">
                <a:solidFill>
                  <a:srgbClr val="000000"/>
                </a:solidFill>
                <a:latin typeface="Canva Sans"/>
                <a:ea typeface="Canva Sans"/>
                <a:cs typeface="Canva Sans"/>
                <a:sym typeface="Canva Sans"/>
              </a:rPr>
              <a:t>Ensure immediate, prioritized follow-up on high-value leads.</a:t>
            </a:r>
          </a:p>
          <a:p>
            <a:pPr algn="l" marL="604518" indent="-302259" lvl="1">
              <a:lnSpc>
                <a:spcPts val="3919"/>
              </a:lnSpc>
              <a:buFont typeface="Arial"/>
              <a:buChar char="•"/>
            </a:pPr>
            <a:r>
              <a:rPr lang="en-US" b="true" sz="2799">
                <a:solidFill>
                  <a:srgbClr val="000000"/>
                </a:solidFill>
                <a:latin typeface="Canva Sans Bold"/>
                <a:ea typeface="Canva Sans Bold"/>
                <a:cs typeface="Canva Sans Bold"/>
                <a:sym typeface="Canva Sans Bold"/>
              </a:rPr>
              <a:t>Digital Process: </a:t>
            </a:r>
            <a:r>
              <a:rPr lang="en-US" sz="2799">
                <a:solidFill>
                  <a:srgbClr val="000000"/>
                </a:solidFill>
                <a:latin typeface="Canva Sans"/>
                <a:ea typeface="Canva Sans"/>
                <a:cs typeface="Canva Sans"/>
                <a:sym typeface="Canva Sans"/>
              </a:rPr>
              <a:t>Transition to a data-driven, automated sales cycle from manual tracking.</a:t>
            </a:r>
          </a:p>
          <a:p>
            <a:pPr algn="l" marL="604518" indent="-302259" lvl="1">
              <a:lnSpc>
                <a:spcPts val="3919"/>
              </a:lnSpc>
              <a:buFont typeface="Arial"/>
              <a:buChar char="•"/>
            </a:pPr>
            <a:r>
              <a:rPr lang="en-US" b="true" sz="2799">
                <a:solidFill>
                  <a:srgbClr val="000000"/>
                </a:solidFill>
                <a:latin typeface="Canva Sans Bold"/>
                <a:ea typeface="Canva Sans Bold"/>
                <a:cs typeface="Canva Sans Bold"/>
                <a:sym typeface="Canva Sans Bold"/>
              </a:rPr>
              <a:t>Strategic Insight: </a:t>
            </a:r>
            <a:r>
              <a:rPr lang="en-US" sz="2799">
                <a:solidFill>
                  <a:srgbClr val="000000"/>
                </a:solidFill>
                <a:latin typeface="Canva Sans"/>
                <a:ea typeface="Canva Sans"/>
                <a:cs typeface="Canva Sans"/>
                <a:sym typeface="Canva Sans"/>
              </a:rPr>
              <a:t>Gain real-time sales funnel visibility for accurate forecasting and planning.</a:t>
            </a:r>
          </a:p>
          <a:p>
            <a:pPr algn="l" marL="604518" indent="-302259" lvl="1">
              <a:lnSpc>
                <a:spcPts val="3919"/>
              </a:lnSpc>
              <a:buFont typeface="Arial"/>
              <a:buChar char="•"/>
            </a:pPr>
            <a:r>
              <a:rPr lang="en-US" b="true" sz="2799">
                <a:solidFill>
                  <a:srgbClr val="000000"/>
                </a:solidFill>
                <a:latin typeface="Canva Sans Bold"/>
                <a:ea typeface="Canva Sans Bold"/>
                <a:cs typeface="Canva Sans Bold"/>
                <a:sym typeface="Canva Sans Bold"/>
              </a:rPr>
              <a:t>Optimize ROI: </a:t>
            </a:r>
            <a:r>
              <a:rPr lang="en-US" sz="2799">
                <a:solidFill>
                  <a:srgbClr val="000000"/>
                </a:solidFill>
                <a:latin typeface="Canva Sans"/>
                <a:ea typeface="Canva Sans"/>
                <a:cs typeface="Canva Sans"/>
                <a:sym typeface="Canva Sans"/>
              </a:rPr>
              <a:t>Accurately track which lead sources generate the most profitable business.</a:t>
            </a:r>
          </a:p>
          <a:p>
            <a:pPr algn="l" marL="604518" indent="-302259" lvl="1">
              <a:lnSpc>
                <a:spcPts val="3919"/>
              </a:lnSpc>
              <a:buFont typeface="Arial"/>
              <a:buChar char="•"/>
            </a:pPr>
            <a:r>
              <a:rPr lang="en-US" b="true" sz="2799">
                <a:solidFill>
                  <a:srgbClr val="000000"/>
                </a:solidFill>
                <a:latin typeface="Canva Sans Bold"/>
                <a:ea typeface="Canva Sans Bold"/>
                <a:cs typeface="Canva Sans Bold"/>
                <a:sym typeface="Canva Sans Bold"/>
              </a:rPr>
              <a:t>Stronger Engagement: </a:t>
            </a:r>
            <a:r>
              <a:rPr lang="en-US" sz="2799">
                <a:solidFill>
                  <a:srgbClr val="000000"/>
                </a:solidFill>
                <a:latin typeface="Canva Sans"/>
                <a:ea typeface="Canva Sans"/>
                <a:cs typeface="Canva Sans"/>
                <a:sym typeface="Canva Sans"/>
              </a:rPr>
              <a:t>Build a complete 360-degree view of the customer to enhance loyalty.</a:t>
            </a:r>
          </a:p>
          <a:p>
            <a:pPr algn="l" marL="604518" indent="-302259" lvl="1">
              <a:lnSpc>
                <a:spcPts val="3919"/>
              </a:lnSpc>
              <a:buFont typeface="Arial"/>
              <a:buChar char="•"/>
            </a:pPr>
            <a:r>
              <a:rPr lang="en-US" b="true" sz="2799">
                <a:solidFill>
                  <a:srgbClr val="000000"/>
                </a:solidFill>
                <a:latin typeface="Canva Sans Bold"/>
                <a:ea typeface="Canva Sans Bold"/>
                <a:cs typeface="Canva Sans Bold"/>
                <a:sym typeface="Canva Sans Bold"/>
              </a:rPr>
              <a:t>Operational Excellence: </a:t>
            </a:r>
            <a:r>
              <a:rPr lang="en-US" sz="2799">
                <a:solidFill>
                  <a:srgbClr val="000000"/>
                </a:solidFill>
                <a:latin typeface="Canva Sans"/>
                <a:ea typeface="Canva Sans"/>
                <a:cs typeface="Canva Sans"/>
                <a:sym typeface="Canva Sans"/>
              </a:rPr>
              <a:t>Standardize workflows for consistency and accountability across all regions.</a:t>
            </a:r>
          </a:p>
          <a:p>
            <a:pPr algn="l">
              <a:lnSpc>
                <a:spcPts val="391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4072636" y="702672"/>
            <a:ext cx="3508712" cy="8881657"/>
          </a:xfrm>
          <a:custGeom>
            <a:avLst/>
            <a:gdLst/>
            <a:ahLst/>
            <a:cxnLst/>
            <a:rect r="r" b="b" t="t" l="l"/>
            <a:pathLst>
              <a:path h="8881657" w="3508712">
                <a:moveTo>
                  <a:pt x="0" y="0"/>
                </a:moveTo>
                <a:lnTo>
                  <a:pt x="3508712" y="0"/>
                </a:lnTo>
                <a:lnTo>
                  <a:pt x="3508712" y="8881656"/>
                </a:lnTo>
                <a:lnTo>
                  <a:pt x="0" y="8881656"/>
                </a:lnTo>
                <a:lnTo>
                  <a:pt x="0" y="0"/>
                </a:lnTo>
                <a:close/>
              </a:path>
            </a:pathLst>
          </a:custGeom>
          <a:blipFill>
            <a:blip r:embed="rId6"/>
            <a:stretch>
              <a:fillRect l="-169586" t="0" r="-109636" b="0"/>
            </a:stretch>
          </a:blipFill>
        </p:spPr>
      </p:sp>
      <p:sp>
        <p:nvSpPr>
          <p:cNvPr name="TextBox 8" id="8"/>
          <p:cNvSpPr txBox="true"/>
          <p:nvPr/>
        </p:nvSpPr>
        <p:spPr>
          <a:xfrm rot="0">
            <a:off x="1506464" y="1843532"/>
            <a:ext cx="10888337" cy="762000"/>
          </a:xfrm>
          <a:prstGeom prst="rect">
            <a:avLst/>
          </a:prstGeom>
        </p:spPr>
        <p:txBody>
          <a:bodyPr anchor="t" rtlCol="false" tIns="0" lIns="0" bIns="0" rIns="0">
            <a:spAutoFit/>
          </a:bodyPr>
          <a:lstStyle/>
          <a:p>
            <a:pPr algn="l">
              <a:lnSpc>
                <a:spcPts val="6299"/>
              </a:lnSpc>
            </a:pPr>
            <a:r>
              <a:rPr lang="en-US" sz="4500" b="true">
                <a:solidFill>
                  <a:srgbClr val="000000"/>
                </a:solidFill>
                <a:latin typeface="Canva Sans Bold"/>
                <a:ea typeface="Canva Sans Bold"/>
                <a:cs typeface="Canva Sans Bold"/>
                <a:sym typeface="Canva Sans Bold"/>
              </a:rPr>
              <a:t>Problem Statement</a:t>
            </a:r>
          </a:p>
        </p:txBody>
      </p:sp>
      <p:sp>
        <p:nvSpPr>
          <p:cNvPr name="TextBox 9" id="9"/>
          <p:cNvSpPr txBox="true"/>
          <p:nvPr/>
        </p:nvSpPr>
        <p:spPr>
          <a:xfrm rot="0">
            <a:off x="1506464" y="3271106"/>
            <a:ext cx="11459483" cy="3692525"/>
          </a:xfrm>
          <a:prstGeom prst="rect">
            <a:avLst/>
          </a:prstGeom>
        </p:spPr>
        <p:txBody>
          <a:bodyPr anchor="t" rtlCol="false" tIns="0" lIns="0" bIns="0" rIns="0">
            <a:spAutoFit/>
          </a:bodyPr>
          <a:lstStyle/>
          <a:p>
            <a:pPr algn="l">
              <a:lnSpc>
                <a:spcPts val="4900"/>
              </a:lnSpc>
            </a:pPr>
            <a:r>
              <a:rPr lang="en-US" sz="3500">
                <a:solidFill>
                  <a:srgbClr val="000000"/>
                </a:solidFill>
                <a:latin typeface="Canva Sans"/>
                <a:ea typeface="Canva Sans"/>
                <a:cs typeface="Canva Sans"/>
                <a:sym typeface="Canva Sans"/>
              </a:rPr>
              <a:t>Prilube Industries currently manages leads through manual processes using spreadsheets and emails. This approach causes delays, data loss, and missed opportunities. The proposed LMS will digitize lead handling, provide better visibility, and align sales efforts with business objectives.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4072636" y="702672"/>
            <a:ext cx="3508712" cy="8881657"/>
          </a:xfrm>
          <a:custGeom>
            <a:avLst/>
            <a:gdLst/>
            <a:ahLst/>
            <a:cxnLst/>
            <a:rect r="r" b="b" t="t" l="l"/>
            <a:pathLst>
              <a:path h="8881657" w="3508712">
                <a:moveTo>
                  <a:pt x="0" y="0"/>
                </a:moveTo>
                <a:lnTo>
                  <a:pt x="3508712" y="0"/>
                </a:lnTo>
                <a:lnTo>
                  <a:pt x="3508712" y="8881656"/>
                </a:lnTo>
                <a:lnTo>
                  <a:pt x="0" y="8881656"/>
                </a:lnTo>
                <a:lnTo>
                  <a:pt x="0" y="0"/>
                </a:lnTo>
                <a:close/>
              </a:path>
            </a:pathLst>
          </a:custGeom>
          <a:blipFill>
            <a:blip r:embed="rId6"/>
            <a:stretch>
              <a:fillRect l="-169586" t="0" r="-109636" b="0"/>
            </a:stretch>
          </a:blipFill>
        </p:spPr>
      </p:sp>
      <p:sp>
        <p:nvSpPr>
          <p:cNvPr name="TextBox 8" id="8"/>
          <p:cNvSpPr txBox="true"/>
          <p:nvPr/>
        </p:nvSpPr>
        <p:spPr>
          <a:xfrm rot="0">
            <a:off x="1506464" y="1429209"/>
            <a:ext cx="10888337" cy="762000"/>
          </a:xfrm>
          <a:prstGeom prst="rect">
            <a:avLst/>
          </a:prstGeom>
        </p:spPr>
        <p:txBody>
          <a:bodyPr anchor="t" rtlCol="false" tIns="0" lIns="0" bIns="0" rIns="0">
            <a:spAutoFit/>
          </a:bodyPr>
          <a:lstStyle/>
          <a:p>
            <a:pPr algn="l">
              <a:lnSpc>
                <a:spcPts val="6299"/>
              </a:lnSpc>
            </a:pPr>
            <a:r>
              <a:rPr lang="en-US" sz="4500" b="true">
                <a:solidFill>
                  <a:srgbClr val="000000"/>
                </a:solidFill>
                <a:latin typeface="Canva Sans Bold"/>
                <a:ea typeface="Canva Sans Bold"/>
                <a:cs typeface="Canva Sans Bold"/>
                <a:sym typeface="Canva Sans Bold"/>
              </a:rPr>
              <a:t>Project Objectives</a:t>
            </a:r>
          </a:p>
        </p:txBody>
      </p:sp>
      <p:sp>
        <p:nvSpPr>
          <p:cNvPr name="TextBox 9" id="9"/>
          <p:cNvSpPr txBox="true"/>
          <p:nvPr/>
        </p:nvSpPr>
        <p:spPr>
          <a:xfrm rot="0">
            <a:off x="1506464" y="2524905"/>
            <a:ext cx="11552687" cy="6369743"/>
          </a:xfrm>
          <a:prstGeom prst="rect">
            <a:avLst/>
          </a:prstGeom>
        </p:spPr>
        <p:txBody>
          <a:bodyPr anchor="t" rtlCol="false" tIns="0" lIns="0" bIns="0" rIns="0">
            <a:spAutoFit/>
          </a:bodyPr>
          <a:lstStyle/>
          <a:p>
            <a:pPr algn="l" marL="668794" indent="-334397" lvl="1">
              <a:lnSpc>
                <a:spcPts val="4336"/>
              </a:lnSpc>
              <a:buFont typeface="Arial"/>
              <a:buChar char="•"/>
            </a:pPr>
            <a:r>
              <a:rPr lang="en-US" sz="3097">
                <a:solidFill>
                  <a:srgbClr val="000000"/>
                </a:solidFill>
                <a:latin typeface="Canva Sans"/>
                <a:ea typeface="Canva Sans"/>
                <a:cs typeface="Canva Sans"/>
                <a:sym typeface="Canva Sans"/>
              </a:rPr>
              <a:t>Automate and streamline lead management workflow</a:t>
            </a:r>
          </a:p>
          <a:p>
            <a:pPr algn="l" marL="668794" indent="-334397" lvl="1">
              <a:lnSpc>
                <a:spcPts val="4336"/>
              </a:lnSpc>
              <a:buFont typeface="Arial"/>
              <a:buChar char="•"/>
            </a:pPr>
            <a:r>
              <a:rPr lang="en-US" sz="3097">
                <a:solidFill>
                  <a:srgbClr val="000000"/>
                </a:solidFill>
                <a:latin typeface="Canva Sans"/>
                <a:ea typeface="Canva Sans"/>
                <a:cs typeface="Canva Sans"/>
                <a:sym typeface="Canva Sans"/>
              </a:rPr>
              <a:t>Increase lead conversion rate by 25%</a:t>
            </a:r>
          </a:p>
          <a:p>
            <a:pPr algn="l" marL="668794" indent="-334397" lvl="1">
              <a:lnSpc>
                <a:spcPts val="4336"/>
              </a:lnSpc>
              <a:buFont typeface="Arial"/>
              <a:buChar char="•"/>
            </a:pPr>
            <a:r>
              <a:rPr lang="en-US" sz="3097">
                <a:solidFill>
                  <a:srgbClr val="000000"/>
                </a:solidFill>
                <a:latin typeface="Canva Sans"/>
                <a:ea typeface="Canva Sans"/>
                <a:cs typeface="Canva Sans"/>
                <a:sym typeface="Canva Sans"/>
              </a:rPr>
              <a:t>Improve team productivity and Accountability</a:t>
            </a:r>
          </a:p>
          <a:p>
            <a:pPr algn="l" marL="668794" indent="-334397" lvl="1">
              <a:lnSpc>
                <a:spcPts val="4336"/>
              </a:lnSpc>
              <a:buFont typeface="Arial"/>
              <a:buChar char="•"/>
            </a:pPr>
            <a:r>
              <a:rPr lang="en-US" sz="3097">
                <a:solidFill>
                  <a:srgbClr val="000000"/>
                </a:solidFill>
                <a:latin typeface="Canva Sans"/>
                <a:ea typeface="Canva Sans"/>
                <a:cs typeface="Canva Sans"/>
                <a:sym typeface="Canva Sans"/>
              </a:rPr>
              <a:t>Reduce manual reporting and data duplication</a:t>
            </a:r>
          </a:p>
          <a:p>
            <a:pPr algn="l">
              <a:lnSpc>
                <a:spcPts val="4336"/>
              </a:lnSpc>
            </a:pPr>
          </a:p>
          <a:p>
            <a:pPr algn="l">
              <a:lnSpc>
                <a:spcPts val="6299"/>
              </a:lnSpc>
            </a:pPr>
            <a:r>
              <a:rPr lang="en-US" sz="4500" b="true">
                <a:solidFill>
                  <a:srgbClr val="000000"/>
                </a:solidFill>
                <a:latin typeface="Canva Sans Bold"/>
                <a:ea typeface="Canva Sans Bold"/>
                <a:cs typeface="Canva Sans Bold"/>
                <a:sym typeface="Canva Sans Bold"/>
              </a:rPr>
              <a:t>Success Criteria</a:t>
            </a:r>
          </a:p>
          <a:p>
            <a:pPr algn="l">
              <a:lnSpc>
                <a:spcPts val="5575"/>
              </a:lnSpc>
            </a:pPr>
          </a:p>
          <a:p>
            <a:pPr algn="l" marL="668794" indent="-334397" lvl="1">
              <a:lnSpc>
                <a:spcPts val="4336"/>
              </a:lnSpc>
              <a:buFont typeface="Arial"/>
              <a:buChar char="•"/>
            </a:pPr>
            <a:r>
              <a:rPr lang="en-US" sz="3097">
                <a:solidFill>
                  <a:srgbClr val="000000"/>
                </a:solidFill>
                <a:latin typeface="Canva Sans"/>
                <a:ea typeface="Canva Sans"/>
                <a:cs typeface="Canva Sans"/>
                <a:sym typeface="Canva Sans"/>
              </a:rPr>
              <a:t>System adoption by 100% of sales staff within 3 months</a:t>
            </a:r>
          </a:p>
          <a:p>
            <a:pPr algn="l" marL="668794" indent="-334397" lvl="1">
              <a:lnSpc>
                <a:spcPts val="4336"/>
              </a:lnSpc>
              <a:buFont typeface="Arial"/>
              <a:buChar char="•"/>
            </a:pPr>
            <a:r>
              <a:rPr lang="en-US" sz="3097">
                <a:solidFill>
                  <a:srgbClr val="000000"/>
                </a:solidFill>
                <a:latin typeface="Canva Sans"/>
                <a:ea typeface="Canva Sans"/>
                <a:cs typeface="Canva Sans"/>
                <a:sym typeface="Canva Sans"/>
              </a:rPr>
              <a:t>Reduction in lead response time by 40%</a:t>
            </a:r>
          </a:p>
          <a:p>
            <a:pPr algn="l" marL="668794" indent="-334397" lvl="1">
              <a:lnSpc>
                <a:spcPts val="4336"/>
              </a:lnSpc>
              <a:buFont typeface="Arial"/>
              <a:buChar char="•"/>
            </a:pPr>
            <a:r>
              <a:rPr lang="en-US" sz="3097">
                <a:solidFill>
                  <a:srgbClr val="000000"/>
                </a:solidFill>
                <a:latin typeface="Canva Sans"/>
                <a:ea typeface="Canva Sans"/>
                <a:cs typeface="Canva Sans"/>
                <a:sym typeface="Canva Sans"/>
              </a:rPr>
              <a:t>Accurate real time reports on lead status and performance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0606635" y="2628288"/>
            <a:ext cx="6402544" cy="6170452"/>
          </a:xfrm>
          <a:custGeom>
            <a:avLst/>
            <a:gdLst/>
            <a:ahLst/>
            <a:cxnLst/>
            <a:rect r="r" b="b" t="t" l="l"/>
            <a:pathLst>
              <a:path h="6170452" w="6402544">
                <a:moveTo>
                  <a:pt x="0" y="0"/>
                </a:moveTo>
                <a:lnTo>
                  <a:pt x="6402544" y="0"/>
                </a:lnTo>
                <a:lnTo>
                  <a:pt x="6402544" y="6170452"/>
                </a:lnTo>
                <a:lnTo>
                  <a:pt x="0" y="61704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0">
            <a:off x="1278821" y="2628288"/>
            <a:ext cx="6402544" cy="6170452"/>
          </a:xfrm>
          <a:custGeom>
            <a:avLst/>
            <a:gdLst/>
            <a:ahLst/>
            <a:cxnLst/>
            <a:rect r="r" b="b" t="t" l="l"/>
            <a:pathLst>
              <a:path h="6170452" w="6402544">
                <a:moveTo>
                  <a:pt x="6402544" y="0"/>
                </a:moveTo>
                <a:lnTo>
                  <a:pt x="0" y="0"/>
                </a:lnTo>
                <a:lnTo>
                  <a:pt x="0" y="6170452"/>
                </a:lnTo>
                <a:lnTo>
                  <a:pt x="6402544" y="6170452"/>
                </a:lnTo>
                <a:lnTo>
                  <a:pt x="640254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5054850" y="1995193"/>
            <a:ext cx="8178300" cy="1189990"/>
          </a:xfrm>
          <a:prstGeom prst="rect">
            <a:avLst/>
          </a:prstGeom>
        </p:spPr>
        <p:txBody>
          <a:bodyPr anchor="t" rtlCol="false" tIns="0" lIns="0" bIns="0" rIns="0">
            <a:spAutoFit/>
          </a:bodyPr>
          <a:lstStyle/>
          <a:p>
            <a:pPr algn="ctr">
              <a:lnSpc>
                <a:spcPts val="5599"/>
              </a:lnSpc>
            </a:pPr>
            <a:r>
              <a:rPr lang="en-US" sz="3999" b="true">
                <a:solidFill>
                  <a:srgbClr val="000000"/>
                </a:solidFill>
                <a:latin typeface="Canva Sans Bold"/>
                <a:ea typeface="Canva Sans Bold"/>
                <a:cs typeface="Canva Sans Bold"/>
                <a:sym typeface="Canva Sans Bold"/>
              </a:rPr>
              <a:t>Project Phases </a:t>
            </a:r>
          </a:p>
          <a:p>
            <a:pPr algn="ctr">
              <a:lnSpc>
                <a:spcPts val="3919"/>
              </a:lnSpc>
            </a:pPr>
            <a:r>
              <a:rPr lang="en-US" sz="2799" b="true">
                <a:solidFill>
                  <a:srgbClr val="000000"/>
                </a:solidFill>
                <a:latin typeface="Canva Sans Bold"/>
                <a:ea typeface="Canva Sans Bold"/>
                <a:cs typeface="Canva Sans Bold"/>
                <a:sym typeface="Canva Sans Bold"/>
              </a:rPr>
              <a:t>(Agile Methodology)</a:t>
            </a:r>
          </a:p>
        </p:txBody>
      </p:sp>
      <p:sp>
        <p:nvSpPr>
          <p:cNvPr name="TextBox 10" id="10"/>
          <p:cNvSpPr txBox="true"/>
          <p:nvPr/>
        </p:nvSpPr>
        <p:spPr>
          <a:xfrm rot="0">
            <a:off x="13279076" y="3227087"/>
            <a:ext cx="3362616" cy="771960"/>
          </a:xfrm>
          <a:prstGeom prst="rect">
            <a:avLst/>
          </a:prstGeom>
        </p:spPr>
        <p:txBody>
          <a:bodyPr anchor="t" rtlCol="false" tIns="0" lIns="0" bIns="0" rIns="0">
            <a:spAutoFit/>
          </a:bodyPr>
          <a:lstStyle/>
          <a:p>
            <a:pPr algn="ctr">
              <a:lnSpc>
                <a:spcPts val="3125"/>
              </a:lnSpc>
            </a:pPr>
            <a:r>
              <a:rPr lang="en-US" sz="2232" b="true">
                <a:solidFill>
                  <a:srgbClr val="000000"/>
                </a:solidFill>
                <a:latin typeface="Canva Sans Bold"/>
                <a:ea typeface="Canva Sans Bold"/>
                <a:cs typeface="Canva Sans Bold"/>
                <a:sym typeface="Canva Sans Bold"/>
              </a:rPr>
              <a:t>T</a:t>
            </a:r>
            <a:r>
              <a:rPr lang="en-US" b="true" sz="2232">
                <a:solidFill>
                  <a:srgbClr val="000000"/>
                </a:solidFill>
                <a:latin typeface="Canva Sans Bold"/>
                <a:ea typeface="Canva Sans Bold"/>
                <a:cs typeface="Canva Sans Bold"/>
                <a:sym typeface="Canva Sans Bold"/>
              </a:rPr>
              <a:t>esting</a:t>
            </a:r>
          </a:p>
          <a:p>
            <a:pPr algn="ctr">
              <a:lnSpc>
                <a:spcPts val="3125"/>
              </a:lnSpc>
            </a:pPr>
            <a:r>
              <a:rPr lang="en-US" b="true" sz="2232">
                <a:solidFill>
                  <a:srgbClr val="000000"/>
                </a:solidFill>
                <a:latin typeface="Canva Sans Bold"/>
                <a:ea typeface="Canva Sans Bold"/>
                <a:cs typeface="Canva Sans Bold"/>
                <a:sym typeface="Canva Sans Bold"/>
              </a:rPr>
              <a:t>(Unit,</a:t>
            </a:r>
            <a:r>
              <a:rPr lang="en-US" b="true" sz="2232">
                <a:solidFill>
                  <a:srgbClr val="000000"/>
                </a:solidFill>
                <a:latin typeface="Canva Sans Bold"/>
                <a:ea typeface="Canva Sans Bold"/>
                <a:cs typeface="Canva Sans Bold"/>
                <a:sym typeface="Canva Sans Bold"/>
              </a:rPr>
              <a:t> Integration, UAT)</a:t>
            </a:r>
          </a:p>
        </p:txBody>
      </p:sp>
      <p:sp>
        <p:nvSpPr>
          <p:cNvPr name="TextBox 11" id="11"/>
          <p:cNvSpPr txBox="true"/>
          <p:nvPr/>
        </p:nvSpPr>
        <p:spPr>
          <a:xfrm rot="0">
            <a:off x="1573066" y="3227087"/>
            <a:ext cx="3362616" cy="771960"/>
          </a:xfrm>
          <a:prstGeom prst="rect">
            <a:avLst/>
          </a:prstGeom>
        </p:spPr>
        <p:txBody>
          <a:bodyPr anchor="t" rtlCol="false" tIns="0" lIns="0" bIns="0" rIns="0">
            <a:spAutoFit/>
          </a:bodyPr>
          <a:lstStyle/>
          <a:p>
            <a:pPr algn="ctr">
              <a:lnSpc>
                <a:spcPts val="3125"/>
              </a:lnSpc>
            </a:pPr>
            <a:r>
              <a:rPr lang="en-US" b="true" sz="2232">
                <a:solidFill>
                  <a:srgbClr val="000000"/>
                </a:solidFill>
                <a:latin typeface="Canva Sans Bold"/>
                <a:ea typeface="Canva Sans Bold"/>
                <a:cs typeface="Canva Sans Bold"/>
                <a:sym typeface="Canva Sans Bold"/>
              </a:rPr>
              <a:t>Requirement</a:t>
            </a:r>
            <a:r>
              <a:rPr lang="en-US" b="true" sz="2232">
                <a:solidFill>
                  <a:srgbClr val="000000"/>
                </a:solidFill>
                <a:latin typeface="Canva Sans Bold"/>
                <a:ea typeface="Canva Sans Bold"/>
                <a:cs typeface="Canva Sans Bold"/>
                <a:sym typeface="Canva Sans Bold"/>
              </a:rPr>
              <a:t> Gathering and Analysis</a:t>
            </a:r>
          </a:p>
        </p:txBody>
      </p:sp>
      <p:sp>
        <p:nvSpPr>
          <p:cNvPr name="TextBox 12" id="12"/>
          <p:cNvSpPr txBox="true"/>
          <p:nvPr/>
        </p:nvSpPr>
        <p:spPr>
          <a:xfrm rot="0">
            <a:off x="13279076" y="5303721"/>
            <a:ext cx="3362616" cy="771960"/>
          </a:xfrm>
          <a:prstGeom prst="rect">
            <a:avLst/>
          </a:prstGeom>
        </p:spPr>
        <p:txBody>
          <a:bodyPr anchor="t" rtlCol="false" tIns="0" lIns="0" bIns="0" rIns="0">
            <a:spAutoFit/>
          </a:bodyPr>
          <a:lstStyle/>
          <a:p>
            <a:pPr algn="ctr">
              <a:lnSpc>
                <a:spcPts val="3125"/>
              </a:lnSpc>
            </a:pPr>
            <a:r>
              <a:rPr lang="en-US" sz="2232" b="true">
                <a:solidFill>
                  <a:srgbClr val="000000"/>
                </a:solidFill>
                <a:latin typeface="Canva Sans Bold"/>
                <a:ea typeface="Canva Sans Bold"/>
                <a:cs typeface="Canva Sans Bold"/>
                <a:sym typeface="Canva Sans Bold"/>
              </a:rPr>
              <a:t>D</a:t>
            </a:r>
            <a:r>
              <a:rPr lang="en-US" b="true" sz="2232">
                <a:solidFill>
                  <a:srgbClr val="000000"/>
                </a:solidFill>
                <a:latin typeface="Canva Sans Bold"/>
                <a:ea typeface="Canva Sans Bold"/>
                <a:cs typeface="Canva Sans Bold"/>
                <a:sym typeface="Canva Sans Bold"/>
              </a:rPr>
              <a:t>eployment</a:t>
            </a:r>
            <a:r>
              <a:rPr lang="en-US" b="true" sz="2232">
                <a:solidFill>
                  <a:srgbClr val="000000"/>
                </a:solidFill>
                <a:latin typeface="Canva Sans Bold"/>
                <a:ea typeface="Canva Sans Bold"/>
                <a:cs typeface="Canva Sans Bold"/>
                <a:sym typeface="Canva Sans Bold"/>
              </a:rPr>
              <a:t> and</a:t>
            </a:r>
          </a:p>
          <a:p>
            <a:pPr algn="ctr">
              <a:lnSpc>
                <a:spcPts val="3125"/>
              </a:lnSpc>
            </a:pPr>
            <a:r>
              <a:rPr lang="en-US" b="true" sz="2232">
                <a:solidFill>
                  <a:srgbClr val="000000"/>
                </a:solidFill>
                <a:latin typeface="Canva Sans Bold"/>
                <a:ea typeface="Canva Sans Bold"/>
                <a:cs typeface="Canva Sans Bold"/>
                <a:sym typeface="Canva Sans Bold"/>
              </a:rPr>
              <a:t>User Training</a:t>
            </a:r>
          </a:p>
        </p:txBody>
      </p:sp>
      <p:sp>
        <p:nvSpPr>
          <p:cNvPr name="TextBox 13" id="13"/>
          <p:cNvSpPr txBox="true"/>
          <p:nvPr/>
        </p:nvSpPr>
        <p:spPr>
          <a:xfrm rot="0">
            <a:off x="1573066" y="5308022"/>
            <a:ext cx="3362616" cy="771960"/>
          </a:xfrm>
          <a:prstGeom prst="rect">
            <a:avLst/>
          </a:prstGeom>
        </p:spPr>
        <p:txBody>
          <a:bodyPr anchor="t" rtlCol="false" tIns="0" lIns="0" bIns="0" rIns="0">
            <a:spAutoFit/>
          </a:bodyPr>
          <a:lstStyle/>
          <a:p>
            <a:pPr algn="ctr">
              <a:lnSpc>
                <a:spcPts val="3125"/>
              </a:lnSpc>
            </a:pPr>
            <a:r>
              <a:rPr lang="en-US" sz="2232" b="true">
                <a:solidFill>
                  <a:srgbClr val="000000"/>
                </a:solidFill>
                <a:latin typeface="Canva Sans Bold"/>
                <a:ea typeface="Canva Sans Bold"/>
                <a:cs typeface="Canva Sans Bold"/>
                <a:sym typeface="Canva Sans Bold"/>
              </a:rPr>
              <a:t>Syst</a:t>
            </a:r>
            <a:r>
              <a:rPr lang="en-US" b="true" sz="2232">
                <a:solidFill>
                  <a:srgbClr val="000000"/>
                </a:solidFill>
                <a:latin typeface="Canva Sans Bold"/>
                <a:ea typeface="Canva Sans Bold"/>
                <a:cs typeface="Canva Sans Bold"/>
                <a:sym typeface="Canva Sans Bold"/>
              </a:rPr>
              <a:t>em Design (Wireframes, Prototype)</a:t>
            </a:r>
          </a:p>
        </p:txBody>
      </p:sp>
      <p:sp>
        <p:nvSpPr>
          <p:cNvPr name="TextBox 14" id="14"/>
          <p:cNvSpPr txBox="true"/>
          <p:nvPr/>
        </p:nvSpPr>
        <p:spPr>
          <a:xfrm rot="0">
            <a:off x="13279076" y="7380607"/>
            <a:ext cx="3362616" cy="771960"/>
          </a:xfrm>
          <a:prstGeom prst="rect">
            <a:avLst/>
          </a:prstGeom>
        </p:spPr>
        <p:txBody>
          <a:bodyPr anchor="t" rtlCol="false" tIns="0" lIns="0" bIns="0" rIns="0">
            <a:spAutoFit/>
          </a:bodyPr>
          <a:lstStyle/>
          <a:p>
            <a:pPr algn="ctr">
              <a:lnSpc>
                <a:spcPts val="3125"/>
              </a:lnSpc>
            </a:pPr>
            <a:r>
              <a:rPr lang="en-US" sz="2232" b="true">
                <a:solidFill>
                  <a:srgbClr val="000000"/>
                </a:solidFill>
                <a:latin typeface="Canva Sans Bold"/>
                <a:ea typeface="Canva Sans Bold"/>
                <a:cs typeface="Canva Sans Bold"/>
                <a:sym typeface="Canva Sans Bold"/>
              </a:rPr>
              <a:t>Ma</a:t>
            </a:r>
            <a:r>
              <a:rPr lang="en-US" b="true" sz="2232">
                <a:solidFill>
                  <a:srgbClr val="000000"/>
                </a:solidFill>
                <a:latin typeface="Canva Sans Bold"/>
                <a:ea typeface="Canva Sans Bold"/>
                <a:cs typeface="Canva Sans Bold"/>
                <a:sym typeface="Canva Sans Bold"/>
              </a:rPr>
              <a:t>int</a:t>
            </a:r>
            <a:r>
              <a:rPr lang="en-US" b="true" sz="2232">
                <a:solidFill>
                  <a:srgbClr val="000000"/>
                </a:solidFill>
                <a:latin typeface="Canva Sans Bold"/>
                <a:ea typeface="Canva Sans Bold"/>
                <a:cs typeface="Canva Sans Bold"/>
                <a:sym typeface="Canva Sans Bold"/>
              </a:rPr>
              <a:t>enance and Support</a:t>
            </a:r>
          </a:p>
        </p:txBody>
      </p:sp>
      <p:sp>
        <p:nvSpPr>
          <p:cNvPr name="TextBox 15" id="15"/>
          <p:cNvSpPr txBox="true"/>
          <p:nvPr/>
        </p:nvSpPr>
        <p:spPr>
          <a:xfrm rot="0">
            <a:off x="1573066" y="7384907"/>
            <a:ext cx="3362616" cy="771960"/>
          </a:xfrm>
          <a:prstGeom prst="rect">
            <a:avLst/>
          </a:prstGeom>
        </p:spPr>
        <p:txBody>
          <a:bodyPr anchor="t" rtlCol="false" tIns="0" lIns="0" bIns="0" rIns="0">
            <a:spAutoFit/>
          </a:bodyPr>
          <a:lstStyle/>
          <a:p>
            <a:pPr algn="ctr">
              <a:lnSpc>
                <a:spcPts val="3125"/>
              </a:lnSpc>
            </a:pPr>
            <a:r>
              <a:rPr lang="en-US" sz="2232" b="true">
                <a:solidFill>
                  <a:srgbClr val="000000"/>
                </a:solidFill>
                <a:latin typeface="Canva Sans Bold"/>
                <a:ea typeface="Canva Sans Bold"/>
                <a:cs typeface="Canva Sans Bold"/>
                <a:sym typeface="Canva Sans Bold"/>
              </a:rPr>
              <a:t>D</a:t>
            </a:r>
            <a:r>
              <a:rPr lang="en-US" b="true" sz="2232">
                <a:solidFill>
                  <a:srgbClr val="000000"/>
                </a:solidFill>
                <a:latin typeface="Canva Sans Bold"/>
                <a:ea typeface="Canva Sans Bold"/>
                <a:cs typeface="Canva Sans Bold"/>
                <a:sym typeface="Canva Sans Bold"/>
              </a:rPr>
              <a:t>evelopment</a:t>
            </a:r>
            <a:r>
              <a:rPr lang="en-US" b="true" sz="2232">
                <a:solidFill>
                  <a:srgbClr val="000000"/>
                </a:solidFill>
                <a:latin typeface="Canva Sans Bold"/>
                <a:ea typeface="Canva Sans Bold"/>
                <a:cs typeface="Canva Sans Bold"/>
                <a:sym typeface="Canva Sans Bold"/>
              </a:rPr>
              <a:t> and Module Integration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028700" y="2051109"/>
            <a:ext cx="12644194" cy="7207191"/>
          </a:xfrm>
          <a:custGeom>
            <a:avLst/>
            <a:gdLst/>
            <a:ahLst/>
            <a:cxnLst/>
            <a:rect r="r" b="b" t="t" l="l"/>
            <a:pathLst>
              <a:path h="7207191" w="12644194">
                <a:moveTo>
                  <a:pt x="0" y="0"/>
                </a:moveTo>
                <a:lnTo>
                  <a:pt x="12644194" y="0"/>
                </a:lnTo>
                <a:lnTo>
                  <a:pt x="12644194" y="7207191"/>
                </a:lnTo>
                <a:lnTo>
                  <a:pt x="0" y="7207191"/>
                </a:lnTo>
                <a:lnTo>
                  <a:pt x="0" y="0"/>
                </a:lnTo>
                <a:close/>
              </a:path>
            </a:pathLst>
          </a:custGeom>
          <a:blipFill>
            <a:blip r:embed="rId6"/>
            <a:stretch>
              <a:fillRect l="-442" t="0" r="-442" b="0"/>
            </a:stretch>
          </a:blipFill>
        </p:spPr>
      </p:sp>
      <p:sp>
        <p:nvSpPr>
          <p:cNvPr name="Freeform 8" id="8"/>
          <p:cNvSpPr/>
          <p:nvPr/>
        </p:nvSpPr>
        <p:spPr>
          <a:xfrm flipH="false" flipV="false" rot="0">
            <a:off x="14072636" y="702672"/>
            <a:ext cx="3508712" cy="8881657"/>
          </a:xfrm>
          <a:custGeom>
            <a:avLst/>
            <a:gdLst/>
            <a:ahLst/>
            <a:cxnLst/>
            <a:rect r="r" b="b" t="t" l="l"/>
            <a:pathLst>
              <a:path h="8881657" w="3508712">
                <a:moveTo>
                  <a:pt x="0" y="0"/>
                </a:moveTo>
                <a:lnTo>
                  <a:pt x="3508712" y="0"/>
                </a:lnTo>
                <a:lnTo>
                  <a:pt x="3508712" y="8881656"/>
                </a:lnTo>
                <a:lnTo>
                  <a:pt x="0" y="8881656"/>
                </a:lnTo>
                <a:lnTo>
                  <a:pt x="0" y="0"/>
                </a:lnTo>
                <a:close/>
              </a:path>
            </a:pathLst>
          </a:custGeom>
          <a:blipFill>
            <a:blip r:embed="rId7"/>
            <a:stretch>
              <a:fillRect l="-176010" t="0" r="-176010" b="0"/>
            </a:stretch>
          </a:blipFill>
        </p:spPr>
      </p:sp>
      <p:sp>
        <p:nvSpPr>
          <p:cNvPr name="TextBox 9" id="9"/>
          <p:cNvSpPr txBox="true"/>
          <p:nvPr/>
        </p:nvSpPr>
        <p:spPr>
          <a:xfrm rot="0">
            <a:off x="1222274" y="1371659"/>
            <a:ext cx="8178300" cy="762000"/>
          </a:xfrm>
          <a:prstGeom prst="rect">
            <a:avLst/>
          </a:prstGeom>
        </p:spPr>
        <p:txBody>
          <a:bodyPr anchor="t" rtlCol="false" tIns="0" lIns="0" bIns="0" rIns="0">
            <a:spAutoFit/>
          </a:bodyPr>
          <a:lstStyle/>
          <a:p>
            <a:pPr algn="l">
              <a:lnSpc>
                <a:spcPts val="6299"/>
              </a:lnSpc>
            </a:pPr>
            <a:r>
              <a:rPr lang="en-US" sz="4500" b="true">
                <a:solidFill>
                  <a:srgbClr val="000000"/>
                </a:solidFill>
                <a:latin typeface="Canva Sans Bold"/>
                <a:ea typeface="Canva Sans Bold"/>
                <a:cs typeface="Canva Sans Bold"/>
                <a:sym typeface="Canva Sans Bold"/>
              </a:rPr>
              <a:t>Resources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249030" y="-5203699"/>
            <a:ext cx="16445541" cy="16445541"/>
          </a:xfrm>
          <a:custGeom>
            <a:avLst/>
            <a:gdLst/>
            <a:ahLst/>
            <a:cxnLst/>
            <a:rect r="r" b="b" t="t" l="l"/>
            <a:pathLst>
              <a:path h="16445541" w="16445541">
                <a:moveTo>
                  <a:pt x="0" y="0"/>
                </a:moveTo>
                <a:lnTo>
                  <a:pt x="16445541" y="0"/>
                </a:lnTo>
                <a:lnTo>
                  <a:pt x="16445541" y="16445540"/>
                </a:lnTo>
                <a:lnTo>
                  <a:pt x="0" y="16445540"/>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00001" y="-2529421"/>
            <a:ext cx="15493601" cy="15493601"/>
          </a:xfrm>
          <a:custGeom>
            <a:avLst/>
            <a:gdLst/>
            <a:ahLst/>
            <a:cxnLst/>
            <a:rect r="r" b="b" t="t" l="l"/>
            <a:pathLst>
              <a:path h="15493601" w="15493601">
                <a:moveTo>
                  <a:pt x="0" y="0"/>
                </a:moveTo>
                <a:lnTo>
                  <a:pt x="15493601" y="0"/>
                </a:lnTo>
                <a:lnTo>
                  <a:pt x="15493601" y="15493601"/>
                </a:lnTo>
                <a:lnTo>
                  <a:pt x="0" y="15493601"/>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06652" y="702672"/>
            <a:ext cx="16874695" cy="8881657"/>
            <a:chOff x="0" y="0"/>
            <a:chExt cx="4444364" cy="2339202"/>
          </a:xfrm>
        </p:grpSpPr>
        <p:sp>
          <p:nvSpPr>
            <p:cNvPr name="Freeform 5" id="5"/>
            <p:cNvSpPr/>
            <p:nvPr/>
          </p:nvSpPr>
          <p:spPr>
            <a:xfrm flipH="false" flipV="false" rot="0">
              <a:off x="0" y="0"/>
              <a:ext cx="4444364" cy="2339202"/>
            </a:xfrm>
            <a:custGeom>
              <a:avLst/>
              <a:gdLst/>
              <a:ahLst/>
              <a:cxnLst/>
              <a:rect r="r" b="b" t="t" l="l"/>
              <a:pathLst>
                <a:path h="2339202" w="4444364">
                  <a:moveTo>
                    <a:pt x="23398" y="0"/>
                  </a:moveTo>
                  <a:lnTo>
                    <a:pt x="4420966" y="0"/>
                  </a:lnTo>
                  <a:cubicBezTo>
                    <a:pt x="4433888" y="0"/>
                    <a:pt x="4444364" y="10476"/>
                    <a:pt x="4444364" y="23398"/>
                  </a:cubicBezTo>
                  <a:lnTo>
                    <a:pt x="4444364" y="2315804"/>
                  </a:lnTo>
                  <a:cubicBezTo>
                    <a:pt x="4444364" y="2328726"/>
                    <a:pt x="4433888" y="2339202"/>
                    <a:pt x="4420966" y="2339202"/>
                  </a:cubicBezTo>
                  <a:lnTo>
                    <a:pt x="23398" y="2339202"/>
                  </a:lnTo>
                  <a:cubicBezTo>
                    <a:pt x="10476" y="2339202"/>
                    <a:pt x="0" y="2328726"/>
                    <a:pt x="0" y="2315804"/>
                  </a:cubicBezTo>
                  <a:lnTo>
                    <a:pt x="0" y="23398"/>
                  </a:lnTo>
                  <a:cubicBezTo>
                    <a:pt x="0" y="10476"/>
                    <a:pt x="10476" y="0"/>
                    <a:pt x="23398" y="0"/>
                  </a:cubicBezTo>
                  <a:close/>
                </a:path>
              </a:pathLst>
            </a:custGeom>
            <a:solidFill>
              <a:srgbClr val="FFFFFF"/>
            </a:solidFill>
          </p:spPr>
        </p:sp>
        <p:sp>
          <p:nvSpPr>
            <p:cNvPr name="TextBox 6" id="6"/>
            <p:cNvSpPr txBox="true"/>
            <p:nvPr/>
          </p:nvSpPr>
          <p:spPr>
            <a:xfrm>
              <a:off x="0" y="-38100"/>
              <a:ext cx="4444364" cy="2377302"/>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4072636" y="702672"/>
            <a:ext cx="3508712" cy="8881657"/>
          </a:xfrm>
          <a:custGeom>
            <a:avLst/>
            <a:gdLst/>
            <a:ahLst/>
            <a:cxnLst/>
            <a:rect r="r" b="b" t="t" l="l"/>
            <a:pathLst>
              <a:path h="8881657" w="3508712">
                <a:moveTo>
                  <a:pt x="0" y="0"/>
                </a:moveTo>
                <a:lnTo>
                  <a:pt x="3508712" y="0"/>
                </a:lnTo>
                <a:lnTo>
                  <a:pt x="3508712" y="8881656"/>
                </a:lnTo>
                <a:lnTo>
                  <a:pt x="0" y="8881656"/>
                </a:lnTo>
                <a:lnTo>
                  <a:pt x="0" y="0"/>
                </a:lnTo>
                <a:close/>
              </a:path>
            </a:pathLst>
          </a:custGeom>
          <a:blipFill>
            <a:blip r:embed="rId6"/>
            <a:stretch>
              <a:fillRect l="-146473" t="0" r="-133461" b="0"/>
            </a:stretch>
          </a:blipFill>
        </p:spPr>
      </p:sp>
      <p:sp>
        <p:nvSpPr>
          <p:cNvPr name="TextBox 8" id="8"/>
          <p:cNvSpPr txBox="true"/>
          <p:nvPr/>
        </p:nvSpPr>
        <p:spPr>
          <a:xfrm rot="0">
            <a:off x="1664729" y="2257071"/>
            <a:ext cx="8178300" cy="762000"/>
          </a:xfrm>
          <a:prstGeom prst="rect">
            <a:avLst/>
          </a:prstGeom>
        </p:spPr>
        <p:txBody>
          <a:bodyPr anchor="t" rtlCol="false" tIns="0" lIns="0" bIns="0" rIns="0">
            <a:spAutoFit/>
          </a:bodyPr>
          <a:lstStyle/>
          <a:p>
            <a:pPr algn="l">
              <a:lnSpc>
                <a:spcPts val="6299"/>
              </a:lnSpc>
            </a:pPr>
            <a:r>
              <a:rPr lang="en-US" sz="4500" b="true">
                <a:solidFill>
                  <a:srgbClr val="000000"/>
                </a:solidFill>
                <a:latin typeface="Canva Sans Bold"/>
                <a:ea typeface="Canva Sans Bold"/>
                <a:cs typeface="Canva Sans Bold"/>
                <a:sym typeface="Canva Sans Bold"/>
              </a:rPr>
              <a:t>Risks &amp; Mitigation Strategies</a:t>
            </a:r>
          </a:p>
        </p:txBody>
      </p:sp>
      <p:sp>
        <p:nvSpPr>
          <p:cNvPr name="TextBox 9" id="9"/>
          <p:cNvSpPr txBox="true"/>
          <p:nvPr/>
        </p:nvSpPr>
        <p:spPr>
          <a:xfrm rot="0">
            <a:off x="1395850" y="3513978"/>
            <a:ext cx="11552687" cy="4821942"/>
          </a:xfrm>
          <a:prstGeom prst="rect">
            <a:avLst/>
          </a:prstGeom>
        </p:spPr>
        <p:txBody>
          <a:bodyPr anchor="t" rtlCol="false" tIns="0" lIns="0" bIns="0" rIns="0">
            <a:spAutoFit/>
          </a:bodyPr>
          <a:lstStyle/>
          <a:p>
            <a:pPr algn="l" marL="668794" indent="-334397" lvl="1">
              <a:lnSpc>
                <a:spcPts val="6474"/>
              </a:lnSpc>
              <a:buFont typeface="Arial"/>
              <a:buChar char="•"/>
            </a:pPr>
            <a:r>
              <a:rPr lang="en-US" sz="3097">
                <a:solidFill>
                  <a:srgbClr val="000000"/>
                </a:solidFill>
                <a:latin typeface="Canva Sans"/>
                <a:ea typeface="Canva Sans"/>
                <a:cs typeface="Canva Sans"/>
                <a:sym typeface="Canva Sans"/>
              </a:rPr>
              <a:t>Resistance to adoption from sales staff used to manual processes</a:t>
            </a:r>
          </a:p>
          <a:p>
            <a:pPr algn="l" marL="668794" indent="-334397" lvl="1">
              <a:lnSpc>
                <a:spcPts val="6474"/>
              </a:lnSpc>
              <a:buFont typeface="Arial"/>
              <a:buChar char="•"/>
            </a:pPr>
            <a:r>
              <a:rPr lang="en-US" sz="3097">
                <a:solidFill>
                  <a:srgbClr val="000000"/>
                </a:solidFill>
                <a:latin typeface="Canva Sans"/>
                <a:ea typeface="Canva Sans"/>
                <a:cs typeface="Canva Sans"/>
                <a:sym typeface="Canva Sans"/>
              </a:rPr>
              <a:t>Data migration </a:t>
            </a:r>
            <a:r>
              <a:rPr lang="en-US" sz="3097">
                <a:solidFill>
                  <a:srgbClr val="000000"/>
                </a:solidFill>
                <a:latin typeface="Canva Sans"/>
                <a:ea typeface="Canva Sans"/>
                <a:cs typeface="Canva Sans"/>
                <a:sym typeface="Canva Sans"/>
              </a:rPr>
              <a:t>c</a:t>
            </a:r>
            <a:r>
              <a:rPr lang="en-US" sz="3097">
                <a:solidFill>
                  <a:srgbClr val="000000"/>
                </a:solidFill>
                <a:latin typeface="Canva Sans"/>
                <a:ea typeface="Canva Sans"/>
                <a:cs typeface="Canva Sans"/>
                <a:sym typeface="Canva Sans"/>
              </a:rPr>
              <a:t>hall</a:t>
            </a:r>
            <a:r>
              <a:rPr lang="en-US" sz="3097">
                <a:solidFill>
                  <a:srgbClr val="000000"/>
                </a:solidFill>
                <a:latin typeface="Canva Sans"/>
                <a:ea typeface="Canva Sans"/>
                <a:cs typeface="Canva Sans"/>
                <a:sym typeface="Canva Sans"/>
              </a:rPr>
              <a:t>e</a:t>
            </a:r>
            <a:r>
              <a:rPr lang="en-US" sz="3097">
                <a:solidFill>
                  <a:srgbClr val="000000"/>
                </a:solidFill>
                <a:latin typeface="Canva Sans"/>
                <a:ea typeface="Canva Sans"/>
                <a:cs typeface="Canva Sans"/>
                <a:sym typeface="Canva Sans"/>
              </a:rPr>
              <a:t>nge</a:t>
            </a:r>
            <a:r>
              <a:rPr lang="en-US" sz="3097">
                <a:solidFill>
                  <a:srgbClr val="000000"/>
                </a:solidFill>
                <a:latin typeface="Canva Sans"/>
                <a:ea typeface="Canva Sans"/>
                <a:cs typeface="Canva Sans"/>
                <a:sym typeface="Canva Sans"/>
              </a:rPr>
              <a:t>s </a:t>
            </a:r>
            <a:r>
              <a:rPr lang="en-US" sz="3097">
                <a:solidFill>
                  <a:srgbClr val="000000"/>
                </a:solidFill>
                <a:latin typeface="Canva Sans"/>
                <a:ea typeface="Canva Sans"/>
                <a:cs typeface="Canva Sans"/>
                <a:sym typeface="Canva Sans"/>
              </a:rPr>
              <a:t>f</a:t>
            </a:r>
            <a:r>
              <a:rPr lang="en-US" sz="3097">
                <a:solidFill>
                  <a:srgbClr val="000000"/>
                </a:solidFill>
                <a:latin typeface="Canva Sans"/>
                <a:ea typeface="Canva Sans"/>
                <a:cs typeface="Canva Sans"/>
                <a:sym typeface="Canva Sans"/>
              </a:rPr>
              <a:t>r</a:t>
            </a:r>
            <a:r>
              <a:rPr lang="en-US" sz="3097">
                <a:solidFill>
                  <a:srgbClr val="000000"/>
                </a:solidFill>
                <a:latin typeface="Canva Sans"/>
                <a:ea typeface="Canva Sans"/>
                <a:cs typeface="Canva Sans"/>
                <a:sym typeface="Canva Sans"/>
              </a:rPr>
              <a:t>om l</a:t>
            </a:r>
            <a:r>
              <a:rPr lang="en-US" sz="3097">
                <a:solidFill>
                  <a:srgbClr val="000000"/>
                </a:solidFill>
                <a:latin typeface="Canva Sans"/>
                <a:ea typeface="Canva Sans"/>
                <a:cs typeface="Canva Sans"/>
                <a:sym typeface="Canva Sans"/>
              </a:rPr>
              <a:t>e</a:t>
            </a:r>
            <a:r>
              <a:rPr lang="en-US" sz="3097">
                <a:solidFill>
                  <a:srgbClr val="000000"/>
                </a:solidFill>
                <a:latin typeface="Canva Sans"/>
                <a:ea typeface="Canva Sans"/>
                <a:cs typeface="Canva Sans"/>
                <a:sym typeface="Canva Sans"/>
              </a:rPr>
              <a:t>g</a:t>
            </a:r>
            <a:r>
              <a:rPr lang="en-US" sz="3097">
                <a:solidFill>
                  <a:srgbClr val="000000"/>
                </a:solidFill>
                <a:latin typeface="Canva Sans"/>
                <a:ea typeface="Canva Sans"/>
                <a:cs typeface="Canva Sans"/>
                <a:sym typeface="Canva Sans"/>
              </a:rPr>
              <a:t>a</a:t>
            </a:r>
            <a:r>
              <a:rPr lang="en-US" sz="3097">
                <a:solidFill>
                  <a:srgbClr val="000000"/>
                </a:solidFill>
                <a:latin typeface="Canva Sans"/>
                <a:ea typeface="Canva Sans"/>
                <a:cs typeface="Canva Sans"/>
                <a:sym typeface="Canva Sans"/>
              </a:rPr>
              <a:t>cy </a:t>
            </a:r>
            <a:r>
              <a:rPr lang="en-US" sz="3097">
                <a:solidFill>
                  <a:srgbClr val="000000"/>
                </a:solidFill>
                <a:latin typeface="Canva Sans"/>
                <a:ea typeface="Canva Sans"/>
                <a:cs typeface="Canva Sans"/>
                <a:sym typeface="Canva Sans"/>
              </a:rPr>
              <a:t>s</a:t>
            </a:r>
            <a:r>
              <a:rPr lang="en-US" sz="3097">
                <a:solidFill>
                  <a:srgbClr val="000000"/>
                </a:solidFill>
                <a:latin typeface="Canva Sans"/>
                <a:ea typeface="Canva Sans"/>
                <a:cs typeface="Canva Sans"/>
                <a:sym typeface="Canva Sans"/>
              </a:rPr>
              <a:t>ystems</a:t>
            </a:r>
          </a:p>
          <a:p>
            <a:pPr algn="l" marL="668794" indent="-334397" lvl="1">
              <a:lnSpc>
                <a:spcPts val="6474"/>
              </a:lnSpc>
              <a:buFont typeface="Arial"/>
              <a:buChar char="•"/>
            </a:pPr>
            <a:r>
              <a:rPr lang="en-US" sz="3097">
                <a:solidFill>
                  <a:srgbClr val="000000"/>
                </a:solidFill>
                <a:latin typeface="Canva Sans"/>
                <a:ea typeface="Canva Sans"/>
                <a:cs typeface="Canva Sans"/>
                <a:sym typeface="Canva Sans"/>
              </a:rPr>
              <a:t>Dependency on third party CRM integrations</a:t>
            </a:r>
          </a:p>
          <a:p>
            <a:pPr algn="l" marL="668794" indent="-334397" lvl="1">
              <a:lnSpc>
                <a:spcPts val="6474"/>
              </a:lnSpc>
              <a:buFont typeface="Arial"/>
              <a:buChar char="•"/>
            </a:pPr>
            <a:r>
              <a:rPr lang="en-US" sz="3097">
                <a:solidFill>
                  <a:srgbClr val="000000"/>
                </a:solidFill>
                <a:latin typeface="Canva Sans"/>
                <a:ea typeface="Canva Sans"/>
                <a:cs typeface="Canva Sans"/>
                <a:sym typeface="Canva Sans"/>
              </a:rPr>
              <a:t>Risk mitigation through training and phased implementation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DAG1OzYuNeA</dc:identifier>
  <dcterms:modified xsi:type="dcterms:W3CDTF">2011-08-01T06:04:30Z</dcterms:modified>
  <cp:revision>1</cp:revision>
  <dc:title>Agile Project 1 Lead Management System</dc:title>
</cp:coreProperties>
</file>