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2" r:id="rId4"/>
    <p:sldId id="269" r:id="rId5"/>
    <p:sldId id="273" r:id="rId6"/>
    <p:sldId id="258" r:id="rId7"/>
    <p:sldId id="276" r:id="rId8"/>
    <p:sldId id="270" r:id="rId9"/>
    <p:sldId id="259" r:id="rId10"/>
    <p:sldId id="260" r:id="rId11"/>
    <p:sldId id="277" r:id="rId12"/>
    <p:sldId id="275" r:id="rId13"/>
    <p:sldId id="274" r:id="rId14"/>
    <p:sldId id="263" r:id="rId15"/>
    <p:sldId id="262" r:id="rId16"/>
    <p:sldId id="264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 Samaiya" userId="af51154774c903ab" providerId="LiveId" clId="{654E0DC0-7AA8-457B-BC06-DB878219DC58}"/>
    <pc:docChg chg="undo custSel delSld modSld sldOrd">
      <pc:chgData name="Suman Samaiya" userId="af51154774c903ab" providerId="LiveId" clId="{654E0DC0-7AA8-457B-BC06-DB878219DC58}" dt="2025-10-23T11:29:19.142" v="34"/>
      <pc:docMkLst>
        <pc:docMk/>
      </pc:docMkLst>
      <pc:sldChg chg="ord">
        <pc:chgData name="Suman Samaiya" userId="af51154774c903ab" providerId="LiveId" clId="{654E0DC0-7AA8-457B-BC06-DB878219DC58}" dt="2025-10-23T11:29:19.142" v="34"/>
        <pc:sldMkLst>
          <pc:docMk/>
          <pc:sldMk cId="0" sldId="257"/>
        </pc:sldMkLst>
      </pc:sldChg>
      <pc:sldChg chg="ord">
        <pc:chgData name="Suman Samaiya" userId="af51154774c903ab" providerId="LiveId" clId="{654E0DC0-7AA8-457B-BC06-DB878219DC58}" dt="2025-10-23T11:28:36.634" v="32"/>
        <pc:sldMkLst>
          <pc:docMk/>
          <pc:sldMk cId="0" sldId="263"/>
        </pc:sldMkLst>
      </pc:sldChg>
      <pc:sldChg chg="del">
        <pc:chgData name="Suman Samaiya" userId="af51154774c903ab" providerId="LiveId" clId="{654E0DC0-7AA8-457B-BC06-DB878219DC58}" dt="2025-10-22T19:20:42.927" v="0" actId="2696"/>
        <pc:sldMkLst>
          <pc:docMk/>
          <pc:sldMk cId="0" sldId="267"/>
        </pc:sldMkLst>
      </pc:sldChg>
      <pc:sldChg chg="modSp mod ord">
        <pc:chgData name="Suman Samaiya" userId="af51154774c903ab" providerId="LiveId" clId="{654E0DC0-7AA8-457B-BC06-DB878219DC58}" dt="2025-10-23T11:26:13.440" v="27" actId="403"/>
        <pc:sldMkLst>
          <pc:docMk/>
          <pc:sldMk cId="115678441" sldId="275"/>
        </pc:sldMkLst>
        <pc:spChg chg="mod">
          <ac:chgData name="Suman Samaiya" userId="af51154774c903ab" providerId="LiveId" clId="{654E0DC0-7AA8-457B-BC06-DB878219DC58}" dt="2025-10-23T11:26:13.440" v="27" actId="403"/>
          <ac:spMkLst>
            <pc:docMk/>
            <pc:sldMk cId="115678441" sldId="275"/>
            <ac:spMk id="2" creationId="{9D5721B1-2C59-5C2E-D9BF-899581C7E995}"/>
          </ac:spMkLst>
        </pc:spChg>
      </pc:sldChg>
      <pc:sldChg chg="modSp mod">
        <pc:chgData name="Suman Samaiya" userId="af51154774c903ab" providerId="LiveId" clId="{654E0DC0-7AA8-457B-BC06-DB878219DC58}" dt="2025-10-23T11:27:18.498" v="30" actId="207"/>
        <pc:sldMkLst>
          <pc:docMk/>
          <pc:sldMk cId="1615336027" sldId="277"/>
        </pc:sldMkLst>
        <pc:graphicFrameChg chg="modGraphic">
          <ac:chgData name="Suman Samaiya" userId="af51154774c903ab" providerId="LiveId" clId="{654E0DC0-7AA8-457B-BC06-DB878219DC58}" dt="2025-10-23T11:27:18.498" v="30" actId="207"/>
          <ac:graphicFrameMkLst>
            <pc:docMk/>
            <pc:sldMk cId="1615336027" sldId="277"/>
            <ac:graphicFrameMk id="4" creationId="{09D2B42E-B009-B9AB-B4AC-B7E897D8712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dirty="0"/>
          </a:p>
          <a:p>
            <a:pPr marL="0" indent="0" algn="ctr">
              <a:buNone/>
              <a:defRPr sz="1800"/>
            </a:pPr>
            <a:r>
              <a:rPr lang="en-IN" sz="1800" dirty="0"/>
              <a:t>Agile Project – Audit Data Request Automation (Transition)</a:t>
            </a:r>
            <a:br>
              <a:rPr lang="en-IN" sz="1800" dirty="0"/>
            </a:br>
            <a:br>
              <a:rPr lang="en-IN" sz="1800" b="1" dirty="0"/>
            </a:br>
            <a:r>
              <a:rPr lang="en-IN" sz="1800" b="1" dirty="0"/>
              <a:t>Work Force Management</a:t>
            </a:r>
          </a:p>
          <a:p>
            <a:pPr marL="0" indent="0" algn="ctr">
              <a:buNone/>
              <a:defRPr sz="1800"/>
            </a:pPr>
            <a:endParaRPr lang="en-IN" sz="1800" dirty="0"/>
          </a:p>
          <a:p>
            <a:pPr marL="0" indent="0" algn="ctr">
              <a:buNone/>
              <a:defRPr sz="1800"/>
            </a:pPr>
            <a:r>
              <a:rPr dirty="0"/>
              <a:t>Suman Samaiya | Business Analyst</a:t>
            </a:r>
            <a:endParaRPr lang="en-US" dirty="0"/>
          </a:p>
          <a:p>
            <a:pPr marL="0" indent="0" algn="ctr">
              <a:buNone/>
              <a:defRPr sz="1800"/>
            </a:pPr>
            <a:r>
              <a:rPr dirty="0"/>
              <a:t>Date: </a:t>
            </a:r>
            <a:r>
              <a:rPr lang="en-US" dirty="0"/>
              <a:t>10/22/2025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Proposed (To-Be)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462FE0C-D04B-A0FB-D700-9E1D133F5B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3510" y="1522614"/>
            <a:ext cx="8391464" cy="1900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logs into the Audit Support Application.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Creates a new data request with fields like: Request Type, Description, Due Date, Business Owner.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receive a notification and upload the requested data.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The system tracks progress, deadlines, and completion status.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Managers view dashboards summarizing SLA performance and bottlenecks.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FB2B-9975-E447-DAC6-04E47426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Product Backlog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D2B42E-B009-B9AB-B4AC-B7E897D871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272817"/>
              </p:ext>
            </p:extLst>
          </p:nvPr>
        </p:nvGraphicFramePr>
        <p:xfrm>
          <a:off x="457199" y="1600200"/>
          <a:ext cx="850982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9227">
                  <a:extLst>
                    <a:ext uri="{9D8B030D-6E8A-4147-A177-3AD203B41FA5}">
                      <a16:colId xmlns:a16="http://schemas.microsoft.com/office/drawing/2014/main" val="1771256659"/>
                    </a:ext>
                  </a:extLst>
                </a:gridCol>
                <a:gridCol w="5240593">
                  <a:extLst>
                    <a:ext uri="{9D8B030D-6E8A-4147-A177-3AD203B41FA5}">
                      <a16:colId xmlns:a16="http://schemas.microsoft.com/office/drawing/2014/main" val="2357052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Epic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Sample User Stories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006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Request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Create Request, View Requests, Edit/Close Request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2895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Data Upload &amp; Response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Upload Data, Attach Supporting Documents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154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Dashboard &amp;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View Request Summary, Download Report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566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Notifications &amp; Alerts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Email Notifications, Due Date Reminders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462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User Roles &amp; 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Role-Based Access, Password Reset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775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336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721B1-2C59-5C2E-D9BF-899581C7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Sprint Backlog</a:t>
            </a:r>
            <a:br>
              <a:rPr lang="en-IN" sz="1400" dirty="0"/>
            </a:br>
            <a:br>
              <a:rPr lang="en-IN" sz="1400" dirty="0"/>
            </a:br>
            <a:r>
              <a:rPr lang="en-IN" sz="1600" b="1" dirty="0"/>
              <a:t>Request management</a:t>
            </a:r>
            <a:endParaRPr lang="en-IN" sz="14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31A8C6-5E5E-BFDE-FC3C-6535E5995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164301"/>
              </p:ext>
            </p:extLst>
          </p:nvPr>
        </p:nvGraphicFramePr>
        <p:xfrm>
          <a:off x="457200" y="1600199"/>
          <a:ext cx="7834757" cy="4276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68776613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57767805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215182826"/>
                    </a:ext>
                  </a:extLst>
                </a:gridCol>
                <a:gridCol w="1111045">
                  <a:extLst>
                    <a:ext uri="{9D8B030D-6E8A-4147-A177-3AD203B41FA5}">
                      <a16:colId xmlns:a16="http://schemas.microsoft.com/office/drawing/2014/main" val="4169111406"/>
                    </a:ext>
                  </a:extLst>
                </a:gridCol>
                <a:gridCol w="1237312">
                  <a:extLst>
                    <a:ext uri="{9D8B030D-6E8A-4147-A177-3AD203B41FA5}">
                      <a16:colId xmlns:a16="http://schemas.microsoft.com/office/drawing/2014/main" val="360691022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44478480"/>
                    </a:ext>
                  </a:extLst>
                </a:gridCol>
              </a:tblGrid>
              <a:tr h="710382">
                <a:tc>
                  <a:txBody>
                    <a:bodyPr/>
                    <a:lstStyle/>
                    <a:p>
                      <a:pPr algn="ctr"/>
                      <a:endParaRPr lang="en-IN" sz="1200" b="1" dirty="0"/>
                    </a:p>
                    <a:p>
                      <a:pPr algn="ctr"/>
                      <a:r>
                        <a:rPr lang="en-IN" sz="1200" b="1" dirty="0"/>
                        <a:t>Epic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200" b="1" dirty="0"/>
                    </a:p>
                    <a:p>
                      <a:pPr algn="ctr"/>
                      <a:r>
                        <a:rPr lang="en-IN" sz="1200" b="1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200" b="1" dirty="0"/>
                    </a:p>
                    <a:p>
                      <a:pPr algn="ctr"/>
                      <a:r>
                        <a:rPr lang="en-IN" sz="12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200" b="1" dirty="0"/>
                    </a:p>
                    <a:p>
                      <a:pPr algn="ctr"/>
                      <a:r>
                        <a:rPr lang="en-IN" sz="1200" b="1" dirty="0"/>
                        <a:t>Story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200" b="1" dirty="0"/>
                    </a:p>
                    <a:p>
                      <a:pPr algn="ctr"/>
                      <a:r>
                        <a:rPr lang="en-IN" sz="1200" b="1" dirty="0"/>
                        <a:t>Business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dirty="0"/>
                        <a:t>Acceptance Criteria (Summary)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575710"/>
                  </a:ext>
                </a:extLst>
              </a:tr>
              <a:tr h="983225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E1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/>
                        <a:t>As an auditor, I want to create a new audit data request, so I can request information from business users.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5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10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Form should capture request type, due date, and assign business owner.</a:t>
                      </a:r>
                      <a:endParaRPr lang="en-IN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51577"/>
                  </a:ext>
                </a:extLst>
              </a:tr>
              <a:tr h="47331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E2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 an auditor, I want to view all my requests so that I can monitor progress.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  <a:p>
                      <a:pPr algn="ctr"/>
                      <a:endParaRPr lang="en-IN" sz="1200" dirty="0"/>
                    </a:p>
                    <a:p>
                      <a:pPr algn="ctr"/>
                      <a:r>
                        <a:rPr lang="en-IN" sz="12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8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9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My Requests” page lists all open and completed requests.</a:t>
                      </a:r>
                      <a:endParaRPr lang="en-IN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56794"/>
                  </a:ext>
                </a:extLst>
              </a:tr>
              <a:tr h="47331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E3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  <a:p>
                      <a:pPr algn="ctr"/>
                      <a:r>
                        <a:rPr lang="en-IN" sz="1200" dirty="0"/>
                        <a:t>Edit / Close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  <a:p>
                      <a:pPr algn="ctr"/>
                      <a:r>
                        <a:rPr lang="en-IN" sz="12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  <a:p>
                      <a:r>
                        <a:rPr lang="en-US" sz="1200" dirty="0"/>
                        <a:t>                8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              </a:t>
                      </a:r>
                    </a:p>
                    <a:p>
                      <a:pPr algn="ctr"/>
                      <a:r>
                        <a:rPr lang="en-US" sz="1200" dirty="0"/>
                        <a:t>9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As an auditor, I want to edit or close a request so that I can manage them easily.</a:t>
                      </a:r>
                      <a:endParaRPr lang="en-IN" sz="1200" dirty="0"/>
                    </a:p>
                    <a:p>
                      <a:pPr algn="ctr"/>
                      <a:endParaRPr lang="en-IN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284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78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4F678-416D-9D4C-5656-D2442EA2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 Epics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0DD322B7-9206-6AB7-A077-294308799B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083218"/>
              </p:ext>
            </p:extLst>
          </p:nvPr>
        </p:nvGraphicFramePr>
        <p:xfrm>
          <a:off x="457200" y="1600200"/>
          <a:ext cx="852948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58">
                  <a:extLst>
                    <a:ext uri="{9D8B030D-6E8A-4147-A177-3AD203B41FA5}">
                      <a16:colId xmlns:a16="http://schemas.microsoft.com/office/drawing/2014/main" val="1791242081"/>
                    </a:ext>
                  </a:extLst>
                </a:gridCol>
                <a:gridCol w="3055188">
                  <a:extLst>
                    <a:ext uri="{9D8B030D-6E8A-4147-A177-3AD203B41FA5}">
                      <a16:colId xmlns:a16="http://schemas.microsoft.com/office/drawing/2014/main" val="852416695"/>
                    </a:ext>
                  </a:extLst>
                </a:gridCol>
                <a:gridCol w="4497638">
                  <a:extLst>
                    <a:ext uri="{9D8B030D-6E8A-4147-A177-3AD203B41FA5}">
                      <a16:colId xmlns:a16="http://schemas.microsoft.com/office/drawing/2014/main" val="3840027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ID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Name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06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Create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Auditors can raise and submit new audit data requests.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5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View Request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view all my requests so that I can monitor progress.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980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Edit / Close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edit or close a request so that I can manage them easily.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31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562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1800" b="1" dirty="0"/>
              <a:t>User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  <a:defRPr sz="1800"/>
            </a:pPr>
            <a:r>
              <a:rPr sz="1600" dirty="0"/>
              <a:t>US1: </a:t>
            </a:r>
            <a:r>
              <a:rPr lang="en-US" sz="1600" dirty="0"/>
              <a:t> </a:t>
            </a:r>
            <a:r>
              <a:rPr sz="1600" dirty="0"/>
              <a:t>As an auditor, I want to create a new request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 marL="0" indent="0">
              <a:buNone/>
              <a:defRPr sz="1800"/>
            </a:pPr>
            <a:r>
              <a:rPr sz="1600" dirty="0"/>
              <a:t>Acceptance Criteria: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>
              <a:defRPr sz="1800"/>
            </a:pPr>
            <a:r>
              <a:rPr sz="1600" dirty="0"/>
              <a:t>1. </a:t>
            </a:r>
            <a:r>
              <a:rPr lang="en-US" sz="1600" dirty="0"/>
              <a:t>Request form captures mandatory fields</a:t>
            </a:r>
            <a:r>
              <a:rPr sz="1600" dirty="0"/>
              <a:t>: Title, Department, Due Date</a:t>
            </a:r>
          </a:p>
          <a:p>
            <a:pPr>
              <a:defRPr sz="1800"/>
            </a:pPr>
            <a:r>
              <a:rPr sz="1600" dirty="0"/>
              <a:t>2. Unique Request ID auto-generated</a:t>
            </a:r>
          </a:p>
          <a:p>
            <a:pPr>
              <a:defRPr sz="1800"/>
            </a:pPr>
            <a:r>
              <a:rPr sz="1600" dirty="0"/>
              <a:t>3. </a:t>
            </a:r>
            <a:r>
              <a:rPr lang="en-US" sz="1600" dirty="0"/>
              <a:t>Request gets assigned to correct support queue </a:t>
            </a:r>
          </a:p>
          <a:p>
            <a:pPr>
              <a:defRPr sz="1800"/>
            </a:pPr>
            <a:r>
              <a:rPr sz="1600" dirty="0"/>
              <a:t>4. Error messages for missing fields</a:t>
            </a:r>
            <a:endParaRPr lang="en-US" sz="1600" dirty="0"/>
          </a:p>
          <a:p>
            <a:pPr>
              <a:defRPr sz="1800"/>
            </a:pPr>
            <a:r>
              <a:rPr lang="en-US" sz="1600" dirty="0"/>
              <a:t>5. Confirmation notification sent automatically</a:t>
            </a:r>
            <a:endParaRPr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Sprint 1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Duration: 2 weeks</a:t>
            </a:r>
          </a:p>
          <a:p>
            <a:pPr>
              <a:defRPr sz="1800"/>
            </a:pPr>
            <a:r>
              <a:rPr dirty="0"/>
              <a:t>Goal: Enable auditors to create, view, and close requests</a:t>
            </a:r>
          </a:p>
          <a:p>
            <a:pPr>
              <a:defRPr sz="1800"/>
            </a:pPr>
            <a:r>
              <a:rPr dirty="0"/>
              <a:t>User Stories: US1 – Create Request, US2 – View Requests, US3 – Edit/Close </a:t>
            </a:r>
            <a:r>
              <a:rPr dirty="0" err="1"/>
              <a:t>Reques</a:t>
            </a:r>
            <a:r>
              <a:rPr lang="en-IN" dirty="0"/>
              <a:t>t</a:t>
            </a:r>
          </a:p>
          <a:p>
            <a:pPr>
              <a:defRPr sz="1800"/>
            </a:pPr>
            <a:r>
              <a:rPr lang="en-US" dirty="0"/>
              <a:t>BA Contribution: Defined stories, ACs, supported Dev &amp; QA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1 Burndown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71" y="1600200"/>
            <a:ext cx="8672051" cy="4525963"/>
          </a:xfrm>
        </p:spPr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lang="en-US" sz="1800" dirty="0"/>
              <a:t>• User Story 1: Auditors can raise and submit new audit data requests..</a:t>
            </a:r>
          </a:p>
          <a:p>
            <a:pPr marL="0" indent="0">
              <a:buNone/>
            </a:pPr>
            <a:r>
              <a:rPr lang="en-US" sz="1800" dirty="0"/>
              <a:t>• User Story 2: As an auditor, I want to view all my requests so that I can monitor progress.</a:t>
            </a:r>
          </a:p>
          <a:p>
            <a:pPr marL="0" indent="0">
              <a:buNone/>
            </a:pPr>
            <a:r>
              <a:rPr lang="en-US" sz="1800" dirty="0"/>
              <a:t>• User Story 3: As an auditor, I want to edit or close requests so that I can manage them easily.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Sprint Duration: 2 Weeks</a:t>
            </a:r>
          </a:p>
          <a:p>
            <a:pPr marL="0" indent="0">
              <a:buNone/>
            </a:pPr>
            <a:r>
              <a:rPr lang="en-US" sz="1800" dirty="0"/>
              <a:t>Deliverables: Enable auditors to create, view, and close requests.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Review &amp; Retrospective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What Went Well: </a:t>
            </a:r>
            <a:r>
              <a:rPr lang="en-US" sz="1600" dirty="0"/>
              <a:t>Clear user stories, smooth collaboration, timely delivery</a:t>
            </a:r>
            <a:endParaRPr sz="1600" dirty="0"/>
          </a:p>
          <a:p>
            <a:pPr>
              <a:defRPr sz="1800"/>
            </a:pPr>
            <a:r>
              <a:rPr sz="1600" dirty="0"/>
              <a:t>What Can Improve: </a:t>
            </a:r>
            <a:r>
              <a:rPr lang="en-US" sz="1600" dirty="0"/>
              <a:t>Deliver UI mockups earlier, start QA mid-sprint, </a:t>
            </a:r>
            <a:endParaRPr sz="1600" dirty="0"/>
          </a:p>
          <a:p>
            <a:pPr>
              <a:defRPr sz="1800"/>
            </a:pPr>
            <a:r>
              <a:rPr sz="1600" dirty="0"/>
              <a:t>Action Items: </a:t>
            </a:r>
            <a:endParaRPr lang="en-US" sz="1600" dirty="0"/>
          </a:p>
          <a:p>
            <a:pPr lvl="1"/>
            <a:r>
              <a:rPr lang="en-US" sz="1600" dirty="0"/>
              <a:t>BA to prepare ACs before sprint start</a:t>
            </a:r>
          </a:p>
          <a:p>
            <a:pPr lvl="1"/>
            <a:r>
              <a:rPr lang="en-US" sz="1600" dirty="0"/>
              <a:t>UX to deliver designs before Day 1</a:t>
            </a:r>
          </a:p>
          <a:p>
            <a:pPr lvl="1"/>
            <a:r>
              <a:rPr lang="en-US" sz="1600" dirty="0"/>
              <a:t>QA to start testing by Day 6</a:t>
            </a:r>
          </a:p>
          <a:p>
            <a:pPr>
              <a:defRPr sz="1800"/>
            </a:pPr>
            <a:endParaRPr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Project Overview</a:t>
            </a:r>
            <a:endParaRPr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b="1" dirty="0"/>
              <a:t>Goal</a:t>
            </a:r>
            <a:r>
              <a:rPr sz="1600" dirty="0"/>
              <a:t>: Centralized platform to manage audit requests</a:t>
            </a:r>
          </a:p>
          <a:p>
            <a:pPr>
              <a:defRPr sz="1800"/>
            </a:pPr>
            <a:r>
              <a:rPr sz="1600" b="1" dirty="0"/>
              <a:t>Problem</a:t>
            </a:r>
            <a:r>
              <a:rPr sz="1600" dirty="0"/>
              <a:t>: Manual emails and Excel tracking, lack of visibility</a:t>
            </a:r>
          </a:p>
          <a:p>
            <a:pPr>
              <a:defRPr sz="1800"/>
            </a:pPr>
            <a:r>
              <a:rPr sz="1600" b="1" dirty="0"/>
              <a:t>Solution</a:t>
            </a:r>
            <a:r>
              <a:rPr sz="1600" dirty="0"/>
              <a:t>: Web app with request tracking, dashboards, notifications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024EF-DDF4-F4DD-2BAD-FEAF0D49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/>
              <a:t>Purpose Statement (Goals)</a:t>
            </a:r>
            <a:endParaRPr lang="en-IN" sz="1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A4D07BD-2A8A-5AA6-0BFB-7BE7441DA1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573964"/>
            <a:ext cx="8472769" cy="2516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600" dirty="0"/>
              <a:t>To create a </a:t>
            </a:r>
            <a:r>
              <a:rPr lang="en-US" sz="1600" b="1" dirty="0"/>
              <a:t>centralized Audit Support Application</a:t>
            </a:r>
            <a:r>
              <a:rPr lang="en-US" sz="1600" dirty="0"/>
              <a:t> that helps auditors and business teams manage,</a:t>
            </a:r>
          </a:p>
          <a:p>
            <a:pPr mar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dirty="0"/>
              <a:t>   track, and complete </a:t>
            </a:r>
            <a:r>
              <a:rPr lang="en-US" sz="1600" b="1" dirty="0"/>
              <a:t>audit data requests</a:t>
            </a:r>
            <a:r>
              <a:rPr lang="en-US" sz="1600" dirty="0"/>
              <a:t> efficiently — replacing the manual, email-based process.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b="1" dirty="0"/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600" b="1" dirty="0"/>
              <a:t>Eliminate Email Chaos </a:t>
            </a:r>
            <a:r>
              <a:rPr lang="en-US" altLang="en-US" sz="1600" dirty="0"/>
              <a:t>— Move from scattered email chains to a centralized request platform.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600" b="1" dirty="0"/>
              <a:t>Improve Transparency </a:t>
            </a:r>
            <a:r>
              <a:rPr lang="en-US" altLang="en-US" sz="1600" dirty="0"/>
              <a:t>— Track real-time progress of each audit request.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600" b="1" dirty="0"/>
              <a:t>Enhance Accountability </a:t>
            </a:r>
            <a:r>
              <a:rPr lang="en-US" altLang="en-US" sz="1600" dirty="0"/>
              <a:t>— Assign owners, set deadlines, and log audit evidence.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600" b="1" dirty="0"/>
              <a:t>Enable Reporting </a:t>
            </a:r>
            <a:r>
              <a:rPr lang="en-US" altLang="en-US" sz="1600" dirty="0"/>
              <a:t>— Provide dashboards on request status, turnaround time, and SLA breaches.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600" b="1" dirty="0"/>
              <a:t>Ensure Compliance &amp; Security </a:t>
            </a:r>
            <a:r>
              <a:rPr lang="en-US" altLang="en-US" sz="1600" dirty="0"/>
              <a:t>— Control access and maintain data integrity.</a:t>
            </a:r>
          </a:p>
        </p:txBody>
      </p:sp>
    </p:spTree>
    <p:extLst>
      <p:ext uri="{BB962C8B-B14F-4D97-AF65-F5344CB8AC3E}">
        <p14:creationId xmlns:p14="http://schemas.microsoft.com/office/powerpoint/2010/main" val="229397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1F353-6CD9-FA52-106F-40D8EE8ED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Business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42-373C-BAEB-A1A5-00B6BBF8E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The current process of handling audit data requests for 401k pension retirement plans is email-based, causing inefficiencies, delays, and lack of transparency.</a:t>
            </a:r>
          </a:p>
          <a:p>
            <a:endParaRPr lang="en-US" sz="1600" dirty="0"/>
          </a:p>
          <a:p>
            <a:r>
              <a:rPr lang="en-US" sz="1600" dirty="0"/>
              <a:t>The project aims to automate and streamline the process using WFM as a centralized platform to track, manage, and fulfill auditor data requests efficiently.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7218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F6368-DC67-D395-89DD-5C1C9B6E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Success Criteria</a:t>
            </a:r>
            <a:r>
              <a:rPr lang="en-IN" sz="48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A8E6A-FF51-61C6-47A3-AFB2E6704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 Reduced audit request turnaround by 45%.</a:t>
            </a:r>
          </a:p>
          <a:p>
            <a:r>
              <a:rPr lang="en-US" sz="1600" dirty="0"/>
              <a:t> Improved tracking and accountability.</a:t>
            </a:r>
          </a:p>
          <a:p>
            <a:r>
              <a:rPr lang="en-US" sz="1600" dirty="0"/>
              <a:t> Enhanced transparency with live dashboards.</a:t>
            </a:r>
          </a:p>
          <a:p>
            <a:r>
              <a:rPr lang="en-US" sz="1600" dirty="0"/>
              <a:t> Ensured compliance documentation within SLAs.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318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Agile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Product Owner: Vision &amp; backlog prioritization</a:t>
            </a:r>
          </a:p>
          <a:p>
            <a:pPr>
              <a:defRPr sz="1800"/>
            </a:pPr>
            <a:r>
              <a:rPr sz="1600" dirty="0"/>
              <a:t>Scrum Master:  Facilitate Scrum ceremonies</a:t>
            </a:r>
          </a:p>
          <a:p>
            <a:pPr>
              <a:defRPr sz="1800"/>
            </a:pPr>
            <a:r>
              <a:rPr sz="1600" dirty="0"/>
              <a:t>Business Analyst: Suman – Requirements &amp; user stories</a:t>
            </a:r>
          </a:p>
          <a:p>
            <a:pPr>
              <a:defRPr sz="1800"/>
            </a:pPr>
            <a:r>
              <a:rPr sz="1600" dirty="0"/>
              <a:t>Developers:</a:t>
            </a:r>
            <a:r>
              <a:rPr lang="en-US" sz="1600" dirty="0"/>
              <a:t> </a:t>
            </a:r>
            <a:r>
              <a:rPr sz="1600" dirty="0"/>
              <a:t>– Build modules</a:t>
            </a:r>
          </a:p>
          <a:p>
            <a:pPr>
              <a:defRPr sz="1800"/>
            </a:pPr>
            <a:r>
              <a:rPr sz="1600" dirty="0"/>
              <a:t>QA: – Test &amp; validate</a:t>
            </a:r>
          </a:p>
          <a:p>
            <a:pPr>
              <a:defRPr sz="1800"/>
            </a:pPr>
            <a:r>
              <a:rPr sz="1600" dirty="0"/>
              <a:t>UX/UI Designer: – UI &amp; wireframes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1428-C674-7649-D71F-87D545892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BA Responsibilities in Sprint 0</a:t>
            </a:r>
            <a:endParaRPr lang="en-IN" sz="20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E9EA7F-6F54-3123-5A39-0C87F4A979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016709"/>
              </p:ext>
            </p:extLst>
          </p:nvPr>
        </p:nvGraphicFramePr>
        <p:xfrm>
          <a:off x="457200" y="1600200"/>
          <a:ext cx="8391831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6903">
                  <a:extLst>
                    <a:ext uri="{9D8B030D-6E8A-4147-A177-3AD203B41FA5}">
                      <a16:colId xmlns:a16="http://schemas.microsoft.com/office/drawing/2014/main" val="4023120760"/>
                    </a:ext>
                  </a:extLst>
                </a:gridCol>
                <a:gridCol w="3293807">
                  <a:extLst>
                    <a:ext uri="{9D8B030D-6E8A-4147-A177-3AD203B41FA5}">
                      <a16:colId xmlns:a16="http://schemas.microsoft.com/office/drawing/2014/main" val="226081003"/>
                    </a:ext>
                  </a:extLst>
                </a:gridCol>
                <a:gridCol w="3451121">
                  <a:extLst>
                    <a:ext uri="{9D8B030D-6E8A-4147-A177-3AD203B41FA5}">
                      <a16:colId xmlns:a16="http://schemas.microsoft.com/office/drawing/2014/main" val="3313484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Output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02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Day 1–2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Stakeholder 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Meeting notes &amp; key requirements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0495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3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Define “As-Is” &amp; “To-Be”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Workflow diagrams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0816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4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Draft Epics and Backlog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/>
                        <a:t>Product backlog document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914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5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/>
                        <a:t>Backlog Refinement with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Refined user stories with points &amp; acceptance criteria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745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800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19C0F-027D-9DCC-F4E2-DECAC5BF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b="1" dirty="0"/>
              <a:t>Requirement Gathering – Approach and Techniques</a:t>
            </a:r>
            <a:endParaRPr lang="en-IN" sz="1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CA02A-783E-E191-FEB3-534F16CEE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As a Business Analyst, the requirements were gathered using multiple elicitation techniques: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1400" dirty="0"/>
              <a:t>1. Stakeholder Interviews: Conducted with auditors, audit support team, and compliance officers.</a:t>
            </a:r>
          </a:p>
          <a:p>
            <a:pPr marL="0" indent="0">
              <a:buNone/>
            </a:pPr>
            <a:r>
              <a:rPr lang="en-US" sz="1400" dirty="0"/>
              <a:t>2. Workshops and JAD Sessions: Collaborated to understand workflow pain points and desired   automation.</a:t>
            </a:r>
          </a:p>
          <a:p>
            <a:pPr marL="0" indent="0">
              <a:buNone/>
            </a:pPr>
            <a:r>
              <a:rPr lang="en-US" sz="1400" dirty="0"/>
              <a:t>3. Observation: Monitored live audit request handling to capture bottlenecks.</a:t>
            </a:r>
          </a:p>
          <a:p>
            <a:pPr marL="0" indent="0">
              <a:buNone/>
            </a:pPr>
            <a:r>
              <a:rPr lang="en-US" sz="1400" dirty="0"/>
              <a:t>4. Document Analysis: Reviewed email logs, historical data request forms, and SLA reports.</a:t>
            </a:r>
          </a:p>
          <a:p>
            <a:pPr marL="0" indent="0">
              <a:buNone/>
            </a:pPr>
            <a:r>
              <a:rPr lang="en-US" sz="1400" dirty="0"/>
              <a:t>5. Prototyping: Used process flows to validate initial user stories.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0783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04" y="471283"/>
            <a:ext cx="8229600" cy="1143000"/>
          </a:xfrm>
        </p:spPr>
        <p:txBody>
          <a:bodyPr>
            <a:normAutofit/>
          </a:bodyPr>
          <a:lstStyle/>
          <a:p>
            <a:r>
              <a:rPr sz="2000" b="1" dirty="0"/>
              <a:t>Current (As-Is)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3A660DC-3F95-0CA9-55F4-BC4E87DF25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88026" y="1565054"/>
            <a:ext cx="7428272" cy="481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sends an email to request data from the business team.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acknowledge (or sometimes miss) the request.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Data is collected manually and shared via attachments.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 centralized tracking, reminders, or dashboards.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Auditors often chase updates through multiple threads.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dirty="0">
              <a:latin typeface="+mj-lt"/>
            </a:endParaRPr>
          </a:p>
          <a:p>
            <a:pPr marL="0" indent="0">
              <a:buNone/>
            </a:pPr>
            <a:r>
              <a:rPr lang="en-US" sz="1600" b="1" dirty="0"/>
              <a:t>Pain Points: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/>
              <a:t>Missing or delayed responses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No visibility on progress or deadlines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Duplication of requests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Manual tracking using Excel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Poor accountability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1073</Words>
  <Application>Microsoft Office PowerPoint</Application>
  <PresentationFormat>On-screen Show (4:3)</PresentationFormat>
  <Paragraphs>188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Project Overview</vt:lpstr>
      <vt:lpstr>Purpose Statement (Goals)</vt:lpstr>
      <vt:lpstr>Business Objectives</vt:lpstr>
      <vt:lpstr>Success Criteria </vt:lpstr>
      <vt:lpstr>Agile Team</vt:lpstr>
      <vt:lpstr>BA Responsibilities in Sprint 0</vt:lpstr>
      <vt:lpstr>Requirement Gathering – Approach and Techniques</vt:lpstr>
      <vt:lpstr>Current (As-Is) Process</vt:lpstr>
      <vt:lpstr>Proposed (To-Be) Process</vt:lpstr>
      <vt:lpstr>Product Backlog</vt:lpstr>
      <vt:lpstr>Sprint Backlog  Request management</vt:lpstr>
      <vt:lpstr> Epics</vt:lpstr>
      <vt:lpstr>User Story</vt:lpstr>
      <vt:lpstr>Sprint 1 Overview</vt:lpstr>
      <vt:lpstr>Sprint 1 Burndown Chart</vt:lpstr>
      <vt:lpstr>Sprint Review &amp; Retrospective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Suman</dc:creator>
  <cp:keywords/>
  <dc:description>generated using python-pptx</dc:description>
  <cp:lastModifiedBy>Suman Samaiya</cp:lastModifiedBy>
  <cp:revision>22</cp:revision>
  <dcterms:created xsi:type="dcterms:W3CDTF">2013-01-27T09:14:16Z</dcterms:created>
  <dcterms:modified xsi:type="dcterms:W3CDTF">2025-10-23T11:33:20Z</dcterms:modified>
  <cp:category/>
</cp:coreProperties>
</file>