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4" d="100"/>
          <a:sy n="74" d="100"/>
        </p:scale>
        <p:origin x="10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CF29A-584C-4F4B-B9BF-7E6EF8C58E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BFCA3BB-EA7B-0F4C-4F55-F1CFB0F3E3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A2C221B-6A6B-90AB-CE17-599EFE3A906A}"/>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3C247C2F-FF80-4DBA-C143-BE75441B9B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A9BD32B-37C4-99E0-FE2E-495035A957B7}"/>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1393867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D56A4-F839-B98F-C63C-70D9148B93D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55C3600-3B2E-E9AA-1D5C-D0B0CC1029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8BC9A42-3B01-F0F4-0E2D-D9DBC855BE9E}"/>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5CC06739-AE7C-3AAB-EC2D-1BB5A3C45A6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82A189F-9D4E-6F6A-06E3-004FB408B96D}"/>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46125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86643C-5BCB-D928-853D-DD0F7951F8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11BFC1C-8BE0-A30B-5E72-1BA6ACFDCC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EB12386-10AA-6482-842E-1CBB00FA010A}"/>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2FF3EEF3-DA28-0E94-6383-08DB0B6FCE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384842-9F0D-80AC-2750-67AC958E2ED4}"/>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474828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7E94E-BAF0-F666-8DDA-C510122B5F6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28B2D94-1BCC-6B0D-D4DF-1EB6A3772D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75A3B1-4AA7-15EC-21F3-171A1439F507}"/>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2DE37041-939B-BD5D-0B2B-40DD2561FC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61ADDCC-8507-610A-AFC7-2D9E32874476}"/>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74188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2058F-D1A9-7597-D940-26C6B0522B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BDED4F9-059B-FD8D-1093-B9A46477E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59D894-F802-5734-4C2D-AF06C79F4F8F}"/>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6A754DC1-4E0E-1D9A-704A-0215C55575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1F49811-C7CD-B1FB-C719-C6409A723FE8}"/>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104923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6FE82-5587-B3D9-AD75-70E92D96778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874F32D-BA42-C6F5-BF63-5B6850E20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83630B1-C29E-9BD0-6189-9F1FB5E396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9071350-CB23-8CF0-7AEF-EA9E004D8CF6}"/>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6" name="Footer Placeholder 5">
            <a:extLst>
              <a:ext uri="{FF2B5EF4-FFF2-40B4-BE49-F238E27FC236}">
                <a16:creationId xmlns:a16="http://schemas.microsoft.com/office/drawing/2014/main" id="{03735735-E94B-5A00-4685-CCFCC01D046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1B0C7F3-4B68-C851-DCBE-BE4904ED9535}"/>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81827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D2931-E796-64DE-C088-82F40B14E04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27B4298-372B-10E5-1E62-619D054B17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64D71A-E713-EA27-D4C8-D5707E303A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4DE79ED-F999-5B3F-93B3-F55B9ED8C2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0E1490-77B4-F657-5782-87ED62D7DD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A0EF21F-10C2-7774-2B67-632DE86A2427}"/>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8" name="Footer Placeholder 7">
            <a:extLst>
              <a:ext uri="{FF2B5EF4-FFF2-40B4-BE49-F238E27FC236}">
                <a16:creationId xmlns:a16="http://schemas.microsoft.com/office/drawing/2014/main" id="{5F8F249D-48F2-63FF-9FF6-B660BA956E9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C22A5A7-6746-C35D-3923-0975913E70DB}"/>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358354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0D74-375D-3D1F-4F81-9B2FB5DF2E9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B8FC9B6-FB6C-54D1-D482-7396ED651279}"/>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4" name="Footer Placeholder 3">
            <a:extLst>
              <a:ext uri="{FF2B5EF4-FFF2-40B4-BE49-F238E27FC236}">
                <a16:creationId xmlns:a16="http://schemas.microsoft.com/office/drawing/2014/main" id="{20B8F3B4-CA90-1601-14C3-EB6CE484280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9337DF4-4042-3BD0-F93C-D1446DB8AC8A}"/>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949481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ADD40E-9F30-3E53-F6CA-BF5970EE0B3D}"/>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3" name="Footer Placeholder 2">
            <a:extLst>
              <a:ext uri="{FF2B5EF4-FFF2-40B4-BE49-F238E27FC236}">
                <a16:creationId xmlns:a16="http://schemas.microsoft.com/office/drawing/2014/main" id="{64976492-7AD4-9881-7A6F-4DD1197C085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817A130-ED7B-1965-AFA0-7A80ABDF4C48}"/>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419587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37582-A281-1FC6-89A9-785EA29D1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13F4554-D423-E968-83B2-BF4E84E242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89228E4-05F7-6A79-0BC9-FF455CC9B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DC00-A30D-8813-0B8E-64F3F279BBA3}"/>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6" name="Footer Placeholder 5">
            <a:extLst>
              <a:ext uri="{FF2B5EF4-FFF2-40B4-BE49-F238E27FC236}">
                <a16:creationId xmlns:a16="http://schemas.microsoft.com/office/drawing/2014/main" id="{00343E41-CE9E-0BC5-D4EC-8DFE31AAB78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4C62D14-F768-F970-3F98-8137D211071F}"/>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254871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26801-BEFF-7D72-3FCE-1E59A5EABC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B30BA11-DF4E-4B67-B9FD-A5F36CDF3F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52502E4-213E-80B8-0758-1D37C19B1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6B7FD3-8B76-A937-713F-D40E85CECDF3}"/>
              </a:ext>
            </a:extLst>
          </p:cNvPr>
          <p:cNvSpPr>
            <a:spLocks noGrp="1"/>
          </p:cNvSpPr>
          <p:nvPr>
            <p:ph type="dt" sz="half" idx="10"/>
          </p:nvPr>
        </p:nvSpPr>
        <p:spPr/>
        <p:txBody>
          <a:bodyPr/>
          <a:lstStyle/>
          <a:p>
            <a:fld id="{1BB33E0F-F188-4E7B-8EE8-59FE54DF2A3B}" type="datetimeFigureOut">
              <a:rPr lang="en-IN" smtClean="0"/>
              <a:t>25-08-2025</a:t>
            </a:fld>
            <a:endParaRPr lang="en-IN"/>
          </a:p>
        </p:txBody>
      </p:sp>
      <p:sp>
        <p:nvSpPr>
          <p:cNvPr id="6" name="Footer Placeholder 5">
            <a:extLst>
              <a:ext uri="{FF2B5EF4-FFF2-40B4-BE49-F238E27FC236}">
                <a16:creationId xmlns:a16="http://schemas.microsoft.com/office/drawing/2014/main" id="{B5AE09BD-3ECC-FDE1-6251-9DF3799B0C1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F1DBE7F-3FE1-2C28-8739-68711299DF8F}"/>
              </a:ext>
            </a:extLst>
          </p:cNvPr>
          <p:cNvSpPr>
            <a:spLocks noGrp="1"/>
          </p:cNvSpPr>
          <p:nvPr>
            <p:ph type="sldNum" sz="quarter" idx="12"/>
          </p:nvPr>
        </p:nvSpPr>
        <p:spPr/>
        <p:txBody>
          <a:bodyPr/>
          <a:lstStyle/>
          <a:p>
            <a:fld id="{7FED3121-3EDE-49C7-8168-BE69975CB335}" type="slidenum">
              <a:rPr lang="en-IN" smtClean="0"/>
              <a:t>‹#›</a:t>
            </a:fld>
            <a:endParaRPr lang="en-IN"/>
          </a:p>
        </p:txBody>
      </p:sp>
    </p:spTree>
    <p:extLst>
      <p:ext uri="{BB962C8B-B14F-4D97-AF65-F5344CB8AC3E}">
        <p14:creationId xmlns:p14="http://schemas.microsoft.com/office/powerpoint/2010/main" val="324982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711868-3669-1DBC-95DD-43BB9A530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5620792-0A52-4F7F-DE4D-A0DEC52C4B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1F47552-80F4-B420-F996-AC717D7DA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33E0F-F188-4E7B-8EE8-59FE54DF2A3B}" type="datetimeFigureOut">
              <a:rPr lang="en-IN" smtClean="0"/>
              <a:t>25-08-2025</a:t>
            </a:fld>
            <a:endParaRPr lang="en-IN"/>
          </a:p>
        </p:txBody>
      </p:sp>
      <p:sp>
        <p:nvSpPr>
          <p:cNvPr id="5" name="Footer Placeholder 4">
            <a:extLst>
              <a:ext uri="{FF2B5EF4-FFF2-40B4-BE49-F238E27FC236}">
                <a16:creationId xmlns:a16="http://schemas.microsoft.com/office/drawing/2014/main" id="{8509B97D-BBCC-7D70-3F6B-8A33E6BE50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8337DF-FDB7-5007-98FC-FEA4DBB9E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ED3121-3EDE-49C7-8168-BE69975CB335}" type="slidenum">
              <a:rPr lang="en-IN" smtClean="0"/>
              <a:t>‹#›</a:t>
            </a:fld>
            <a:endParaRPr lang="en-IN"/>
          </a:p>
        </p:txBody>
      </p:sp>
    </p:spTree>
    <p:extLst>
      <p:ext uri="{BB962C8B-B14F-4D97-AF65-F5344CB8AC3E}">
        <p14:creationId xmlns:p14="http://schemas.microsoft.com/office/powerpoint/2010/main" val="753066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E4C10-A6D1-2D0E-EE78-6CF1A1D2F85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2693AB-61A7-3141-75F3-CB15BE4D8D29}"/>
              </a:ext>
            </a:extLst>
          </p:cNvPr>
          <p:cNvSpPr>
            <a:spLocks noGrp="1"/>
          </p:cNvSpPr>
          <p:nvPr>
            <p:ph idx="1"/>
          </p:nvPr>
        </p:nvSpPr>
        <p:spPr/>
        <p:txBody>
          <a:bodyPr/>
          <a:lstStyle/>
          <a:p>
            <a:pPr marL="0" indent="0">
              <a:buNone/>
            </a:pPr>
            <a:endParaRPr lang="en-IN" dirty="0"/>
          </a:p>
          <a:p>
            <a:pPr marL="0" indent="0">
              <a:buNone/>
            </a:pPr>
            <a:endParaRPr lang="en-IN" dirty="0"/>
          </a:p>
          <a:p>
            <a:pPr marL="0" indent="0">
              <a:buNone/>
            </a:pPr>
            <a:endParaRPr lang="en-IN" dirty="0"/>
          </a:p>
          <a:p>
            <a:pPr marL="0" indent="0">
              <a:buNone/>
            </a:pPr>
            <a:r>
              <a:rPr lang="en-IN" dirty="0"/>
              <a:t>                  LEARNING MANAGEMENT SYSTEM ( LMS)</a:t>
            </a:r>
          </a:p>
        </p:txBody>
      </p:sp>
    </p:spTree>
    <p:extLst>
      <p:ext uri="{BB962C8B-B14F-4D97-AF65-F5344CB8AC3E}">
        <p14:creationId xmlns:p14="http://schemas.microsoft.com/office/powerpoint/2010/main" val="3485958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0746C-7FC8-8AF7-B3D5-C24B3FDE6C2D}"/>
              </a:ext>
            </a:extLst>
          </p:cNvPr>
          <p:cNvSpPr>
            <a:spLocks noGrp="1"/>
          </p:cNvSpPr>
          <p:nvPr>
            <p:ph type="title"/>
          </p:nvPr>
        </p:nvSpPr>
        <p:spPr/>
        <p:txBody>
          <a:bodyPr/>
          <a:lstStyle/>
          <a:p>
            <a:r>
              <a:rPr lang="en-IN" dirty="0"/>
              <a:t>RESOURCES</a:t>
            </a:r>
          </a:p>
        </p:txBody>
      </p:sp>
      <p:sp>
        <p:nvSpPr>
          <p:cNvPr id="3" name="Content Placeholder 2">
            <a:extLst>
              <a:ext uri="{FF2B5EF4-FFF2-40B4-BE49-F238E27FC236}">
                <a16:creationId xmlns:a16="http://schemas.microsoft.com/office/drawing/2014/main" id="{24AAE136-86BF-59BE-AD70-41462EAA8893}"/>
              </a:ext>
            </a:extLst>
          </p:cNvPr>
          <p:cNvSpPr>
            <a:spLocks noGrp="1"/>
          </p:cNvSpPr>
          <p:nvPr>
            <p:ph idx="1"/>
          </p:nvPr>
        </p:nvSpPr>
        <p:spPr/>
        <p:txBody>
          <a:bodyPr>
            <a:normAutofit fontScale="62500" lnSpcReduction="20000"/>
          </a:bodyPr>
          <a:lstStyle/>
          <a:p>
            <a:r>
              <a:rPr lang="en-IN" dirty="0"/>
              <a:t>People: </a:t>
            </a:r>
            <a:r>
              <a:rPr lang="en-GB" dirty="0"/>
              <a:t>Project Manager, Software Developers, Testers, Trainers, End Users (students/teachers).</a:t>
            </a:r>
          </a:p>
          <a:p>
            <a:r>
              <a:rPr lang="en-IN" dirty="0"/>
              <a:t>Time:</a:t>
            </a:r>
            <a:r>
              <a:rPr lang="en-GB" dirty="0"/>
              <a:t>6 months (Requirement gathering – 1 month, Design – 1 month, Development – 3 months, Testing &amp; Deployment – 1 month)</a:t>
            </a:r>
          </a:p>
          <a:p>
            <a:r>
              <a:rPr lang="en-IN" b="1" dirty="0"/>
              <a:t>Budget </a:t>
            </a:r>
            <a:r>
              <a:rPr lang="en-GB" dirty="0"/>
              <a:t>The estimated budget for implementing a new Learning Management System (LMS) is approximately </a:t>
            </a:r>
            <a:r>
              <a:rPr lang="en-GB" b="1" dirty="0"/>
              <a:t>$29,150</a:t>
            </a:r>
            <a:r>
              <a:rPr lang="en-GB" dirty="0"/>
              <a:t>. This investment primarily covers the annual software subscription fee for the platform itself and the significant cost of internal </a:t>
            </a:r>
            <a:r>
              <a:rPr lang="en-GB" dirty="0" err="1"/>
              <a:t>labor</a:t>
            </a:r>
            <a:r>
              <a:rPr lang="en-GB" dirty="0"/>
              <a:t>, including the project manager, business analysts, and IT support required for implementation. Additional costs include content creation tools, user training sessions, and a crucial contingency fund to manage unforeseen expenses. This budget is justified by the project's goal to create a centralized training hub that will reduce administrative overhead, ensure compliance, and improve employee skills, ultimately delivering a strong return on investment through increased efficiency and reduced risk.</a:t>
            </a:r>
          </a:p>
          <a:p>
            <a:r>
              <a:rPr lang="en-IN" b="1" dirty="0"/>
              <a:t>Services </a:t>
            </a:r>
            <a:r>
              <a:rPr lang="en-GB" b="1" dirty="0"/>
              <a:t>Consultant Fees:</a:t>
            </a:r>
            <a:r>
              <a:rPr lang="en-GB" dirty="0"/>
              <a:t> Cost of hiring an external expert to help with setup or training (e.g., $2,000 for a training consultant).</a:t>
            </a:r>
          </a:p>
          <a:p>
            <a:r>
              <a:rPr lang="en-IN" b="1" dirty="0"/>
              <a:t>Technology </a:t>
            </a:r>
            <a:r>
              <a:rPr lang="en-GB" b="1" dirty="0"/>
              <a:t>Licenses &amp; Subscriptions:</a:t>
            </a:r>
            <a:r>
              <a:rPr lang="en-GB" dirty="0"/>
              <a:t> Cost for the LMS software itself, project management tools, etc. (e.g., $5,000/year for the LMS license). </a:t>
            </a:r>
            <a:r>
              <a:rPr lang="en-GB" b="1" dirty="0"/>
              <a:t>Hardware:</a:t>
            </a:r>
            <a:r>
              <a:rPr lang="en-GB" dirty="0"/>
              <a:t> Cost of new servers or computers if needed (e.g., $3,000 for a new server).</a:t>
            </a:r>
          </a:p>
          <a:p>
            <a:r>
              <a:rPr lang="en-IN" b="1" dirty="0"/>
              <a:t>Training &amp; Support  </a:t>
            </a:r>
            <a:r>
              <a:rPr lang="en-GB" b="1" dirty="0"/>
              <a:t>Training Costs:</a:t>
            </a:r>
            <a:r>
              <a:rPr lang="en-GB" dirty="0"/>
              <a:t> Cost of creating training videos or running live sessions. </a:t>
            </a:r>
            <a:r>
              <a:rPr lang="en-GB" b="1" dirty="0"/>
              <a:t>Support Costs:</a:t>
            </a:r>
            <a:r>
              <a:rPr lang="en-GB" dirty="0"/>
              <a:t> Budget for helping users after launch.</a:t>
            </a:r>
            <a:endParaRPr lang="en-IN" dirty="0"/>
          </a:p>
        </p:txBody>
      </p:sp>
    </p:spTree>
    <p:extLst>
      <p:ext uri="{BB962C8B-B14F-4D97-AF65-F5344CB8AC3E}">
        <p14:creationId xmlns:p14="http://schemas.microsoft.com/office/powerpoint/2010/main" val="2643555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6F51-AD9B-1C2E-DD48-0FA21C71B54E}"/>
              </a:ext>
            </a:extLst>
          </p:cNvPr>
          <p:cNvSpPr>
            <a:spLocks noGrp="1"/>
          </p:cNvSpPr>
          <p:nvPr>
            <p:ph type="title"/>
          </p:nvPr>
        </p:nvSpPr>
        <p:spPr/>
        <p:txBody>
          <a:bodyPr/>
          <a:lstStyle/>
          <a:p>
            <a:endParaRPr lang="en-IN" dirty="0"/>
          </a:p>
        </p:txBody>
      </p:sp>
      <p:graphicFrame>
        <p:nvGraphicFramePr>
          <p:cNvPr id="4" name="Content Placeholder 3">
            <a:extLst>
              <a:ext uri="{FF2B5EF4-FFF2-40B4-BE49-F238E27FC236}">
                <a16:creationId xmlns:a16="http://schemas.microsoft.com/office/drawing/2014/main" id="{CF293815-0F35-1C2B-581C-D57495CA32F0}"/>
              </a:ext>
            </a:extLst>
          </p:cNvPr>
          <p:cNvGraphicFramePr>
            <a:graphicFrameLocks noGrp="1"/>
          </p:cNvGraphicFramePr>
          <p:nvPr>
            <p:ph idx="1"/>
          </p:nvPr>
        </p:nvGraphicFramePr>
        <p:xfrm>
          <a:off x="838200" y="2020094"/>
          <a:ext cx="10515599" cy="3962400"/>
        </p:xfrm>
        <a:graphic>
          <a:graphicData uri="http://schemas.openxmlformats.org/drawingml/2006/table">
            <a:tbl>
              <a:tblPr/>
              <a:tblGrid>
                <a:gridCol w="3699933">
                  <a:extLst>
                    <a:ext uri="{9D8B030D-6E8A-4147-A177-3AD203B41FA5}">
                      <a16:colId xmlns:a16="http://schemas.microsoft.com/office/drawing/2014/main" val="2354645303"/>
                    </a:ext>
                  </a:extLst>
                </a:gridCol>
                <a:gridCol w="3407833">
                  <a:extLst>
                    <a:ext uri="{9D8B030D-6E8A-4147-A177-3AD203B41FA5}">
                      <a16:colId xmlns:a16="http://schemas.microsoft.com/office/drawing/2014/main" val="2010430479"/>
                    </a:ext>
                  </a:extLst>
                </a:gridCol>
                <a:gridCol w="3407833">
                  <a:extLst>
                    <a:ext uri="{9D8B030D-6E8A-4147-A177-3AD203B41FA5}">
                      <a16:colId xmlns:a16="http://schemas.microsoft.com/office/drawing/2014/main" val="488454111"/>
                    </a:ext>
                  </a:extLst>
                </a:gridCol>
              </a:tblGrid>
              <a:tr h="0">
                <a:tc>
                  <a:txBody>
                    <a:bodyPr/>
                    <a:lstStyle/>
                    <a:p>
                      <a:pPr algn="l">
                        <a:buNone/>
                      </a:pPr>
                      <a:r>
                        <a:rPr lang="en-IN" b="1">
                          <a:solidFill>
                            <a:srgbClr val="404040"/>
                          </a:solidFill>
                          <a:effectLst/>
                        </a:rPr>
                        <a:t>Budget Item</a:t>
                      </a:r>
                    </a:p>
                  </a:txBody>
                  <a:tcPr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tc>
                  <a:txBody>
                    <a:bodyPr/>
                    <a:lstStyle/>
                    <a:p>
                      <a:pPr algn="l">
                        <a:buNone/>
                      </a:pPr>
                      <a:r>
                        <a:rPr lang="en-IN" b="1">
                          <a:solidFill>
                            <a:srgbClr val="404040"/>
                          </a:solidFill>
                          <a:effectLst/>
                        </a:rPr>
                        <a:t>Estimated Cost</a:t>
                      </a:r>
                    </a:p>
                  </a:txBody>
                  <a:tcPr marL="76200"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tc>
                  <a:txBody>
                    <a:bodyPr/>
                    <a:lstStyle/>
                    <a:p>
                      <a:pPr algn="l">
                        <a:buNone/>
                      </a:pPr>
                      <a:r>
                        <a:rPr lang="en-IN" b="1">
                          <a:solidFill>
                            <a:srgbClr val="404040"/>
                          </a:solidFill>
                          <a:effectLst/>
                        </a:rPr>
                        <a:t>Notes</a:t>
                      </a:r>
                    </a:p>
                  </a:txBody>
                  <a:tcPr marL="76200" marR="76200" marT="76200" marB="76200" anchor="ctr">
                    <a:lnL>
                      <a:noFill/>
                    </a:lnL>
                    <a:lnR>
                      <a:noFill/>
                    </a:lnR>
                    <a:lnT>
                      <a:noFill/>
                    </a:lnT>
                    <a:lnB w="6096" cap="flat" cmpd="sng" algn="ctr">
                      <a:solidFill>
                        <a:srgbClr val="BBBBBB"/>
                      </a:solidFill>
                      <a:prstDash val="solid"/>
                      <a:round/>
                      <a:headEnd type="none" w="med" len="med"/>
                      <a:tailEnd type="none" w="med" len="med"/>
                    </a:lnB>
                    <a:solidFill>
                      <a:srgbClr val="FFFFFF"/>
                    </a:solidFill>
                  </a:tcPr>
                </a:tc>
                <a:extLst>
                  <a:ext uri="{0D108BD9-81ED-4DB2-BD59-A6C34878D82A}">
                    <a16:rowId xmlns:a16="http://schemas.microsoft.com/office/drawing/2014/main" val="2540488820"/>
                  </a:ext>
                </a:extLst>
              </a:tr>
              <a:tr h="0">
                <a:tc>
                  <a:txBody>
                    <a:bodyPr/>
                    <a:lstStyle/>
                    <a:p>
                      <a:pPr>
                        <a:buNone/>
                      </a:pPr>
                      <a:r>
                        <a:rPr lang="en-GB">
                          <a:effectLst/>
                        </a:rPr>
                        <a:t>LMS Software License (1 year)</a:t>
                      </a:r>
                    </a:p>
                  </a:txBody>
                  <a:tcPr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$8,000</a:t>
                      </a:r>
                    </a:p>
                  </a:txBody>
                  <a:tcPr marL="76200"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Annual fee for the platform</a:t>
                      </a:r>
                    </a:p>
                  </a:txBody>
                  <a:tcPr marL="76200" marR="76200" marT="76200" marB="76200" anchor="ctr">
                    <a:lnL>
                      <a:noFill/>
                    </a:lnL>
                    <a:lnR>
                      <a:noFill/>
                    </a:lnR>
                    <a:lnT w="6096" cap="flat" cmpd="sng" algn="ctr">
                      <a:solidFill>
                        <a:srgbClr val="BBBBBB"/>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852462278"/>
                  </a:ext>
                </a:extLst>
              </a:tr>
              <a:tr h="0">
                <a:tc>
                  <a:txBody>
                    <a:bodyPr/>
                    <a:lstStyle/>
                    <a:p>
                      <a:pPr>
                        <a:buNone/>
                      </a:pPr>
                      <a:r>
                        <a:rPr lang="en-GB">
                          <a:effectLst/>
                        </a:rPr>
                        <a:t>Project Team Salaries (200 hours)</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$15,000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Based on hourly rates for BA, Developer, Tester</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621343276"/>
                  </a:ext>
                </a:extLst>
              </a:tr>
              <a:tr h="0">
                <a:tc>
                  <a:txBody>
                    <a:bodyPr/>
                    <a:lstStyle/>
                    <a:p>
                      <a:pPr>
                        <a:buNone/>
                      </a:pPr>
                      <a:r>
                        <a:rPr lang="en-IN">
                          <a:effectLst/>
                        </a:rPr>
                        <a:t>New Test Server</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$2,500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One-time cost for hardware</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052652631"/>
                  </a:ext>
                </a:extLst>
              </a:tr>
              <a:tr h="0">
                <a:tc>
                  <a:txBody>
                    <a:bodyPr/>
                    <a:lstStyle/>
                    <a:p>
                      <a:pPr>
                        <a:buNone/>
                      </a:pPr>
                      <a:r>
                        <a:rPr lang="en-IN">
                          <a:effectLst/>
                        </a:rPr>
                        <a:t>User Training Materials</a:t>
                      </a: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$1,000</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a:effectLst/>
                        </a:rPr>
                        <a:t>Printing and video creation software</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3959804234"/>
                  </a:ext>
                </a:extLst>
              </a:tr>
              <a:tr h="0">
                <a:tc>
                  <a:txBody>
                    <a:bodyPr/>
                    <a:lstStyle/>
                    <a:p>
                      <a:pPr>
                        <a:buNone/>
                      </a:pPr>
                      <a:r>
                        <a:rPr lang="en-IN" b="1">
                          <a:effectLst/>
                        </a:rPr>
                        <a:t>Subtotal</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a:effectLst/>
                        </a:rPr>
                        <a:t>$26,500</a:t>
                      </a:r>
                      <a:endParaRPr lang="en-IN">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endParaRPr lang="en-IN">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1964891896"/>
                  </a:ext>
                </a:extLst>
              </a:tr>
              <a:tr h="0">
                <a:tc>
                  <a:txBody>
                    <a:bodyPr/>
                    <a:lstStyle/>
                    <a:p>
                      <a:pPr>
                        <a:buNone/>
                      </a:pPr>
                      <a:r>
                        <a:rPr lang="en-IN" b="1">
                          <a:effectLst/>
                        </a:rPr>
                        <a:t>Contingency Fund (10%)</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a:effectLst/>
                        </a:rPr>
                        <a:t>$2,650</a:t>
                      </a:r>
                      <a:endParaRPr lang="en-IN">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a:effectLst/>
                        </a:rPr>
                        <a:t>For unexpected costs</a:t>
                      </a: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1522821394"/>
                  </a:ext>
                </a:extLst>
              </a:tr>
              <a:tr h="0">
                <a:tc>
                  <a:txBody>
                    <a:bodyPr/>
                    <a:lstStyle/>
                    <a:p>
                      <a:pPr>
                        <a:buNone/>
                      </a:pPr>
                      <a:r>
                        <a:rPr lang="en-IN" b="1">
                          <a:effectLst/>
                        </a:rPr>
                        <a:t>Total Project Budget</a:t>
                      </a:r>
                      <a:endParaRPr lang="en-IN">
                        <a:effectLst/>
                      </a:endParaRPr>
                    </a:p>
                  </a:txBody>
                  <a:tcPr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IN" b="1">
                          <a:effectLst/>
                        </a:rPr>
                        <a:t>$29,150</a:t>
                      </a:r>
                      <a:endParaRPr lang="en-IN">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tc>
                  <a:txBody>
                    <a:bodyPr/>
                    <a:lstStyle/>
                    <a:p>
                      <a:pPr>
                        <a:buNone/>
                      </a:pPr>
                      <a:r>
                        <a:rPr lang="en-GB" b="1" dirty="0">
                          <a:effectLst/>
                        </a:rPr>
                        <a:t>This is the number you ask for</a:t>
                      </a:r>
                      <a:endParaRPr lang="en-GB" dirty="0">
                        <a:effectLst/>
                      </a:endParaRPr>
                    </a:p>
                  </a:txBody>
                  <a:tcPr marL="76200" marR="76200" marT="76200" marB="76200" anchor="ctr">
                    <a:lnL>
                      <a:noFill/>
                    </a:lnL>
                    <a:lnR>
                      <a:noFill/>
                    </a:lnR>
                    <a:lnT w="6096" cap="flat" cmpd="sng" algn="ctr">
                      <a:solidFill>
                        <a:srgbClr val="E5E5E5"/>
                      </a:solidFill>
                      <a:prstDash val="solid"/>
                      <a:round/>
                      <a:headEnd type="none" w="med" len="med"/>
                      <a:tailEnd type="none" w="med" len="med"/>
                    </a:lnT>
                    <a:lnB w="6096" cap="flat" cmpd="sng" algn="ctr">
                      <a:solidFill>
                        <a:srgbClr val="E5E5E5"/>
                      </a:solidFill>
                      <a:prstDash val="solid"/>
                      <a:round/>
                      <a:headEnd type="none" w="med" len="med"/>
                      <a:tailEnd type="none" w="med" len="med"/>
                    </a:lnB>
                    <a:solidFill>
                      <a:srgbClr val="FFFFFF"/>
                    </a:solidFill>
                  </a:tcPr>
                </a:tc>
                <a:extLst>
                  <a:ext uri="{0D108BD9-81ED-4DB2-BD59-A6C34878D82A}">
                    <a16:rowId xmlns:a16="http://schemas.microsoft.com/office/drawing/2014/main" val="222784906"/>
                  </a:ext>
                </a:extLst>
              </a:tr>
            </a:tbl>
          </a:graphicData>
        </a:graphic>
      </p:graphicFrame>
    </p:spTree>
    <p:extLst>
      <p:ext uri="{BB962C8B-B14F-4D97-AF65-F5344CB8AC3E}">
        <p14:creationId xmlns:p14="http://schemas.microsoft.com/office/powerpoint/2010/main" val="718436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90633-4643-142B-6C2D-A0EEAD337045}"/>
              </a:ext>
            </a:extLst>
          </p:cNvPr>
          <p:cNvSpPr>
            <a:spLocks noGrp="1"/>
          </p:cNvSpPr>
          <p:nvPr>
            <p:ph type="title"/>
          </p:nvPr>
        </p:nvSpPr>
        <p:spPr/>
        <p:txBody>
          <a:bodyPr/>
          <a:lstStyle/>
          <a:p>
            <a:r>
              <a:rPr lang="en-IN" dirty="0"/>
              <a:t>RISK AND DIPENDENCIES</a:t>
            </a:r>
          </a:p>
        </p:txBody>
      </p:sp>
      <p:sp>
        <p:nvSpPr>
          <p:cNvPr id="3" name="Content Placeholder 2">
            <a:extLst>
              <a:ext uri="{FF2B5EF4-FFF2-40B4-BE49-F238E27FC236}">
                <a16:creationId xmlns:a16="http://schemas.microsoft.com/office/drawing/2014/main" id="{0A916FC0-660B-5C65-0C9B-480FEDB39507}"/>
              </a:ext>
            </a:extLst>
          </p:cNvPr>
          <p:cNvSpPr>
            <a:spLocks noGrp="1"/>
          </p:cNvSpPr>
          <p:nvPr>
            <p:ph idx="1"/>
          </p:nvPr>
        </p:nvSpPr>
        <p:spPr/>
        <p:txBody>
          <a:bodyPr/>
          <a:lstStyle/>
          <a:p>
            <a:r>
              <a:rPr lang="en-GB" b="1" dirty="0"/>
              <a:t>Risks:</a:t>
            </a:r>
            <a:endParaRPr lang="en-GB" dirty="0"/>
          </a:p>
          <a:p>
            <a:r>
              <a:rPr lang="en-GB" dirty="0"/>
              <a:t>Some teachers and students may resist shifting to digital learning.</a:t>
            </a:r>
          </a:p>
          <a:p>
            <a:r>
              <a:rPr lang="en-GB" dirty="0"/>
              <a:t>Budget may increase if more features are required.</a:t>
            </a:r>
          </a:p>
          <a:p>
            <a:r>
              <a:rPr lang="en-GB" dirty="0"/>
              <a:t>Data security risks (student records must be protected).</a:t>
            </a:r>
          </a:p>
          <a:p>
            <a:r>
              <a:rPr lang="en-GB" b="1" dirty="0"/>
              <a:t>Dependencies:</a:t>
            </a:r>
            <a:endParaRPr lang="en-GB" dirty="0"/>
          </a:p>
          <a:p>
            <a:r>
              <a:rPr lang="en-GB" dirty="0"/>
              <a:t>Continuous internet access.</a:t>
            </a:r>
          </a:p>
          <a:p>
            <a:r>
              <a:rPr lang="en-GB" dirty="0"/>
              <a:t>Reliable hosting/server.</a:t>
            </a:r>
          </a:p>
          <a:p>
            <a:r>
              <a:rPr lang="en-GB" dirty="0"/>
              <a:t>Skilled developers and testers.</a:t>
            </a:r>
          </a:p>
          <a:p>
            <a:endParaRPr lang="en-IN" dirty="0"/>
          </a:p>
        </p:txBody>
      </p:sp>
    </p:spTree>
    <p:extLst>
      <p:ext uri="{BB962C8B-B14F-4D97-AF65-F5344CB8AC3E}">
        <p14:creationId xmlns:p14="http://schemas.microsoft.com/office/powerpoint/2010/main" val="3120064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3CDF9-5FC0-8B1C-FC32-FF19D38BB94F}"/>
              </a:ext>
            </a:extLst>
          </p:cNvPr>
          <p:cNvSpPr>
            <a:spLocks noGrp="1"/>
          </p:cNvSpPr>
          <p:nvPr>
            <p:ph type="title"/>
          </p:nvPr>
        </p:nvSpPr>
        <p:spPr/>
        <p:txBody>
          <a:bodyPr/>
          <a:lstStyle/>
          <a:p>
            <a:r>
              <a:rPr lang="en-IN" dirty="0"/>
              <a:t>SITUATION</a:t>
            </a:r>
          </a:p>
        </p:txBody>
      </p:sp>
      <p:sp>
        <p:nvSpPr>
          <p:cNvPr id="3" name="Content Placeholder 2">
            <a:extLst>
              <a:ext uri="{FF2B5EF4-FFF2-40B4-BE49-F238E27FC236}">
                <a16:creationId xmlns:a16="http://schemas.microsoft.com/office/drawing/2014/main" id="{725A4053-89C5-DFA1-06AB-C438CD40C1EA}"/>
              </a:ext>
            </a:extLst>
          </p:cNvPr>
          <p:cNvSpPr>
            <a:spLocks noGrp="1"/>
          </p:cNvSpPr>
          <p:nvPr>
            <p:ph idx="1"/>
          </p:nvPr>
        </p:nvSpPr>
        <p:spPr/>
        <p:txBody>
          <a:bodyPr>
            <a:normAutofit fontScale="92500" lnSpcReduction="10000"/>
          </a:bodyPr>
          <a:lstStyle/>
          <a:p>
            <a:r>
              <a:rPr lang="en-GB" dirty="0"/>
              <a:t>Imagine a mid-sized company or a school. They are using a mix of methods to train their employees or teach their students. This includes:</a:t>
            </a:r>
          </a:p>
          <a:p>
            <a:r>
              <a:rPr lang="en-GB" dirty="0"/>
              <a:t>Sending training materials via email.</a:t>
            </a:r>
          </a:p>
          <a:p>
            <a:r>
              <a:rPr lang="en-GB" dirty="0"/>
              <a:t>Having in-person training sessions which are hard to schedule.</a:t>
            </a:r>
          </a:p>
          <a:p>
            <a:r>
              <a:rPr lang="en-GB" dirty="0"/>
              <a:t>Using shared folders where documents get lost or outdated.</a:t>
            </a:r>
          </a:p>
          <a:p>
            <a:r>
              <a:rPr lang="en-GB" dirty="0"/>
              <a:t>Tracking who has completed their training using messy spreadsheets.</a:t>
            </a:r>
          </a:p>
          <a:p>
            <a:r>
              <a:rPr lang="en-GB" dirty="0"/>
              <a:t>They have an old LMS, but it's clunky, nobody likes using it, and it doesn't work well on phones. Because of this, managers and instructors spend too much time on admin tasks instead of actual teaching, and employees/students find the learning process frustrating and disconnected.</a:t>
            </a:r>
          </a:p>
          <a:p>
            <a:endParaRPr lang="en-IN" dirty="0"/>
          </a:p>
        </p:txBody>
      </p:sp>
    </p:spTree>
    <p:extLst>
      <p:ext uri="{BB962C8B-B14F-4D97-AF65-F5344CB8AC3E}">
        <p14:creationId xmlns:p14="http://schemas.microsoft.com/office/powerpoint/2010/main" val="216725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5B5C-6968-D442-5EAC-64816826B42E}"/>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137DD2C4-50D8-D9A1-84CD-0ED5D9CC8922}"/>
              </a:ext>
            </a:extLst>
          </p:cNvPr>
          <p:cNvSpPr>
            <a:spLocks noGrp="1"/>
          </p:cNvSpPr>
          <p:nvPr>
            <p:ph idx="1"/>
          </p:nvPr>
        </p:nvSpPr>
        <p:spPr/>
        <p:txBody>
          <a:bodyPr>
            <a:normAutofit fontScale="85000" lnSpcReduction="10000"/>
          </a:bodyPr>
          <a:lstStyle/>
          <a:p>
            <a:r>
              <a:rPr lang="en-GB" dirty="0"/>
              <a:t>The current situation is causing these main headaches:</a:t>
            </a:r>
          </a:p>
          <a:p>
            <a:r>
              <a:rPr lang="en-GB" b="1" dirty="0"/>
              <a:t>Wasted Time and Money:</a:t>
            </a:r>
            <a:r>
              <a:rPr lang="en-GB" dirty="0"/>
              <a:t> Organizing in-person training is expensive (venue, travel, instructor time) and takes employees away from their actual work.</a:t>
            </a:r>
          </a:p>
          <a:p>
            <a:r>
              <a:rPr lang="en-GB" b="1" dirty="0"/>
              <a:t>Inconsistent Learning:</a:t>
            </a:r>
            <a:r>
              <a:rPr lang="en-GB" dirty="0"/>
              <a:t> Everyone gets a different experience. Some might miss an email, others might get an old version of a document. It's hard to ensure everyone has the same knowledge.</a:t>
            </a:r>
          </a:p>
          <a:p>
            <a:r>
              <a:rPr lang="en-GB" b="1" dirty="0"/>
              <a:t>No Clear Tracking:</a:t>
            </a:r>
            <a:r>
              <a:rPr lang="en-GB" dirty="0"/>
              <a:t> Managers can't easily see who has completed mandatory training (like safety or compliance courses). This is a big risk for the company.</a:t>
            </a:r>
          </a:p>
          <a:p>
            <a:r>
              <a:rPr lang="en-GB" b="1" dirty="0"/>
              <a:t>Poor Engagement:</a:t>
            </a:r>
            <a:r>
              <a:rPr lang="en-GB" dirty="0"/>
              <a:t> The old way of learning (reading long PDFs or sitting through boring lectures) isn't effective. People get bored and don't retain the information.</a:t>
            </a:r>
          </a:p>
          <a:p>
            <a:r>
              <a:rPr lang="en-GB" b="1" dirty="0"/>
              <a:t>It's a Scattered Mess:</a:t>
            </a:r>
            <a:r>
              <a:rPr lang="en-GB" dirty="0"/>
              <a:t> Information is stored in too many different places (email, shared drives, paper files). It's inefficient and confusing for everyone</a:t>
            </a:r>
          </a:p>
          <a:p>
            <a:endParaRPr lang="en-IN" dirty="0"/>
          </a:p>
        </p:txBody>
      </p:sp>
    </p:spTree>
    <p:extLst>
      <p:ext uri="{BB962C8B-B14F-4D97-AF65-F5344CB8AC3E}">
        <p14:creationId xmlns:p14="http://schemas.microsoft.com/office/powerpoint/2010/main" val="68842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2A7E3-C09F-CDC4-9045-D5EC587C14AB}"/>
              </a:ext>
            </a:extLst>
          </p:cNvPr>
          <p:cNvSpPr>
            <a:spLocks noGrp="1"/>
          </p:cNvSpPr>
          <p:nvPr>
            <p:ph type="title"/>
          </p:nvPr>
        </p:nvSpPr>
        <p:spPr/>
        <p:txBody>
          <a:bodyPr/>
          <a:lstStyle/>
          <a:p>
            <a:r>
              <a:rPr lang="en-IN" dirty="0"/>
              <a:t>OPPORTUNITY</a:t>
            </a:r>
          </a:p>
        </p:txBody>
      </p:sp>
      <p:sp>
        <p:nvSpPr>
          <p:cNvPr id="3" name="Content Placeholder 2">
            <a:extLst>
              <a:ext uri="{FF2B5EF4-FFF2-40B4-BE49-F238E27FC236}">
                <a16:creationId xmlns:a16="http://schemas.microsoft.com/office/drawing/2014/main" id="{6657A801-12B2-D1BA-9CDD-05DEC480A6D3}"/>
              </a:ext>
            </a:extLst>
          </p:cNvPr>
          <p:cNvSpPr>
            <a:spLocks noGrp="1"/>
          </p:cNvSpPr>
          <p:nvPr>
            <p:ph idx="1"/>
          </p:nvPr>
        </p:nvSpPr>
        <p:spPr/>
        <p:txBody>
          <a:bodyPr>
            <a:normAutofit fontScale="77500" lnSpcReduction="20000"/>
          </a:bodyPr>
          <a:lstStyle/>
          <a:p>
            <a:r>
              <a:rPr lang="en-GB" dirty="0"/>
              <a:t>By implementing a modern, user-friendly LMS, the company/school can solve these problems and create new value. The opportunity is to:</a:t>
            </a:r>
          </a:p>
          <a:p>
            <a:r>
              <a:rPr lang="en-GB" b="1" dirty="0"/>
              <a:t>Create a "Single Source of Truth":</a:t>
            </a:r>
            <a:r>
              <a:rPr lang="en-GB" dirty="0"/>
              <a:t> Have one central, organized hub for all learning materials. Everyone knows exactly where to go for the latest information.</a:t>
            </a:r>
          </a:p>
          <a:p>
            <a:r>
              <a:rPr lang="en-GB" b="1" dirty="0"/>
              <a:t>Train People Anytime, Anywhere:</a:t>
            </a:r>
            <a:r>
              <a:rPr lang="en-GB" dirty="0"/>
              <a:t> Move to online courses that employees can take on their own time, even on their phones. This is more flexible and reduces costs.</a:t>
            </a:r>
          </a:p>
          <a:p>
            <a:r>
              <a:rPr lang="en-GB" b="1" dirty="0"/>
              <a:t>Automate Tracking and Reporting:</a:t>
            </a:r>
            <a:r>
              <a:rPr lang="en-GB" dirty="0"/>
              <a:t> automatically track who took which course and their quiz scores. Managers can get a report with one click, saving hours of work and reducing risk.</a:t>
            </a:r>
          </a:p>
          <a:p>
            <a:r>
              <a:rPr lang="en-GB" b="1" dirty="0"/>
              <a:t>Make Learning Engaging:</a:t>
            </a:r>
            <a:r>
              <a:rPr lang="en-GB" dirty="0"/>
              <a:t> Use the LMS to create interactive courses with videos, quizzes, and badges. This makes learning more fun and helps people remember better.</a:t>
            </a:r>
          </a:p>
          <a:p>
            <a:r>
              <a:rPr lang="en-GB" b="1" dirty="0"/>
              <a:t>Support Career Growth:</a:t>
            </a:r>
            <a:r>
              <a:rPr lang="en-GB" dirty="0"/>
              <a:t> Allow employees to find courses to learn new skills for their career development. This helps with employee retention and satisfaction.</a:t>
            </a:r>
          </a:p>
          <a:p>
            <a:endParaRPr lang="en-IN" dirty="0"/>
          </a:p>
        </p:txBody>
      </p:sp>
    </p:spTree>
    <p:extLst>
      <p:ext uri="{BB962C8B-B14F-4D97-AF65-F5344CB8AC3E}">
        <p14:creationId xmlns:p14="http://schemas.microsoft.com/office/powerpoint/2010/main" val="516724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66A16-F327-13CC-4FAC-7384A1ED3216}"/>
              </a:ext>
            </a:extLst>
          </p:cNvPr>
          <p:cNvSpPr>
            <a:spLocks noGrp="1"/>
          </p:cNvSpPr>
          <p:nvPr>
            <p:ph type="title"/>
          </p:nvPr>
        </p:nvSpPr>
        <p:spPr/>
        <p:txBody>
          <a:bodyPr/>
          <a:lstStyle/>
          <a:p>
            <a:r>
              <a:rPr lang="en-IN" dirty="0"/>
              <a:t>PURPOSE OF STATEMENT</a:t>
            </a:r>
          </a:p>
        </p:txBody>
      </p:sp>
      <p:sp>
        <p:nvSpPr>
          <p:cNvPr id="3" name="Content Placeholder 2">
            <a:extLst>
              <a:ext uri="{FF2B5EF4-FFF2-40B4-BE49-F238E27FC236}">
                <a16:creationId xmlns:a16="http://schemas.microsoft.com/office/drawing/2014/main" id="{3304A058-9A65-9415-B878-8F7E187B2649}"/>
              </a:ext>
            </a:extLst>
          </p:cNvPr>
          <p:cNvSpPr>
            <a:spLocks noGrp="1"/>
          </p:cNvSpPr>
          <p:nvPr>
            <p:ph idx="1"/>
          </p:nvPr>
        </p:nvSpPr>
        <p:spPr/>
        <p:txBody>
          <a:bodyPr/>
          <a:lstStyle/>
          <a:p>
            <a:r>
              <a:rPr lang="en-GB" dirty="0"/>
              <a:t>The purpose of this project is to design and implement a Learning Management System that will:</a:t>
            </a:r>
          </a:p>
          <a:p>
            <a:r>
              <a:rPr lang="en-GB" dirty="0"/>
              <a:t>Provide online access to courses, study material, and recorded lectures.</a:t>
            </a:r>
          </a:p>
          <a:p>
            <a:r>
              <a:rPr lang="en-GB" dirty="0"/>
              <a:t>Allow teachers to create and manage quizzes, exams, and assignments.</a:t>
            </a:r>
          </a:p>
          <a:p>
            <a:r>
              <a:rPr lang="en-GB" dirty="0"/>
              <a:t>Track student performance and progress.</a:t>
            </a:r>
          </a:p>
          <a:p>
            <a:r>
              <a:rPr lang="en-GB" dirty="0"/>
              <a:t>Reduce paperwork and manual work.</a:t>
            </a:r>
          </a:p>
          <a:p>
            <a:endParaRPr lang="en-IN" dirty="0"/>
          </a:p>
        </p:txBody>
      </p:sp>
    </p:spTree>
    <p:extLst>
      <p:ext uri="{BB962C8B-B14F-4D97-AF65-F5344CB8AC3E}">
        <p14:creationId xmlns:p14="http://schemas.microsoft.com/office/powerpoint/2010/main" val="2097255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9CD6D-DEB9-653F-079E-659D33377864}"/>
              </a:ext>
            </a:extLst>
          </p:cNvPr>
          <p:cNvSpPr>
            <a:spLocks noGrp="1"/>
          </p:cNvSpPr>
          <p:nvPr>
            <p:ph type="title"/>
          </p:nvPr>
        </p:nvSpPr>
        <p:spPr/>
        <p:txBody>
          <a:bodyPr/>
          <a:lstStyle/>
          <a:p>
            <a:r>
              <a:rPr lang="en-IN" dirty="0"/>
              <a:t>PROJECT OBJECTIVE</a:t>
            </a:r>
          </a:p>
        </p:txBody>
      </p:sp>
      <p:sp>
        <p:nvSpPr>
          <p:cNvPr id="3" name="Content Placeholder 2">
            <a:extLst>
              <a:ext uri="{FF2B5EF4-FFF2-40B4-BE49-F238E27FC236}">
                <a16:creationId xmlns:a16="http://schemas.microsoft.com/office/drawing/2014/main" id="{3C9C185E-E285-3AF4-AB82-36CAB47AD656}"/>
              </a:ext>
            </a:extLst>
          </p:cNvPr>
          <p:cNvSpPr>
            <a:spLocks noGrp="1"/>
          </p:cNvSpPr>
          <p:nvPr>
            <p:ph idx="1"/>
          </p:nvPr>
        </p:nvSpPr>
        <p:spPr/>
        <p:txBody>
          <a:bodyPr>
            <a:normAutofit fontScale="77500" lnSpcReduction="20000"/>
          </a:bodyPr>
          <a:lstStyle/>
          <a:p>
            <a:r>
              <a:rPr lang="en-GB" b="1" dirty="0"/>
              <a:t>Centralize All Training Materials:</a:t>
            </a:r>
            <a:r>
              <a:rPr lang="en-GB" dirty="0"/>
              <a:t> To create one single, organized place for all courses, documents, and videos, so employees stop wasting time searching through emails and shared folders.</a:t>
            </a:r>
          </a:p>
          <a:p>
            <a:r>
              <a:rPr lang="en-GB" b="1" dirty="0"/>
              <a:t>Make Learning Accessible &amp; Flexible:</a:t>
            </a:r>
            <a:r>
              <a:rPr lang="en-GB" dirty="0"/>
              <a:t> To allow employees to complete their required and optional training from anywhere, on any device (phone, laptop, tablet), at their own pace.</a:t>
            </a:r>
          </a:p>
          <a:p>
            <a:r>
              <a:rPr lang="en-GB" b="1" dirty="0"/>
              <a:t>Automate Tracking and Compliance:</a:t>
            </a:r>
            <a:r>
              <a:rPr lang="en-GB" dirty="0"/>
              <a:t> To automatically track who has completed mandatory training (like safety or compliance courses) and generate instant reports, eliminating manual spreadsheet work and reducing business risk.</a:t>
            </a:r>
          </a:p>
          <a:p>
            <a:r>
              <a:rPr lang="en-GB" b="1" dirty="0"/>
              <a:t>Improve Employee Engagement:</a:t>
            </a:r>
            <a:r>
              <a:rPr lang="en-GB" dirty="0"/>
              <a:t> To use the new system to create more engaging learning content with videos, quizzes, and badges, making training more effective and enjoyable.</a:t>
            </a:r>
          </a:p>
          <a:p>
            <a:r>
              <a:rPr lang="en-GB" b="1" dirty="0"/>
              <a:t>Save Time and Reduce Costs:</a:t>
            </a:r>
            <a:r>
              <a:rPr lang="en-GB" dirty="0"/>
              <a:t> To significantly reduce the money and time spent on organizing in-person training sessions, printing materials, and manually managing training records.</a:t>
            </a:r>
          </a:p>
          <a:p>
            <a:endParaRPr lang="en-IN" dirty="0"/>
          </a:p>
        </p:txBody>
      </p:sp>
    </p:spTree>
    <p:extLst>
      <p:ext uri="{BB962C8B-B14F-4D97-AF65-F5344CB8AC3E}">
        <p14:creationId xmlns:p14="http://schemas.microsoft.com/office/powerpoint/2010/main" val="4235502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74FFB-31A3-4AEC-9E3F-94C478BBF5C8}"/>
              </a:ext>
            </a:extLst>
          </p:cNvPr>
          <p:cNvSpPr>
            <a:spLocks noGrp="1"/>
          </p:cNvSpPr>
          <p:nvPr>
            <p:ph type="title"/>
          </p:nvPr>
        </p:nvSpPr>
        <p:spPr/>
        <p:txBody>
          <a:bodyPr/>
          <a:lstStyle/>
          <a:p>
            <a:r>
              <a:rPr lang="en-IN" dirty="0"/>
              <a:t>SUCCESS CRITERIA</a:t>
            </a:r>
          </a:p>
        </p:txBody>
      </p:sp>
      <p:sp>
        <p:nvSpPr>
          <p:cNvPr id="3" name="Content Placeholder 2">
            <a:extLst>
              <a:ext uri="{FF2B5EF4-FFF2-40B4-BE49-F238E27FC236}">
                <a16:creationId xmlns:a16="http://schemas.microsoft.com/office/drawing/2014/main" id="{EAE97EB2-4CE9-557E-564D-3EA360D9FDF8}"/>
              </a:ext>
            </a:extLst>
          </p:cNvPr>
          <p:cNvSpPr>
            <a:spLocks noGrp="1"/>
          </p:cNvSpPr>
          <p:nvPr>
            <p:ph idx="1"/>
          </p:nvPr>
        </p:nvSpPr>
        <p:spPr/>
        <p:txBody>
          <a:bodyPr>
            <a:normAutofit fontScale="92500" lnSpcReduction="10000"/>
          </a:bodyPr>
          <a:lstStyle/>
          <a:p>
            <a:r>
              <a:rPr lang="en-GB" dirty="0"/>
              <a:t>Students can access study material anytime, anywhere.</a:t>
            </a:r>
          </a:p>
          <a:p>
            <a:r>
              <a:rPr lang="en-GB" dirty="0"/>
              <a:t>Teachers can upload courses and evaluate assignments easily.</a:t>
            </a:r>
          </a:p>
          <a:p>
            <a:r>
              <a:rPr lang="en-GB" dirty="0"/>
              <a:t>Admins can generate reports quickly (attendance, results, course completion).</a:t>
            </a:r>
          </a:p>
          <a:p>
            <a:r>
              <a:rPr lang="en-GB" dirty="0"/>
              <a:t>The system is secure, reliable, and easy to use.</a:t>
            </a:r>
          </a:p>
          <a:p>
            <a:r>
              <a:rPr lang="en-IN" b="1" dirty="0"/>
              <a:t> User Adoption &amp; Engagement</a:t>
            </a:r>
            <a:endParaRPr lang="en-IN" dirty="0"/>
          </a:p>
          <a:p>
            <a:r>
              <a:rPr lang="en-IN" b="1" dirty="0"/>
              <a:t>. Improved Efficiency &amp; Productivity</a:t>
            </a:r>
            <a:endParaRPr lang="en-IN" dirty="0"/>
          </a:p>
          <a:p>
            <a:r>
              <a:rPr lang="en-IN" b="1" dirty="0"/>
              <a:t>Full Compliance &amp; Reduced Risk</a:t>
            </a:r>
            <a:endParaRPr lang="en-IN" dirty="0"/>
          </a:p>
          <a:p>
            <a:r>
              <a:rPr lang="en-IN" b="1" dirty="0"/>
              <a:t> High User Satisfaction</a:t>
            </a:r>
            <a:endParaRPr lang="en-IN" dirty="0"/>
          </a:p>
          <a:p>
            <a:r>
              <a:rPr lang="en-IN" b="1" dirty="0"/>
              <a:t> Operational Reliability</a:t>
            </a:r>
            <a:endParaRPr lang="en-IN" dirty="0"/>
          </a:p>
          <a:p>
            <a:endParaRPr lang="en-IN" dirty="0"/>
          </a:p>
        </p:txBody>
      </p:sp>
    </p:spTree>
    <p:extLst>
      <p:ext uri="{BB962C8B-B14F-4D97-AF65-F5344CB8AC3E}">
        <p14:creationId xmlns:p14="http://schemas.microsoft.com/office/powerpoint/2010/main" val="4277023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5A05-5B76-A41B-6DDB-D5F2036D965B}"/>
              </a:ext>
            </a:extLst>
          </p:cNvPr>
          <p:cNvSpPr>
            <a:spLocks noGrp="1"/>
          </p:cNvSpPr>
          <p:nvPr>
            <p:ph type="title"/>
          </p:nvPr>
        </p:nvSpPr>
        <p:spPr/>
        <p:txBody>
          <a:bodyPr/>
          <a:lstStyle/>
          <a:p>
            <a:r>
              <a:rPr lang="en-IN" dirty="0"/>
              <a:t>METHOOD AND APPROCHES</a:t>
            </a:r>
          </a:p>
        </p:txBody>
      </p:sp>
      <p:sp>
        <p:nvSpPr>
          <p:cNvPr id="3" name="Content Placeholder 2">
            <a:extLst>
              <a:ext uri="{FF2B5EF4-FFF2-40B4-BE49-F238E27FC236}">
                <a16:creationId xmlns:a16="http://schemas.microsoft.com/office/drawing/2014/main" id="{ADF99CB6-CA05-AE98-5CA1-56C5B394E361}"/>
              </a:ext>
            </a:extLst>
          </p:cNvPr>
          <p:cNvSpPr>
            <a:spLocks noGrp="1"/>
          </p:cNvSpPr>
          <p:nvPr>
            <p:ph idx="1"/>
          </p:nvPr>
        </p:nvSpPr>
        <p:spPr/>
        <p:txBody>
          <a:bodyPr>
            <a:normAutofit fontScale="92500" lnSpcReduction="10000"/>
          </a:bodyPr>
          <a:lstStyle/>
          <a:p>
            <a:r>
              <a:rPr lang="en-IN" b="1" dirty="0"/>
              <a:t> Requirements Gathering &amp; Analysis </a:t>
            </a:r>
            <a:r>
              <a:rPr lang="en-GB" dirty="0"/>
              <a:t>You figure out and write down </a:t>
            </a:r>
            <a:r>
              <a:rPr lang="en-GB" b="1" dirty="0"/>
              <a:t>everything</a:t>
            </a:r>
            <a:r>
              <a:rPr lang="en-GB" dirty="0"/>
              <a:t> the new system needs to be and do. "It must allow users to log in, it must track course progress, it must generate a completion report for managers," etc. This document is signed off and becomes the rulebook for the entire project.</a:t>
            </a:r>
          </a:p>
          <a:p>
            <a:r>
              <a:rPr lang="en-IN" b="1" dirty="0"/>
              <a:t> System Design </a:t>
            </a:r>
            <a:r>
              <a:rPr lang="en-GB" dirty="0"/>
              <a:t>You decide what the database tables will look like, you sketch out all the screens (wireframes), and you plan the technical guts of the application. You are </a:t>
            </a:r>
            <a:r>
              <a:rPr lang="en-GB" b="1" dirty="0"/>
              <a:t>designing the solution</a:t>
            </a:r>
            <a:r>
              <a:rPr lang="en-GB" dirty="0"/>
              <a:t> without writing any code yet.</a:t>
            </a:r>
          </a:p>
          <a:p>
            <a:r>
              <a:rPr lang="en-IN" b="1" dirty="0"/>
              <a:t> Implementation (Coding) </a:t>
            </a:r>
            <a:r>
              <a:rPr lang="en-GB" dirty="0"/>
              <a:t>Programmers build the software exactly according to the blueprints. Different teams might work on different parts (e.g., the database, the user interface, the reporting module).</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186949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90C0C-E510-A486-68EE-DC7CA0E7E65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127C559-9261-7D21-EB9D-9E2F3CC8487E}"/>
              </a:ext>
            </a:extLst>
          </p:cNvPr>
          <p:cNvSpPr>
            <a:spLocks noGrp="1"/>
          </p:cNvSpPr>
          <p:nvPr>
            <p:ph idx="1"/>
          </p:nvPr>
        </p:nvSpPr>
        <p:spPr/>
        <p:txBody>
          <a:bodyPr>
            <a:normAutofit fontScale="92500" lnSpcReduction="10000"/>
          </a:bodyPr>
          <a:lstStyle/>
          <a:p>
            <a:r>
              <a:rPr lang="en-IN" b="1" dirty="0"/>
              <a:t> Testing </a:t>
            </a:r>
            <a:r>
              <a:rPr lang="en-GB" dirty="0"/>
              <a:t>Testers try to break the software. They click every button, enter bad data, and make sure every single requirement from the first document works perfectly. Any bugs found are sent back to developers to fix.</a:t>
            </a:r>
          </a:p>
          <a:p>
            <a:r>
              <a:rPr lang="en-IN" b="1" dirty="0"/>
              <a:t>Deployment (Release) </a:t>
            </a:r>
            <a:r>
              <a:rPr lang="en-GB" dirty="0"/>
              <a:t>You "go live" and launch the application. This might involve training users, moving data from old systems, and turning the switch on.</a:t>
            </a:r>
          </a:p>
          <a:p>
            <a:r>
              <a:rPr lang="en-IN" b="1" dirty="0"/>
              <a:t> Maintenance </a:t>
            </a:r>
            <a:r>
              <a:rPr lang="en-GB" dirty="0"/>
              <a:t>You keep the software running smoothly, fix any unexpected problems, and make minor improvements. This phase continues for the life of the software.</a:t>
            </a:r>
            <a:br>
              <a:rPr lang="en-GB" dirty="0"/>
            </a:br>
            <a:endParaRPr lang="en-IN" dirty="0"/>
          </a:p>
          <a:p>
            <a:br>
              <a:rPr lang="en-GB" dirty="0"/>
            </a:br>
            <a:endParaRPr lang="en-IN" dirty="0"/>
          </a:p>
          <a:p>
            <a:endParaRPr lang="en-IN" dirty="0"/>
          </a:p>
          <a:p>
            <a:endParaRPr lang="en-IN" dirty="0"/>
          </a:p>
        </p:txBody>
      </p:sp>
    </p:spTree>
    <p:extLst>
      <p:ext uri="{BB962C8B-B14F-4D97-AF65-F5344CB8AC3E}">
        <p14:creationId xmlns:p14="http://schemas.microsoft.com/office/powerpoint/2010/main" val="585017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1406</Words>
  <Application>Microsoft Office PowerPoint</Application>
  <PresentationFormat>Widescreen</PresentationFormat>
  <Paragraphs>95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SITUATION</vt:lpstr>
      <vt:lpstr>PROBLEM</vt:lpstr>
      <vt:lpstr>OPPORTUNITY</vt:lpstr>
      <vt:lpstr>PURPOSE OF STATEMENT</vt:lpstr>
      <vt:lpstr>PROJECT OBJECTIVE</vt:lpstr>
      <vt:lpstr>SUCCESS CRITERIA</vt:lpstr>
      <vt:lpstr>METHOOD AND APPROCHES</vt:lpstr>
      <vt:lpstr>PowerPoint Presentation</vt:lpstr>
      <vt:lpstr>RESOURCES</vt:lpstr>
      <vt:lpstr>PowerPoint Presentation</vt:lpstr>
      <vt:lpstr>RISK AND DIPENDENCIES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Namrata barapatre</dc:creator>
  <cp:lastModifiedBy>Namrata barapatre</cp:lastModifiedBy>
  <cp:revision>1</cp:revision>
  <dcterms:created xsi:type="dcterms:W3CDTF">2025-08-25T05:35:00Z</dcterms:created>
  <dcterms:modified xsi:type="dcterms:W3CDTF">2025-08-25T05:36:40Z</dcterms:modified>
</cp:coreProperties>
</file>