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73" r:id="rId5"/>
    <p:sldId id="277" r:id="rId6"/>
    <p:sldId id="284" r:id="rId7"/>
    <p:sldId id="285" r:id="rId8"/>
    <p:sldId id="281" r:id="rId9"/>
    <p:sldId id="286" r:id="rId10"/>
    <p:sldId id="283" r:id="rId11"/>
    <p:sldId id="287" r:id="rId12"/>
    <p:sldId id="288" r:id="rId13"/>
    <p:sldId id="282" r:id="rId14"/>
    <p:sldId id="290" r:id="rId15"/>
    <p:sldId id="291" r:id="rId16"/>
    <p:sldId id="278" r:id="rId17"/>
    <p:sldId id="274" r:id="rId18"/>
  </p:sldIdLst>
  <p:sldSz cx="12192000" cy="6858000"/>
  <p:notesSz cx="6858000" cy="9144000"/>
  <p:defaultTextStyle>
    <a:defPPr>
      <a:defRPr lang="en-P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1224" userDrawn="1">
          <p15:clr>
            <a:srgbClr val="A4A3A4"/>
          </p15:clr>
        </p15:guide>
        <p15:guide id="3" pos="7368" userDrawn="1">
          <p15:clr>
            <a:srgbClr val="A4A3A4"/>
          </p15:clr>
        </p15:guide>
        <p15:guide id="4" pos="312" userDrawn="1">
          <p15:clr>
            <a:srgbClr val="A4A3A4"/>
          </p15:clr>
        </p15:guide>
        <p15:guide id="6" orient="horz" pos="2856" userDrawn="1">
          <p15:clr>
            <a:srgbClr val="A4A3A4"/>
          </p15:clr>
        </p15:guide>
        <p15:guide id="7" pos="5928" userDrawn="1">
          <p15:clr>
            <a:srgbClr val="A4A3A4"/>
          </p15:clr>
        </p15:guide>
        <p15:guide id="8" pos="6168" userDrawn="1">
          <p15:clr>
            <a:srgbClr val="A4A3A4"/>
          </p15:clr>
        </p15:guide>
        <p15:guide id="9" pos="1512" userDrawn="1">
          <p15:clr>
            <a:srgbClr val="A4A3A4"/>
          </p15:clr>
        </p15:guide>
        <p15:guide id="10" orient="horz" pos="264" userDrawn="1">
          <p15:clr>
            <a:srgbClr val="A4A3A4"/>
          </p15:clr>
        </p15:guide>
        <p15:guide id="11" pos="2496" userDrawn="1">
          <p15:clr>
            <a:srgbClr val="A4A3A4"/>
          </p15:clr>
        </p15:guide>
        <p15:guide id="12" pos="2688" userDrawn="1">
          <p15:clr>
            <a:srgbClr val="A4A3A4"/>
          </p15:clr>
        </p15:guide>
        <p15:guide id="13" pos="4536" userDrawn="1">
          <p15:clr>
            <a:srgbClr val="A4A3A4"/>
          </p15:clr>
        </p15:guide>
        <p15:guide id="14" pos="4008" userDrawn="1">
          <p15:clr>
            <a:srgbClr val="A4A3A4"/>
          </p15:clr>
        </p15:guide>
        <p15:guide id="15" pos="4944" userDrawn="1">
          <p15:clr>
            <a:srgbClr val="A4A3A4"/>
          </p15:clr>
        </p15:guide>
        <p15:guide id="16" pos="5136" userDrawn="1">
          <p15:clr>
            <a:srgbClr val="A4A3A4"/>
          </p15:clr>
        </p15:guide>
        <p15:guide id="17" orient="horz" pos="1584" userDrawn="1">
          <p15:clr>
            <a:srgbClr val="A4A3A4"/>
          </p15:clr>
        </p15:guide>
        <p15:guide id="18" orient="horz" pos="2736" userDrawn="1">
          <p15:clr>
            <a:srgbClr val="A4A3A4"/>
          </p15:clr>
        </p15:guide>
        <p15:guide id="19" orient="horz" pos="3648" userDrawn="1">
          <p15:clr>
            <a:srgbClr val="A4A3A4"/>
          </p15:clr>
        </p15:guide>
        <p15:guide id="20" orient="horz" pos="864" userDrawn="1">
          <p15:clr>
            <a:srgbClr val="A4A3A4"/>
          </p15:clr>
        </p15:guide>
        <p15:guide id="21" orient="horz" pos="3984" userDrawn="1">
          <p15:clr>
            <a:srgbClr val="A4A3A4"/>
          </p15:clr>
        </p15:guide>
        <p15:guide id="22" pos="456" userDrawn="1">
          <p15:clr>
            <a:srgbClr val="A4A3A4"/>
          </p15:clr>
        </p15:guide>
        <p15:guide id="23" pos="7248" userDrawn="1">
          <p15:clr>
            <a:srgbClr val="A4A3A4"/>
          </p15:clr>
        </p15:guide>
        <p15:guide id="24" orient="horz" pos="1920" userDrawn="1">
          <p15:clr>
            <a:srgbClr val="A4A3A4"/>
          </p15:clr>
        </p15:guide>
        <p15:guide id="25" orient="horz" pos="2256" userDrawn="1">
          <p15:clr>
            <a:srgbClr val="A4A3A4"/>
          </p15:clr>
        </p15:guide>
        <p15:guide id="26" pos="7176" userDrawn="1">
          <p15:clr>
            <a:srgbClr val="A4A3A4"/>
          </p15:clr>
        </p15:guide>
        <p15:guide id="27" orient="horz" pos="1704" userDrawn="1">
          <p15:clr>
            <a:srgbClr val="A4A3A4"/>
          </p15:clr>
        </p15:guide>
        <p15:guide id="28" pos="4176" userDrawn="1">
          <p15:clr>
            <a:srgbClr val="A4A3A4"/>
          </p15:clr>
        </p15:guide>
        <p15:guide id="29" orient="horz" pos="2592" userDrawn="1">
          <p15:clr>
            <a:srgbClr val="A4A3A4"/>
          </p15:clr>
        </p15:guide>
        <p15:guide id="30" pos="6912" userDrawn="1">
          <p15:clr>
            <a:srgbClr val="A4A3A4"/>
          </p15:clr>
        </p15:guide>
        <p15:guide id="31" pos="35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BEB2"/>
    <a:srgbClr val="753F2D"/>
    <a:srgbClr val="5E3324"/>
    <a:srgbClr val="8A4C34"/>
    <a:srgbClr val="815550"/>
    <a:srgbClr val="A3573E"/>
    <a:srgbClr val="E7E6E6"/>
    <a:srgbClr val="C28D6D"/>
    <a:srgbClr val="D2986F"/>
    <a:srgbClr val="333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9AA8EC-A7E0-4120-8F98-E6948E2A4764}" v="507" dt="2025-10-31T11:13:53.986"/>
    <p1510:client id="{457B960E-A8EE-42F3-B9AD-81D929DCDD00}" v="16" dt="2025-11-02T06:23:57.112"/>
    <p1510:client id="{A0ABA8BA-D714-41BE-8A0B-8B9ADE818C23}" v="1220" dt="2025-10-31T09:52:54.0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82"/>
    <p:restoredTop sz="96327"/>
  </p:normalViewPr>
  <p:slideViewPr>
    <p:cSldViewPr snapToGrid="0">
      <p:cViewPr>
        <p:scale>
          <a:sx n="100" d="100"/>
          <a:sy n="100" d="100"/>
        </p:scale>
        <p:origin x="-845" y="58"/>
      </p:cViewPr>
      <p:guideLst>
        <p:guide orient="horz" pos="1224"/>
        <p:guide pos="7368"/>
        <p:guide pos="312"/>
        <p:guide orient="horz" pos="2856"/>
        <p:guide pos="5928"/>
        <p:guide pos="6168"/>
        <p:guide pos="1512"/>
        <p:guide orient="horz" pos="264"/>
        <p:guide pos="2496"/>
        <p:guide pos="2688"/>
        <p:guide pos="4536"/>
        <p:guide pos="4008"/>
        <p:guide pos="4944"/>
        <p:guide pos="5136"/>
        <p:guide orient="horz" pos="1584"/>
        <p:guide orient="horz" pos="2736"/>
        <p:guide orient="horz" pos="3648"/>
        <p:guide orient="horz" pos="864"/>
        <p:guide orient="horz" pos="3984"/>
        <p:guide pos="456"/>
        <p:guide pos="7248"/>
        <p:guide orient="horz" pos="1920"/>
        <p:guide orient="horz" pos="2256"/>
        <p:guide pos="7176"/>
        <p:guide orient="horz" pos="1704"/>
        <p:guide pos="4176"/>
        <p:guide orient="horz" pos="2592"/>
        <p:guide pos="6912"/>
        <p:guide pos="355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371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8B30D67-EB7C-4323-A6AB-20071C4FCC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26DD94-0E47-FE33-5C0F-9E497B99BE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33F7E-3633-4FA3-974D-CA21FB24834F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636FF0-1B83-FCD7-197D-6F6CBEA8FE0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A88305-7C09-5A95-A84B-C7CEA8D00F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82836-E43C-41FF-A11B-3D8AB6E68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81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5F7B4-7442-4021-9F1E-8BC3C363C892}" type="datetimeFigureOut">
              <a:rPr lang="en-US" noProof="0" smtClean="0"/>
              <a:t>11/1/2025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DE012-9E2E-4477-8B5C-4E7D4E9BCBA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39385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DE012-9E2E-4477-8B5C-4E7D4E9BCB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92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DE012-9E2E-4477-8B5C-4E7D4E9BCBA6}" type="slidenum">
              <a:rPr lang="en-US" noProof="0" smtClean="0"/>
              <a:t>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73130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6F53B3-F5B4-E310-A253-42A9B6708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FC1CB5-0450-427A-6032-409AEA71DF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E0D81D-12E9-FDA2-537C-90B1A458D4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402948-E343-42E3-5EC4-6B0BCB1E9F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DE012-9E2E-4477-8B5C-4E7D4E9BCBA6}" type="slidenum">
              <a:rPr lang="en-US" noProof="0" smtClean="0"/>
              <a:t>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37829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2A9BC-4B24-DC40-FAEE-E1922D5E2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37628B-B246-A504-0954-ACA80D76F4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7A2AD4-59EC-CE58-94BC-1D0BB94575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94A1D4-B531-3D14-E2ED-4CAD2EF407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DE012-9E2E-4477-8B5C-4E7D4E9BCBA6}" type="slidenum">
              <a:rPr lang="en-US" noProof="0" smtClean="0"/>
              <a:t>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34947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B8029-33F3-9414-AD10-00871D91AA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7712" y="1408176"/>
            <a:ext cx="6400800" cy="2387600"/>
          </a:xfr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72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P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32B008-64B6-378D-9C5D-DCC8DFEBC6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7912" y="5047488"/>
            <a:ext cx="5486400" cy="384048"/>
          </a:xfrm>
        </p:spPr>
        <p:txBody>
          <a:bodyPr/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K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5444BA9-47A2-8EBA-F11F-AF833CBC1FB6}"/>
              </a:ext>
            </a:extLst>
          </p:cNvPr>
          <p:cNvGrpSpPr/>
          <p:nvPr userDrawn="1"/>
        </p:nvGrpSpPr>
        <p:grpSpPr>
          <a:xfrm>
            <a:off x="3979533" y="5801746"/>
            <a:ext cx="8221703" cy="0"/>
            <a:chOff x="3733800" y="5539861"/>
            <a:chExt cx="8221703" cy="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7C7E957-5A54-C6BB-DBCA-B0A579E99122}"/>
                </a:ext>
              </a:extLst>
            </p:cNvPr>
            <p:cNvCxnSpPr>
              <a:cxnSpLocks/>
            </p:cNvCxnSpPr>
            <p:nvPr/>
          </p:nvCxnSpPr>
          <p:spPr>
            <a:xfrm>
              <a:off x="3733800" y="5539861"/>
              <a:ext cx="6054153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5792F5-3B57-83E5-2E85-1B67A64BF570}"/>
                </a:ext>
              </a:extLst>
            </p:cNvPr>
            <p:cNvCxnSpPr>
              <a:cxnSpLocks/>
            </p:cNvCxnSpPr>
            <p:nvPr/>
          </p:nvCxnSpPr>
          <p:spPr>
            <a:xfrm>
              <a:off x="9783803" y="5539861"/>
              <a:ext cx="2171700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0638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CF6E0F-D722-BAD9-C6AD-9A11DAE47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160B7A-B490-F67E-2740-38CA3A987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14A6C9A-83F0-5E94-8A5B-89CB08282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144" y="1463040"/>
            <a:ext cx="7498080" cy="704088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noProof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2784B99-8374-AA22-4161-578F9BF77E2B}"/>
              </a:ext>
            </a:extLst>
          </p:cNvPr>
          <p:cNvGrpSpPr/>
          <p:nvPr userDrawn="1"/>
        </p:nvGrpSpPr>
        <p:grpSpPr>
          <a:xfrm>
            <a:off x="2400300" y="2535841"/>
            <a:ext cx="9801127" cy="821"/>
            <a:chOff x="2286319" y="5546299"/>
            <a:chExt cx="9801127" cy="903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0F45B19-145D-7398-7A64-A88B28251AAD}"/>
                </a:ext>
              </a:extLst>
            </p:cNvPr>
            <p:cNvCxnSpPr>
              <a:cxnSpLocks/>
            </p:cNvCxnSpPr>
            <p:nvPr/>
          </p:nvCxnSpPr>
          <p:spPr>
            <a:xfrm>
              <a:off x="2286319" y="5546299"/>
              <a:ext cx="7391400" cy="0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029EB3C-D7BA-1FCE-3158-8F1116C6F5BE}"/>
                </a:ext>
              </a:extLst>
            </p:cNvPr>
            <p:cNvCxnSpPr>
              <a:cxnSpLocks/>
            </p:cNvCxnSpPr>
            <p:nvPr/>
          </p:nvCxnSpPr>
          <p:spPr>
            <a:xfrm>
              <a:off x="9676016" y="5547202"/>
              <a:ext cx="2411430" cy="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8F78388-68BC-0124-C243-36D5B5DC78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22576" y="2971800"/>
            <a:ext cx="4828032" cy="4905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7FBEF6F-7749-849E-36C5-CC056F3071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2576" y="4443984"/>
            <a:ext cx="4828032" cy="4905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A350182-DD59-73E2-C20A-4B5FE67154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20824" y="3401568"/>
            <a:ext cx="8379220" cy="975260"/>
          </a:xfrm>
        </p:spPr>
        <p:txBody>
          <a:bodyPr numCol="2" spcCol="91440"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E14A588-A920-9AE0-A268-A008EAF6FC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20824" y="4901184"/>
            <a:ext cx="8379220" cy="975260"/>
          </a:xfrm>
        </p:spPr>
        <p:txBody>
          <a:bodyPr numCol="2" spcCol="91440"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89022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CF6E0F-D722-BAD9-C6AD-9A11DAE47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160B7A-B490-F67E-2740-38CA3A987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14A6C9A-83F0-5E94-8A5B-89CB08282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463040"/>
            <a:ext cx="10871708" cy="704088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dirty="0"/>
              <a:t>Click to edit Master title style</a:t>
            </a:r>
            <a:endParaRPr lang="en-PK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8F78388-68BC-0124-C243-36D5B5DC78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224" y="2980944"/>
            <a:ext cx="3282696" cy="110642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7FBEF6F-7749-849E-36C5-CC056F3071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34256" y="2980944"/>
            <a:ext cx="3282696" cy="110642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A350182-DD59-73E2-C20A-4B5FE67154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760" y="4114800"/>
            <a:ext cx="3282696" cy="975260"/>
          </a:xfrm>
        </p:spPr>
        <p:txBody>
          <a:bodyPr numCol="1" spcCol="91440"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E14A588-A920-9AE0-A268-A008EAF6FC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05072" y="4114800"/>
            <a:ext cx="3282696" cy="975260"/>
          </a:xfrm>
        </p:spPr>
        <p:txBody>
          <a:bodyPr numCol="1" spcCol="91440"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8221A12-8B19-605A-2244-2D732269C955}"/>
              </a:ext>
            </a:extLst>
          </p:cNvPr>
          <p:cNvGrpSpPr/>
          <p:nvPr userDrawn="1"/>
        </p:nvGrpSpPr>
        <p:grpSpPr>
          <a:xfrm>
            <a:off x="716788" y="2527173"/>
            <a:ext cx="10758424" cy="1564"/>
            <a:chOff x="2792270" y="5541172"/>
            <a:chExt cx="11391900" cy="158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86C500B-5A93-298F-7CEF-ED445452E460}"/>
                </a:ext>
              </a:extLst>
            </p:cNvPr>
            <p:cNvCxnSpPr>
              <a:cxnSpLocks/>
            </p:cNvCxnSpPr>
            <p:nvPr/>
          </p:nvCxnSpPr>
          <p:spPr>
            <a:xfrm>
              <a:off x="2792270" y="5541172"/>
              <a:ext cx="6760464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7A559BC-EF4A-29D4-CF56-6425516A5D91}"/>
                </a:ext>
              </a:extLst>
            </p:cNvPr>
            <p:cNvCxnSpPr>
              <a:cxnSpLocks/>
            </p:cNvCxnSpPr>
            <p:nvPr/>
          </p:nvCxnSpPr>
          <p:spPr>
            <a:xfrm>
              <a:off x="9552734" y="5541330"/>
              <a:ext cx="4631436" cy="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D2D34186-8505-57AE-F518-0C83BF1C06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66176" y="2980944"/>
            <a:ext cx="3282696" cy="110642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ABE767DA-9D93-94AD-D34D-2B8A51A766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973568" y="4114800"/>
            <a:ext cx="3282696" cy="975260"/>
          </a:xfrm>
        </p:spPr>
        <p:txBody>
          <a:bodyPr numCol="1" spcCol="91440"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81475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AE86B75-C16C-C033-D27D-FF84EFB71131}"/>
              </a:ext>
            </a:extLst>
          </p:cNvPr>
          <p:cNvSpPr/>
          <p:nvPr userDrawn="1"/>
        </p:nvSpPr>
        <p:spPr>
          <a:xfrm>
            <a:off x="0" y="0"/>
            <a:ext cx="100203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31443F-EAC2-06D1-A3D1-D73510EAF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432" y="1426464"/>
            <a:ext cx="6675120" cy="1702816"/>
          </a:xfrm>
        </p:spPr>
        <p:txBody>
          <a:bodyPr anchor="t"/>
          <a:lstStyle>
            <a:lvl1pPr>
              <a:lnSpc>
                <a:spcPct val="80000"/>
              </a:lnSpc>
              <a:defRPr sz="72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80535FC-1B0E-C4EB-FE55-190522219FEA}"/>
              </a:ext>
            </a:extLst>
          </p:cNvPr>
          <p:cNvGrpSpPr/>
          <p:nvPr userDrawn="1"/>
        </p:nvGrpSpPr>
        <p:grpSpPr>
          <a:xfrm>
            <a:off x="3979533" y="5799270"/>
            <a:ext cx="8212467" cy="0"/>
            <a:chOff x="3733800" y="5537385"/>
            <a:chExt cx="8212467" cy="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CA6B206-18E0-06D2-958F-E859A1428A57}"/>
                </a:ext>
              </a:extLst>
            </p:cNvPr>
            <p:cNvCxnSpPr>
              <a:cxnSpLocks/>
            </p:cNvCxnSpPr>
            <p:nvPr/>
          </p:nvCxnSpPr>
          <p:spPr>
            <a:xfrm>
              <a:off x="3733800" y="5537385"/>
              <a:ext cx="6054153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447EEA7-F856-F6C0-18DD-5D37FD51D45B}"/>
                </a:ext>
              </a:extLst>
            </p:cNvPr>
            <p:cNvCxnSpPr>
              <a:cxnSpLocks/>
            </p:cNvCxnSpPr>
            <p:nvPr/>
          </p:nvCxnSpPr>
          <p:spPr>
            <a:xfrm>
              <a:off x="9774567" y="5537385"/>
              <a:ext cx="2171700" cy="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C909AE-4D54-F197-103E-29E9C2597F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77056" y="3383280"/>
            <a:ext cx="4754880" cy="2057400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25968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C28C00-D101-DFF8-7E0A-1AEBF0DBE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4C5F1F-F8B7-6C5F-6A7F-5F8F6128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endParaRPr lang="en-P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D9287E-E726-E0E6-2871-FE77159B5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60592E8-155C-36FA-DA0A-52B23CE8A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763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64B432-06C2-E932-E96F-67CECC2E9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1F3471-B7F6-01DB-D712-136C1626D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endParaRPr lang="en-P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C05956-4CA5-988F-7C93-317A88D12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56146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B670E-478C-D301-FCE5-E83002469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B16CD-30BD-156F-11B4-9CF89A064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C54B0-9878-1911-8DE9-EC464D202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6493B1-79A4-1FA9-B462-853856DE8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7EEE8-8F1E-8F14-E2ED-333A1FF24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DFABEB-B6B7-2591-AE85-265A3F87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62309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52A6A-C17E-2616-3199-C8D78E7EE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705714-E101-08DD-6A13-D561A3EC2C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6ECB26-D659-5BC3-C669-1B45225D2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464F27-6C3B-1E36-B1DC-ECB72DCF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C595AB-D292-D355-47CD-748C160B1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1CEE5F-F44A-DD2C-EEC3-D4C76B69D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2938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3BBE-23DC-E951-32B6-0E91B8089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144" y="1463040"/>
            <a:ext cx="7498080" cy="704088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dirty="0"/>
              <a:t>Click to edit Master title style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0836A-7452-872A-28D0-081C1338D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2576" y="2953512"/>
            <a:ext cx="7470648" cy="329656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  <a:defRPr sz="2200" b="1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600" i="1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P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39F35-2573-69E0-B17D-B4B0F85CE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5CE41-241D-72CD-1C8F-006A477B5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t>‹#›</a:t>
            </a:fld>
            <a:endParaRPr lang="en-US" noProof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2789DD7-8E5F-BCF6-7A1E-0AC33BD880AC}"/>
              </a:ext>
            </a:extLst>
          </p:cNvPr>
          <p:cNvGrpSpPr/>
          <p:nvPr userDrawn="1"/>
        </p:nvGrpSpPr>
        <p:grpSpPr>
          <a:xfrm>
            <a:off x="2400300" y="2535841"/>
            <a:ext cx="9801127" cy="821"/>
            <a:chOff x="2286319" y="5546299"/>
            <a:chExt cx="9801127" cy="903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610F86C-F479-AC03-216E-DD60112AC854}"/>
                </a:ext>
              </a:extLst>
            </p:cNvPr>
            <p:cNvCxnSpPr>
              <a:cxnSpLocks/>
            </p:cNvCxnSpPr>
            <p:nvPr/>
          </p:nvCxnSpPr>
          <p:spPr>
            <a:xfrm>
              <a:off x="2286319" y="5546299"/>
              <a:ext cx="7391400" cy="0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A02E8F6-3623-48C2-4F02-9472E2977FB8}"/>
                </a:ext>
              </a:extLst>
            </p:cNvPr>
            <p:cNvCxnSpPr>
              <a:cxnSpLocks/>
            </p:cNvCxnSpPr>
            <p:nvPr/>
          </p:nvCxnSpPr>
          <p:spPr>
            <a:xfrm>
              <a:off x="9676016" y="5547202"/>
              <a:ext cx="2411430" cy="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8269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39D39-DAD0-D550-D3C7-42F702A78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992" y="1709738"/>
            <a:ext cx="7290458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P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54DFA-4C17-2AA0-0E19-8D452B73A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6992" y="4589463"/>
            <a:ext cx="729045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F8D5DED-A875-4BFE-015E-C29679EC468C}"/>
              </a:ext>
            </a:extLst>
          </p:cNvPr>
          <p:cNvGrpSpPr/>
          <p:nvPr userDrawn="1"/>
        </p:nvGrpSpPr>
        <p:grpSpPr>
          <a:xfrm>
            <a:off x="3979533" y="5801746"/>
            <a:ext cx="8221703" cy="0"/>
            <a:chOff x="3733800" y="5539861"/>
            <a:chExt cx="8221703" cy="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ED54A14-B37E-AA5D-2F7D-4530DEF3C347}"/>
                </a:ext>
              </a:extLst>
            </p:cNvPr>
            <p:cNvCxnSpPr>
              <a:cxnSpLocks/>
            </p:cNvCxnSpPr>
            <p:nvPr/>
          </p:nvCxnSpPr>
          <p:spPr>
            <a:xfrm>
              <a:off x="3733800" y="5539861"/>
              <a:ext cx="6054153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611F7DB-0F8D-8E5A-0137-AD5E5B20C351}"/>
                </a:ext>
              </a:extLst>
            </p:cNvPr>
            <p:cNvCxnSpPr>
              <a:cxnSpLocks/>
            </p:cNvCxnSpPr>
            <p:nvPr/>
          </p:nvCxnSpPr>
          <p:spPr>
            <a:xfrm>
              <a:off x="9783803" y="5539861"/>
              <a:ext cx="2171700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2719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 dar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C7E2C-83B2-58E9-DE90-AB1857F1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7B4A1-AE7C-A6CC-7143-5EC918D6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2C33EA-A741-FA13-451C-6F35902CBDD0}"/>
              </a:ext>
            </a:extLst>
          </p:cNvPr>
          <p:cNvSpPr/>
          <p:nvPr userDrawn="1"/>
        </p:nvSpPr>
        <p:spPr>
          <a:xfrm>
            <a:off x="0" y="722376"/>
            <a:ext cx="12192000" cy="5413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1882412-D2D4-9CF0-CD39-2EAE79B8A310}"/>
              </a:ext>
            </a:extLst>
          </p:cNvPr>
          <p:cNvCxnSpPr>
            <a:cxnSpLocks/>
          </p:cNvCxnSpPr>
          <p:nvPr userDrawn="1"/>
        </p:nvCxnSpPr>
        <p:spPr>
          <a:xfrm>
            <a:off x="4267200" y="2523744"/>
            <a:ext cx="7924800" cy="883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229B6F2-011B-853F-5BA1-FA1722B6E1C8}"/>
              </a:ext>
            </a:extLst>
          </p:cNvPr>
          <p:cNvCxnSpPr>
            <a:cxnSpLocks/>
          </p:cNvCxnSpPr>
          <p:nvPr userDrawn="1"/>
        </p:nvCxnSpPr>
        <p:spPr>
          <a:xfrm>
            <a:off x="723384" y="2523744"/>
            <a:ext cx="3543816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>
            <a:extLst>
              <a:ext uri="{FF2B5EF4-FFF2-40B4-BE49-F238E27FC236}">
                <a16:creationId xmlns:a16="http://schemas.microsoft.com/office/drawing/2014/main" id="{A78715BA-7A66-D464-AAEF-141988B87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463040"/>
            <a:ext cx="10515600" cy="57532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0BF4BF-3C7C-C67F-B6EE-805EC95EF8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224" y="2971800"/>
            <a:ext cx="4828032" cy="4905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A37E40B-957E-C00E-3B34-1B67D341A7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6208" y="2971800"/>
            <a:ext cx="4828032" cy="4905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F15CD76-2DD5-DB8A-37D3-6098A50870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760" y="3401568"/>
            <a:ext cx="5111496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7A044E0-660B-4002-E13C-F00498E497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43600" y="3401568"/>
            <a:ext cx="5111496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9611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 ligh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C7E2C-83B2-58E9-DE90-AB1857F1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7B4A1-AE7C-A6CC-7143-5EC918D6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2C33EA-A741-FA13-451C-6F35902CBDD0}"/>
              </a:ext>
            </a:extLst>
          </p:cNvPr>
          <p:cNvSpPr/>
          <p:nvPr userDrawn="1"/>
        </p:nvSpPr>
        <p:spPr>
          <a:xfrm>
            <a:off x="0" y="722376"/>
            <a:ext cx="12192000" cy="5413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78715BA-7A66-D464-AAEF-141988B87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463040"/>
            <a:ext cx="10515600" cy="575321"/>
          </a:xfrm>
        </p:spPr>
        <p:txBody>
          <a:bodyPr/>
          <a:lstStyle>
            <a:lvl1pPr>
              <a:defRPr sz="5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0BF4BF-3C7C-C67F-B6EE-805EC95EF8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224" y="2971800"/>
            <a:ext cx="4828032" cy="4905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A37E40B-957E-C00E-3B34-1B67D341A7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6208" y="2971800"/>
            <a:ext cx="4828032" cy="4905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F15CD76-2DD5-DB8A-37D3-6098A50870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760" y="3401568"/>
            <a:ext cx="4754880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7A044E0-660B-4002-E13C-F00498E497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43600" y="3401568"/>
            <a:ext cx="4754880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ED40495-D9DB-AA87-4474-68DA5D8CA88C}"/>
              </a:ext>
            </a:extLst>
          </p:cNvPr>
          <p:cNvGrpSpPr/>
          <p:nvPr userDrawn="1"/>
        </p:nvGrpSpPr>
        <p:grpSpPr>
          <a:xfrm rot="10800000">
            <a:off x="726958" y="2521655"/>
            <a:ext cx="11480808" cy="1"/>
            <a:chOff x="2077471" y="5539116"/>
            <a:chExt cx="11480808" cy="1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15A6649-BE77-6F3F-DF74-0045E0AC6025}"/>
                </a:ext>
              </a:extLst>
            </p:cNvPr>
            <p:cNvCxnSpPr>
              <a:cxnSpLocks/>
            </p:cNvCxnSpPr>
            <p:nvPr/>
          </p:nvCxnSpPr>
          <p:spPr>
            <a:xfrm>
              <a:off x="2077471" y="5539116"/>
              <a:ext cx="4755396" cy="0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EF33DD1-C51F-9BE1-2F97-D4025B3E653D}"/>
                </a:ext>
              </a:extLst>
            </p:cNvPr>
            <p:cNvCxnSpPr>
              <a:cxnSpLocks/>
            </p:cNvCxnSpPr>
            <p:nvPr/>
          </p:nvCxnSpPr>
          <p:spPr>
            <a:xfrm>
              <a:off x="6816103" y="5539117"/>
              <a:ext cx="6742176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0587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dark ban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966E69F-7113-AC99-F7E1-A44B7D64DEF3}"/>
              </a:ext>
            </a:extLst>
          </p:cNvPr>
          <p:cNvSpPr/>
          <p:nvPr userDrawn="1"/>
        </p:nvSpPr>
        <p:spPr>
          <a:xfrm>
            <a:off x="0" y="0"/>
            <a:ext cx="12192000" cy="30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P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C7E2C-83B2-58E9-DE90-AB1857F1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7B4A1-AE7C-A6CC-7143-5EC918D6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5BFCF61C-3B18-4C03-8326-CC3B32D710C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78715BA-7A66-D464-AAEF-141988B87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463040"/>
            <a:ext cx="10515600" cy="575321"/>
          </a:xfrm>
        </p:spPr>
        <p:txBody>
          <a:bodyPr/>
          <a:lstStyle>
            <a:lvl1pPr>
              <a:defRPr sz="5000">
                <a:solidFill>
                  <a:schemeClr val="accent5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0BF4BF-3C7C-C67F-B6EE-805EC95EF8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224" y="3483864"/>
            <a:ext cx="4828032" cy="4905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F15CD76-2DD5-DB8A-37D3-6098A50870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760" y="3931920"/>
            <a:ext cx="4754880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7A044E0-660B-4002-E13C-F00498E497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43600" y="3931920"/>
            <a:ext cx="4754880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F8CCEDA-D691-A48A-BAAF-D004EBE38E55}"/>
              </a:ext>
            </a:extLst>
          </p:cNvPr>
          <p:cNvGrpSpPr/>
          <p:nvPr userDrawn="1"/>
        </p:nvGrpSpPr>
        <p:grpSpPr>
          <a:xfrm rot="16200000" flipV="1">
            <a:off x="8764091" y="3943349"/>
            <a:ext cx="5829301" cy="0"/>
            <a:chOff x="2287349" y="55407920"/>
            <a:chExt cx="11160369" cy="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605A0EB-A31A-D2D4-5671-D1F763493E1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934529" y="51760740"/>
              <a:ext cx="0" cy="7294360"/>
            </a:xfrm>
            <a:prstGeom prst="line">
              <a:avLst/>
            </a:prstGeom>
            <a:ln w="444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FEFE03D-E00E-B4FD-6765-44E55D5FA21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1514714" y="53474916"/>
              <a:ext cx="0" cy="3866008"/>
            </a:xfrm>
            <a:prstGeom prst="line">
              <a:avLst/>
            </a:prstGeom>
            <a:ln w="444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36280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on the lef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F5A1967-7F8F-319E-2E67-BD9E4F074B05}"/>
              </a:ext>
            </a:extLst>
          </p:cNvPr>
          <p:cNvSpPr/>
          <p:nvPr userDrawn="1"/>
        </p:nvSpPr>
        <p:spPr>
          <a:xfrm>
            <a:off x="8115301" y="0"/>
            <a:ext cx="40766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P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0">
              <a:solidFill>
                <a:schemeClr val="bg2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2425424-7549-BE00-EA05-384DBD00F3B2}"/>
              </a:ext>
            </a:extLst>
          </p:cNvPr>
          <p:cNvGrpSpPr/>
          <p:nvPr userDrawn="1"/>
        </p:nvGrpSpPr>
        <p:grpSpPr>
          <a:xfrm>
            <a:off x="6317679" y="4564864"/>
            <a:ext cx="5858373" cy="385"/>
            <a:chOff x="5440605" y="5540787"/>
            <a:chExt cx="5858373" cy="385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D88329B-DC1A-F93F-7A3A-84FDE2989BB6}"/>
                </a:ext>
              </a:extLst>
            </p:cNvPr>
            <p:cNvCxnSpPr>
              <a:cxnSpLocks/>
            </p:cNvCxnSpPr>
            <p:nvPr/>
          </p:nvCxnSpPr>
          <p:spPr>
            <a:xfrm>
              <a:off x="5440605" y="5541172"/>
              <a:ext cx="1797621" cy="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7690B71-E252-7020-6DC7-F643767B2B78}"/>
                </a:ext>
              </a:extLst>
            </p:cNvPr>
            <p:cNvCxnSpPr>
              <a:cxnSpLocks/>
            </p:cNvCxnSpPr>
            <p:nvPr/>
          </p:nvCxnSpPr>
          <p:spPr>
            <a:xfrm>
              <a:off x="7237724" y="5540787"/>
              <a:ext cx="4061254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C7E2C-83B2-58E9-DE90-AB1857F1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7B4A1-AE7C-A6CC-7143-5EC918D6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78715BA-7A66-D464-AAEF-141988B87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0" y="2514600"/>
            <a:ext cx="4846320" cy="1682749"/>
          </a:xfrm>
        </p:spPr>
        <p:txBody>
          <a:bodyPr/>
          <a:lstStyle>
            <a:lvl1pPr>
              <a:lnSpc>
                <a:spcPct val="10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0BF4BF-3C7C-C67F-B6EE-805EC95EF8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936" y="1252728"/>
            <a:ext cx="4828032" cy="49053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A37E40B-957E-C00E-3B34-1B67D341A7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0936" y="3584448"/>
            <a:ext cx="4828032" cy="49053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F15CD76-2DD5-DB8A-37D3-6098A50870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760" y="1792224"/>
            <a:ext cx="4754880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7A044E0-660B-4002-E13C-F00498E497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5760" y="4123944"/>
            <a:ext cx="4754880" cy="941831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93287C28-1CA8-AEA5-1E16-BC0B1E99CD2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936" y="5065776"/>
            <a:ext cx="4828032" cy="49053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19920C32-5167-72B1-7B9E-709723F907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5760" y="5605272"/>
            <a:ext cx="4754880" cy="1143254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75982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on the r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5F7D9D8-A960-E038-84D2-764C7A50F698}"/>
              </a:ext>
            </a:extLst>
          </p:cNvPr>
          <p:cNvSpPr/>
          <p:nvPr userDrawn="1"/>
        </p:nvSpPr>
        <p:spPr>
          <a:xfrm>
            <a:off x="-12700" y="858"/>
            <a:ext cx="3060700" cy="685714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C7E2C-83B2-58E9-DE90-AB1857F1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7B4A1-AE7C-A6CC-7143-5EC918D6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78715BA-7A66-D464-AAEF-141988B87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1399032"/>
            <a:ext cx="4846320" cy="1682749"/>
          </a:xfrm>
        </p:spPr>
        <p:txBody>
          <a:bodyPr/>
          <a:lstStyle>
            <a:lvl1pPr>
              <a:lnSpc>
                <a:spcPct val="8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0BF4BF-3C7C-C67F-B6EE-805EC95EF8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5352" y="1252728"/>
            <a:ext cx="4828032" cy="49053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A37E40B-957E-C00E-3B34-1B67D341A7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5352" y="3502152"/>
            <a:ext cx="4828032" cy="4905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F15CD76-2DD5-DB8A-37D3-6098A50870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89320" y="1792224"/>
            <a:ext cx="4754880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7A044E0-660B-4002-E13C-F00498E497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89320" y="3941064"/>
            <a:ext cx="4754880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0DF3371-342F-C17D-5A7F-EF76E89A55C5}"/>
              </a:ext>
            </a:extLst>
          </p:cNvPr>
          <p:cNvGrpSpPr/>
          <p:nvPr userDrawn="1"/>
        </p:nvGrpSpPr>
        <p:grpSpPr>
          <a:xfrm>
            <a:off x="-11882" y="3045007"/>
            <a:ext cx="4279082" cy="364"/>
            <a:chOff x="5475479" y="5537794"/>
            <a:chExt cx="4279082" cy="364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4369914-5489-3EA1-5419-F83F6C7A150D}"/>
                </a:ext>
              </a:extLst>
            </p:cNvPr>
            <p:cNvCxnSpPr>
              <a:cxnSpLocks/>
            </p:cNvCxnSpPr>
            <p:nvPr/>
          </p:nvCxnSpPr>
          <p:spPr>
            <a:xfrm>
              <a:off x="5475479" y="5537976"/>
              <a:ext cx="3060700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BDE23CC-0B75-F3A6-1882-265BF90D4A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37690" y="5537794"/>
              <a:ext cx="1216871" cy="364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0977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on the right dar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749AEB6-4539-A203-D085-8EBE329C08E0}"/>
              </a:ext>
            </a:extLst>
          </p:cNvPr>
          <p:cNvSpPr/>
          <p:nvPr userDrawn="1"/>
        </p:nvSpPr>
        <p:spPr>
          <a:xfrm>
            <a:off x="3962399" y="858"/>
            <a:ext cx="8271641" cy="68571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tx2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C7E2C-83B2-58E9-DE90-AB1857F1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7B4A1-AE7C-A6CC-7143-5EC918D6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FCF61C-3B18-4C03-8326-CC3B32D710C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78715BA-7A66-D464-AAEF-141988B87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1399032"/>
            <a:ext cx="4846320" cy="1682749"/>
          </a:xfrm>
        </p:spPr>
        <p:txBody>
          <a:bodyPr/>
          <a:lstStyle>
            <a:lvl1pPr>
              <a:lnSpc>
                <a:spcPct val="80000"/>
              </a:lnSpc>
              <a:defRPr sz="5000">
                <a:solidFill>
                  <a:schemeClr val="accent4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0BF4BF-3C7C-C67F-B6EE-805EC95EF8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5352" y="1353312"/>
            <a:ext cx="4828032" cy="4905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accent5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A37E40B-957E-C00E-3B34-1B67D341A7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5352" y="3502152"/>
            <a:ext cx="4828032" cy="4905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accent5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F15CD76-2DD5-DB8A-37D3-6098A50870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71032" y="1792224"/>
            <a:ext cx="4754880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accent5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accent5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accent5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accent5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7A044E0-660B-4002-E13C-F00498E497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71032" y="3941064"/>
            <a:ext cx="4754880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accent5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accent5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accent5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accent5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D78A0CF-0A37-4436-67C4-B32FD7703E96}"/>
              </a:ext>
            </a:extLst>
          </p:cNvPr>
          <p:cNvGrpSpPr/>
          <p:nvPr userDrawn="1"/>
        </p:nvGrpSpPr>
        <p:grpSpPr>
          <a:xfrm>
            <a:off x="-28308" y="2514621"/>
            <a:ext cx="5666632" cy="0"/>
            <a:chOff x="5464255" y="5541151"/>
            <a:chExt cx="5666632" cy="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FC6D8A4-CA31-16C2-95B7-B98F65F29A69}"/>
                </a:ext>
              </a:extLst>
            </p:cNvPr>
            <p:cNvCxnSpPr>
              <a:cxnSpLocks/>
            </p:cNvCxnSpPr>
            <p:nvPr/>
          </p:nvCxnSpPr>
          <p:spPr>
            <a:xfrm>
              <a:off x="5464255" y="5541151"/>
              <a:ext cx="3991534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2097A8D-64FC-CDBD-4497-5E32BC6AF9C2}"/>
                </a:ext>
              </a:extLst>
            </p:cNvPr>
            <p:cNvCxnSpPr>
              <a:cxnSpLocks/>
            </p:cNvCxnSpPr>
            <p:nvPr/>
          </p:nvCxnSpPr>
          <p:spPr>
            <a:xfrm>
              <a:off x="9454487" y="5541151"/>
              <a:ext cx="1676400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193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6BC278-3A9A-4241-1DE5-469D2AB5E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5367"/>
            <a:ext cx="10515600" cy="5753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A5E58-5605-E2B6-AEBE-7EF159AAD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1D507-72FD-CB53-B342-C69D562AFD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3E9A7-861F-C5C4-DD4E-37AC66D867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1480" y="301752"/>
            <a:ext cx="182880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P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7A1DC-56B8-6C78-5020-E45478D099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22408" y="301752"/>
            <a:ext cx="1673352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BFCF61C-3B18-4C03-8326-CC3B32D710C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506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1" r:id="rId3"/>
    <p:sldLayoutId id="2147483660" r:id="rId4"/>
    <p:sldLayoutId id="2147483661" r:id="rId5"/>
    <p:sldLayoutId id="2147483665" r:id="rId6"/>
    <p:sldLayoutId id="2147483662" r:id="rId7"/>
    <p:sldLayoutId id="2147483664" r:id="rId8"/>
    <p:sldLayoutId id="2147483663" r:id="rId9"/>
    <p:sldLayoutId id="2147483652" r:id="rId10"/>
    <p:sldLayoutId id="2147483666" r:id="rId11"/>
    <p:sldLayoutId id="2147483658" r:id="rId12"/>
    <p:sldLayoutId id="2147483654" r:id="rId13"/>
    <p:sldLayoutId id="2147483655" r:id="rId14"/>
    <p:sldLayoutId id="2147483656" r:id="rId15"/>
    <p:sldLayoutId id="2147483657" r:id="rId16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04B07C7A-8E1D-7BF7-31C8-5C68C6D2F9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8599" y="2232635"/>
            <a:ext cx="10785420" cy="1200878"/>
          </a:xfrm>
        </p:spPr>
        <p:txBody>
          <a:bodyPr>
            <a:normAutofit fontScale="90000"/>
          </a:bodyPr>
          <a:lstStyle/>
          <a:p>
            <a:r>
              <a:rPr lang="en-US" sz="2500" b="1" dirty="0">
                <a:ea typeface="+mj-lt"/>
                <a:cs typeface="+mj-lt"/>
              </a:rPr>
              <a:t>Project Title:</a:t>
            </a:r>
            <a:r>
              <a:rPr lang="en-US" sz="2500" dirty="0">
                <a:ea typeface="+mj-lt"/>
                <a:cs typeface="+mj-lt"/>
              </a:rPr>
              <a:t> Online Product Ordering and Inventory System</a:t>
            </a:r>
            <a:br>
              <a:rPr lang="en-US" sz="2500" dirty="0">
                <a:ea typeface="+mj-lt"/>
                <a:cs typeface="+mj-lt"/>
              </a:rPr>
            </a:br>
            <a:br>
              <a:rPr lang="en-US" sz="3000" dirty="0">
                <a:ea typeface="+mj-lt"/>
                <a:cs typeface="+mj-lt"/>
              </a:rPr>
            </a:br>
            <a:r>
              <a:rPr lang="en-US" sz="2300" b="1" dirty="0">
                <a:ea typeface="+mj-lt"/>
                <a:cs typeface="+mj-lt"/>
              </a:rPr>
              <a:t>Prepared By:</a:t>
            </a:r>
            <a:r>
              <a:rPr lang="en-US" sz="2300" dirty="0">
                <a:ea typeface="+mj-lt"/>
                <a:cs typeface="+mj-lt"/>
              </a:rPr>
              <a:t> Kolisetti Gopi Chandu</a:t>
            </a:r>
            <a:br>
              <a:rPr lang="en-US" sz="2300" dirty="0">
                <a:ea typeface="+mj-lt"/>
                <a:cs typeface="+mj-lt"/>
              </a:rPr>
            </a:br>
            <a:br>
              <a:rPr lang="en-US" sz="2300" dirty="0">
                <a:ea typeface="+mj-lt"/>
                <a:cs typeface="+mj-lt"/>
              </a:rPr>
            </a:br>
            <a:r>
              <a:rPr lang="en-US" sz="2300" b="1" dirty="0">
                <a:ea typeface="+mj-lt"/>
                <a:cs typeface="+mj-lt"/>
              </a:rPr>
              <a:t>Date:</a:t>
            </a:r>
            <a:r>
              <a:rPr lang="en-US" sz="2300" dirty="0">
                <a:ea typeface="+mj-lt"/>
                <a:cs typeface="+mj-lt"/>
              </a:rPr>
              <a:t> 28/10/2025</a:t>
            </a:r>
            <a:endParaRPr lang="en-US" sz="2300" dirty="0"/>
          </a:p>
          <a:p>
            <a:endParaRPr lang="en-US" sz="3000" dirty="0">
              <a:cs typeface="Arial"/>
            </a:endParaRP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EF3A7BFE-9123-98C4-791C-9A3FE773C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6928" y="3036308"/>
            <a:ext cx="5486400" cy="384048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3103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010AA-DDBA-D5A2-A34D-69E216713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931" y="751007"/>
            <a:ext cx="7498080" cy="704088"/>
          </a:xfrm>
        </p:spPr>
        <p:txBody>
          <a:bodyPr/>
          <a:lstStyle/>
          <a:p>
            <a:r>
              <a:rPr lang="en-US" dirty="0">
                <a:ea typeface="+mj-lt"/>
                <a:cs typeface="+mj-lt"/>
              </a:rPr>
              <a:t>Resources: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9C9137C-4C2A-3985-8399-B6159A8C5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31757D-D960-563E-13D7-10BC6A0412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6183" y="1922489"/>
            <a:ext cx="4828032" cy="4905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dirty="0"/>
              <a:t>People</a:t>
            </a:r>
            <a:endParaRPr lang="en-PK" sz="32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E1F326-65DA-D1D2-BADE-C228E0696D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2226" y="2596627"/>
            <a:ext cx="12401579" cy="4360538"/>
          </a:xfrm>
        </p:spPr>
        <p:txBody>
          <a:bodyPr vert="horz" lIns="91440" tIns="45720" rIns="91440" bIns="45720" numCol="2" spcCol="91440" rtlCol="0" anchor="t">
            <a:noAutofit/>
          </a:bodyPr>
          <a:lstStyle/>
          <a:p>
            <a:pPr marL="0" indent="0">
              <a:buNone/>
            </a:pPr>
            <a:r>
              <a:rPr lang="en-US" sz="1900" b="1" dirty="0">
                <a:solidFill>
                  <a:srgbClr val="3B4546"/>
                </a:solidFill>
                <a:latin typeface="Arial"/>
                <a:cs typeface="Arial"/>
              </a:rPr>
              <a:t>Mr. Ramesh Iyer – Project Sponsor</a:t>
            </a:r>
          </a:p>
          <a:p>
            <a:pPr marL="0" indent="0">
              <a:buNone/>
            </a:pPr>
            <a:r>
              <a:rPr lang="en-US" sz="1900" b="1" dirty="0">
                <a:solidFill>
                  <a:srgbClr val="3B4546"/>
                </a:solidFill>
                <a:latin typeface="Arial"/>
                <a:cs typeface="Arial"/>
              </a:rPr>
              <a:t>Ms. Neha Sharma – Project Manager</a:t>
            </a:r>
          </a:p>
          <a:p>
            <a:pPr marL="0" indent="0">
              <a:buNone/>
            </a:pPr>
            <a:r>
              <a:rPr lang="en-US" sz="1900" b="1" dirty="0">
                <a:solidFill>
                  <a:srgbClr val="3B4546"/>
                </a:solidFill>
                <a:latin typeface="Arial"/>
                <a:cs typeface="Arial"/>
              </a:rPr>
              <a:t>Mr. Gopi </a:t>
            </a:r>
            <a:r>
              <a:rPr lang="en-US" sz="1900" b="1" dirty="0" err="1">
                <a:solidFill>
                  <a:srgbClr val="3B4546"/>
                </a:solidFill>
                <a:latin typeface="Arial"/>
                <a:cs typeface="Arial"/>
              </a:rPr>
              <a:t>Kolisetti</a:t>
            </a:r>
            <a:r>
              <a:rPr lang="en-US" sz="1900" b="1" dirty="0">
                <a:solidFill>
                  <a:srgbClr val="3B4546"/>
                </a:solidFill>
                <a:latin typeface="Arial"/>
                <a:cs typeface="Arial"/>
              </a:rPr>
              <a:t> – Business Analyst</a:t>
            </a:r>
            <a:endParaRPr lang="en-US" sz="1900" b="1">
              <a:solidFill>
                <a:srgbClr val="3B4546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900" b="1" dirty="0">
                <a:solidFill>
                  <a:srgbClr val="3B4546"/>
                </a:solidFill>
                <a:latin typeface="Arial"/>
                <a:cs typeface="Arial"/>
              </a:rPr>
              <a:t>Ms. Priya Nair – UI/UX Designer</a:t>
            </a:r>
            <a:endParaRPr lang="en-US" sz="1900" b="1">
              <a:solidFill>
                <a:srgbClr val="3B4546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900" b="1" dirty="0">
                <a:solidFill>
                  <a:srgbClr val="3B4546"/>
                </a:solidFill>
                <a:latin typeface="Arial"/>
                <a:cs typeface="Arial"/>
              </a:rPr>
              <a:t>Mr. Ankit Verma, Mr. Aditya Rao – Developers</a:t>
            </a:r>
            <a:endParaRPr lang="en-US" sz="1900" b="1">
              <a:solidFill>
                <a:srgbClr val="3B4546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900" b="1" dirty="0">
                <a:solidFill>
                  <a:srgbClr val="3B4546"/>
                </a:solidFill>
                <a:latin typeface="Arial"/>
                <a:cs typeface="Arial"/>
              </a:rPr>
              <a:t>Mr. Rohit Mehta – Database Administrator</a:t>
            </a:r>
            <a:endParaRPr lang="en-US" sz="1900" b="1">
              <a:solidFill>
                <a:srgbClr val="3B4546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900" b="1" dirty="0">
                <a:solidFill>
                  <a:srgbClr val="3B4546"/>
                </a:solidFill>
                <a:latin typeface="Arial"/>
                <a:cs typeface="Arial"/>
              </a:rPr>
              <a:t>Ms. Sneha Patel – QA Tester</a:t>
            </a:r>
            <a:endParaRPr lang="en-US" sz="1900" b="1">
              <a:solidFill>
                <a:srgbClr val="3B4546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900" b="1" dirty="0">
                <a:solidFill>
                  <a:srgbClr val="3B4546"/>
                </a:solidFill>
                <a:latin typeface="Arial"/>
                <a:cs typeface="Arial"/>
              </a:rPr>
              <a:t>Mr. Deepak Singh – IT Support Engineer</a:t>
            </a:r>
            <a:endParaRPr lang="en-US" sz="1900" b="1">
              <a:solidFill>
                <a:srgbClr val="3B4546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900" b="1" dirty="0">
                <a:solidFill>
                  <a:srgbClr val="3B4546"/>
                </a:solidFill>
                <a:latin typeface="Arial"/>
                <a:cs typeface="Arial"/>
              </a:rPr>
              <a:t>Mr. Suresh Kumar – Client Representative</a:t>
            </a:r>
          </a:p>
          <a:p>
            <a:pPr marL="0" indent="0">
              <a:buNone/>
            </a:pPr>
            <a:endParaRPr lang="en-US" sz="1900" b="1" dirty="0">
              <a:solidFill>
                <a:srgbClr val="3B4546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1900" b="1" dirty="0">
              <a:solidFill>
                <a:srgbClr val="3B4546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1900" b="1" dirty="0">
              <a:solidFill>
                <a:srgbClr val="3B4546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1900" b="1" dirty="0">
              <a:solidFill>
                <a:srgbClr val="3B4546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1900" b="1" dirty="0">
              <a:solidFill>
                <a:srgbClr val="3B4546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1900" b="1" dirty="0">
              <a:solidFill>
                <a:srgbClr val="3B4546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1900" b="1" dirty="0">
              <a:solidFill>
                <a:srgbClr val="3B4546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1900" b="1" dirty="0">
              <a:solidFill>
                <a:srgbClr val="3B4546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1900" b="1" dirty="0">
              <a:solidFill>
                <a:srgbClr val="3B4546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900" b="1" dirty="0">
                <a:solidFill>
                  <a:srgbClr val="3B4546"/>
                </a:solidFill>
                <a:latin typeface="Arial"/>
                <a:cs typeface="Arial"/>
              </a:rPr>
              <a:t> (Store Operations)</a:t>
            </a:r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9804E48-D44D-C8A3-0944-D89136753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54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FEC590B-3306-47E9-BD67-97F3F7616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2" name="Color">
              <a:extLst>
                <a:ext uri="{FF2B5EF4-FFF2-40B4-BE49-F238E27FC236}">
                  <a16:creationId xmlns:a16="http://schemas.microsoft.com/office/drawing/2014/main" id="{54F87DBC-E43C-4CE4-A8C5-61E3D6819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Color">
              <a:extLst>
                <a:ext uri="{FF2B5EF4-FFF2-40B4-BE49-F238E27FC236}">
                  <a16:creationId xmlns:a16="http://schemas.microsoft.com/office/drawing/2014/main" id="{CD39A88A-7F84-4ACA-877B-E28BC26CD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47AAF5E-1692-48C9-98FB-6432BF0B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F36A26D-E71D-4663-B197-8B7BFA37A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16">
              <a:extLst>
                <a:ext uri="{FF2B5EF4-FFF2-40B4-BE49-F238E27FC236}">
                  <a16:creationId xmlns:a16="http://schemas.microsoft.com/office/drawing/2014/main" id="{8A821CEB-DA96-4952-93B9-81F9C42BA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8C8EDE0-D69B-4F65-9AB7-DDE7EAD78E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46F0982-BF10-4BF6-842A-F631654FF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B313509-2128-42CA-81B6-C9EC23E44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589188C-E06E-4F8A-BDD1-02ADF140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B4E610F-FCD0-483F-B9F2-6DF2C28FE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B896D5EE-FE21-3804-092C-6CEAA6B2B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872" y="329072"/>
            <a:ext cx="5012045" cy="73335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Resources:</a:t>
            </a:r>
            <a:endParaRPr lang="en-US" sz="4800" kern="1200" dirty="0">
              <a:solidFill>
                <a:schemeClr val="tx1"/>
              </a:solidFill>
              <a:latin typeface="+mj-lt"/>
              <a:cs typeface="Arial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A329474-CBB7-064D-0D80-9C00B5849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039513" y="4033684"/>
            <a:ext cx="3657600" cy="64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10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150AD7-049F-320E-0C4D-3F38945B1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8272" y="6217920"/>
            <a:ext cx="640080" cy="64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5BFCF61C-3B18-4C03-8326-CC3B32D710C9}" type="slidenum">
              <a:rPr lang="en-US" sz="1600" noProof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11</a:t>
            </a:fld>
            <a:endParaRPr lang="en-US" sz="1600" noProof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2CD67B-B084-367B-8B9C-724144863A0F}"/>
              </a:ext>
            </a:extLst>
          </p:cNvPr>
          <p:cNvSpPr txBox="1"/>
          <p:nvPr/>
        </p:nvSpPr>
        <p:spPr>
          <a:xfrm>
            <a:off x="719147" y="1824069"/>
            <a:ext cx="10759494" cy="25234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900" b="1" dirty="0">
                <a:solidFill>
                  <a:srgbClr val="3B4546"/>
                </a:solidFill>
                <a:cs typeface="Arial"/>
              </a:rPr>
              <a:t>Time – Implementation within 6 months, including all Waterfall phases:</a:t>
            </a:r>
            <a:endParaRPr lang="en-US" sz="1900" dirty="0">
              <a:solidFill>
                <a:srgbClr val="000000"/>
              </a:solidFill>
              <a:cs typeface="Arial"/>
            </a:endParaRPr>
          </a:p>
          <a:p>
            <a:pPr marL="342900" indent="-342900">
              <a:lnSpc>
                <a:spcPct val="150000"/>
              </a:lnSpc>
              <a:buFont typeface="Wingdings"/>
              <a:buChar char="Ø"/>
            </a:pPr>
            <a:r>
              <a:rPr lang="en-US" sz="1900" b="1" dirty="0">
                <a:solidFill>
                  <a:srgbClr val="3B4546"/>
                </a:solidFill>
                <a:cs typeface="Arial"/>
              </a:rPr>
              <a:t>Requirement Analysis (1 month)</a:t>
            </a:r>
            <a:endParaRPr lang="en-US" sz="1900" dirty="0">
              <a:cs typeface="Arial"/>
            </a:endParaRPr>
          </a:p>
          <a:p>
            <a:pPr marL="283210" indent="-283210">
              <a:lnSpc>
                <a:spcPct val="150000"/>
              </a:lnSpc>
              <a:buFont typeface="Wingdings"/>
              <a:buChar char="Ø"/>
            </a:pPr>
            <a:r>
              <a:rPr lang="en-US" sz="1900" b="1" dirty="0">
                <a:solidFill>
                  <a:srgbClr val="3B4546"/>
                </a:solidFill>
                <a:cs typeface="Arial"/>
              </a:rPr>
              <a:t>System Design (1 month)</a:t>
            </a:r>
            <a:endParaRPr lang="en-US" sz="1900" dirty="0">
              <a:cs typeface="Arial"/>
            </a:endParaRPr>
          </a:p>
          <a:p>
            <a:pPr marL="283210" indent="-283210">
              <a:lnSpc>
                <a:spcPct val="150000"/>
              </a:lnSpc>
              <a:buFont typeface="Wingdings"/>
              <a:buChar char="Ø"/>
            </a:pPr>
            <a:r>
              <a:rPr lang="en-US" sz="1900" b="1" dirty="0">
                <a:solidFill>
                  <a:srgbClr val="3B4546"/>
                </a:solidFill>
                <a:cs typeface="Arial"/>
              </a:rPr>
              <a:t>Development (2 months)</a:t>
            </a:r>
            <a:endParaRPr lang="en-US" sz="1900" dirty="0">
              <a:cs typeface="Arial"/>
            </a:endParaRPr>
          </a:p>
          <a:p>
            <a:pPr marL="283210" indent="-283210">
              <a:lnSpc>
                <a:spcPct val="150000"/>
              </a:lnSpc>
              <a:buFont typeface="Wingdings"/>
              <a:buChar char="Ø"/>
            </a:pPr>
            <a:r>
              <a:rPr lang="en-US" sz="1900" b="1" dirty="0">
                <a:solidFill>
                  <a:srgbClr val="3B4546"/>
                </a:solidFill>
                <a:cs typeface="Arial"/>
              </a:rPr>
              <a:t>Testing (1 month)</a:t>
            </a:r>
            <a:endParaRPr lang="en-US" sz="1900" dirty="0">
              <a:cs typeface="Arial"/>
            </a:endParaRPr>
          </a:p>
          <a:p>
            <a:pPr marL="283210" indent="-283210">
              <a:lnSpc>
                <a:spcPct val="150000"/>
              </a:lnSpc>
              <a:buFont typeface="Wingdings"/>
              <a:buChar char="Ø"/>
            </a:pPr>
            <a:r>
              <a:rPr lang="en-US" sz="1900" b="1" dirty="0">
                <a:solidFill>
                  <a:srgbClr val="3B4546"/>
                </a:solidFill>
                <a:cs typeface="Arial"/>
              </a:rPr>
              <a:t>Deployment &amp; Training (1 month)</a:t>
            </a:r>
            <a:endParaRPr lang="en-GB" dirty="0">
              <a:cs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3485264-D40F-9F1B-61A0-B74BA7A47E53}"/>
              </a:ext>
            </a:extLst>
          </p:cNvPr>
          <p:cNvSpPr txBox="1"/>
          <p:nvPr/>
        </p:nvSpPr>
        <p:spPr>
          <a:xfrm>
            <a:off x="780768" y="4676925"/>
            <a:ext cx="102809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ea typeface="+mn-lt"/>
                <a:cs typeface="+mn-lt"/>
              </a:rPr>
              <a:t>Budget</a:t>
            </a:r>
            <a:r>
              <a:rPr lang="en-GB" dirty="0">
                <a:ea typeface="+mn-lt"/>
                <a:cs typeface="+mn-lt"/>
              </a:rPr>
              <a:t> – Hardware, software, training, and professional services </a:t>
            </a:r>
            <a:r>
              <a:rPr lang="en-GB" b="1" dirty="0">
                <a:ea typeface="+mn-lt"/>
                <a:cs typeface="+mn-lt"/>
              </a:rPr>
              <a:t>not to exceed ₹1CR.</a:t>
            </a:r>
            <a:endParaRPr lang="en-GB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937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9F6559-6044-67E4-2C11-EF1F2DCD8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Slide Background Fill">
            <a:extLst>
              <a:ext uri="{FF2B5EF4-FFF2-40B4-BE49-F238E27FC236}">
                <a16:creationId xmlns:a16="http://schemas.microsoft.com/office/drawing/2014/main" id="{99AFD4BE-B919-25F7-CFB1-7AF0A5EDF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6A774B2-AB41-D203-A19D-B2D425625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2" name="Color">
              <a:extLst>
                <a:ext uri="{FF2B5EF4-FFF2-40B4-BE49-F238E27FC236}">
                  <a16:creationId xmlns:a16="http://schemas.microsoft.com/office/drawing/2014/main" id="{64E733E7-3A54-32F9-F635-D872A2B397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Color">
              <a:extLst>
                <a:ext uri="{FF2B5EF4-FFF2-40B4-BE49-F238E27FC236}">
                  <a16:creationId xmlns:a16="http://schemas.microsoft.com/office/drawing/2014/main" id="{EDE2B0D8-152D-3723-7B20-57CF4348E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4F86AEA-8913-3B97-4DB9-F922FFDDD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28367EF-D018-BB9B-B7E7-72C5DFF3D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16">
              <a:extLst>
                <a:ext uri="{FF2B5EF4-FFF2-40B4-BE49-F238E27FC236}">
                  <a16:creationId xmlns:a16="http://schemas.microsoft.com/office/drawing/2014/main" id="{651C0283-59B6-B1C9-2A97-979587146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0D70DC5-6BB4-806D-3C8F-60CC3DC2AA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71A16C2-FE8A-2A76-6764-890902A219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CA2FE6B-64F4-A055-202D-93AC8C12FF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40717A4-CFFF-F907-B690-69BE7694A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5421CF2-77CB-BF98-92B4-B2584363B3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E80D10AF-5D31-EC4F-B0C8-465BBD028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872" y="329072"/>
            <a:ext cx="10770766" cy="73335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4800" dirty="0">
                <a:solidFill>
                  <a:schemeClr val="tx1"/>
                </a:solidFill>
                <a:ea typeface="+mj-lt"/>
                <a:cs typeface="+mj-lt"/>
              </a:rPr>
              <a:t>Risks and Dependencies</a:t>
            </a:r>
            <a:endParaRPr lang="en-US" sz="4800" kern="1200" dirty="0">
              <a:solidFill>
                <a:schemeClr val="tx1"/>
              </a:solidFill>
              <a:latin typeface="+mj-lt"/>
              <a:cs typeface="Arial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A5EBF35-1B42-2868-0A8F-DF083303E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039513" y="4033684"/>
            <a:ext cx="3657600" cy="64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10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F9ABCE-C329-4356-0EAC-F4DAD15F6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8272" y="6217920"/>
            <a:ext cx="640080" cy="64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5BFCF61C-3B18-4C03-8326-CC3B32D710C9}" type="slidenum">
              <a:rPr lang="en-US" sz="1600" noProof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12</a:t>
            </a:fld>
            <a:endParaRPr lang="en-US" sz="1600" noProof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97C0DF-8FC9-972E-CDE8-F52F937E4B59}"/>
              </a:ext>
            </a:extLst>
          </p:cNvPr>
          <p:cNvSpPr txBox="1"/>
          <p:nvPr/>
        </p:nvSpPr>
        <p:spPr>
          <a:xfrm>
            <a:off x="794098" y="1549250"/>
            <a:ext cx="10759494" cy="43242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Wingdings"/>
              <a:buChar char="Ø"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User resistance due to reliance on legacy manual processes.</a:t>
            </a:r>
            <a:endParaRPr lang="en-US">
              <a:cs typeface="Arial"/>
            </a:endParaRPr>
          </a:p>
          <a:p>
            <a:pPr marL="457200" indent="-457200">
              <a:buFont typeface="Wingdings"/>
              <a:buChar char="Ø"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Budget constraints or delays in third-party payment gateway </a:t>
            </a: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integration.</a:t>
            </a:r>
            <a:endParaRPr lang="en-US" dirty="0">
              <a:cs typeface="Arial"/>
            </a:endParaRPr>
          </a:p>
          <a:p>
            <a:pPr marL="457200" indent="-457200">
              <a:buFont typeface="Wingdings"/>
              <a:buChar char="Ø"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Data migration risks from old spreadsheets to the new </a:t>
            </a: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system.</a:t>
            </a:r>
            <a:endParaRPr lang="en-US" dirty="0">
              <a:cs typeface="Arial"/>
            </a:endParaRPr>
          </a:p>
          <a:p>
            <a:pPr marL="457200" indent="-457200">
              <a:buFont typeface="Wingdings"/>
              <a:buChar char="Ø"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Potential downtime during transition or deployment phase.</a:t>
            </a:r>
            <a:endParaRPr lang="en-US">
              <a:cs typeface="Arial"/>
            </a:endParaRPr>
          </a:p>
          <a:p>
            <a:pPr marL="457200" indent="-457200">
              <a:buFont typeface="Wingdings"/>
              <a:buChar char="Ø"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Dependency on vendor support for post-go-live maintenance </a:t>
            </a: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and updates.</a:t>
            </a:r>
            <a:endParaRPr lang="en-US" dirty="0">
              <a:cs typeface="Arial"/>
            </a:endParaRPr>
          </a:p>
          <a:p>
            <a:endParaRPr lang="en-US" sz="1900" b="1" dirty="0">
              <a:solidFill>
                <a:srgbClr val="3B4546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7602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2E563-D2B2-A0AD-3574-E8C8FDCE3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5330" y="3389026"/>
            <a:ext cx="4846320" cy="1682749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300" b="1" dirty="0"/>
              <a:t>Project  Approval</a:t>
            </a:r>
            <a:endParaRPr lang="en-US" sz="3300" dirty="0">
              <a:solidFill>
                <a:srgbClr val="000000"/>
              </a:solidFill>
              <a:cs typeface="Arial"/>
            </a:endParaRPr>
          </a:p>
          <a:p>
            <a:endParaRPr lang="en-US" dirty="0">
              <a:cs typeface="Arial"/>
            </a:endParaRP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83AAE15-CE16-991A-C05F-0BD974181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endParaRPr lang="en-PK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D775342-B398-D058-62EA-D657A2192D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0449" y="942781"/>
            <a:ext cx="4754880" cy="636717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3210" indent="-283210"/>
            <a:r>
              <a:rPr lang="en-US" b="1" dirty="0"/>
              <a:t>Project Sponsor Approval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ea typeface="+mn-lt"/>
                <a:cs typeface="+mn-lt"/>
              </a:rPr>
              <a:t>Name:</a:t>
            </a:r>
            <a:r>
              <a:rPr lang="en-US" dirty="0">
                <a:ea typeface="+mn-lt"/>
                <a:cs typeface="+mn-lt"/>
              </a:rPr>
              <a:t> Mr. Ramesh Iyer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 </a:t>
            </a:r>
            <a:r>
              <a:rPr lang="en-US" b="1" dirty="0">
                <a:ea typeface="+mn-lt"/>
                <a:cs typeface="+mn-lt"/>
              </a:rPr>
              <a:t>Designation:</a:t>
            </a:r>
            <a:r>
              <a:rPr lang="en-US" dirty="0">
                <a:ea typeface="+mn-lt"/>
                <a:cs typeface="+mn-lt"/>
              </a:rPr>
              <a:t> Project Sponsor / Business Director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 </a:t>
            </a:r>
            <a:r>
              <a:rPr lang="en-US" b="1" dirty="0">
                <a:ea typeface="+mn-lt"/>
                <a:cs typeface="+mn-lt"/>
              </a:rPr>
              <a:t>Department:</a:t>
            </a:r>
            <a:r>
              <a:rPr lang="en-US" dirty="0">
                <a:ea typeface="+mn-lt"/>
                <a:cs typeface="+mn-lt"/>
              </a:rPr>
              <a:t> Client Operations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 </a:t>
            </a:r>
            <a:r>
              <a:rPr lang="en-US" b="1" dirty="0">
                <a:ea typeface="+mn-lt"/>
                <a:cs typeface="+mn-lt"/>
              </a:rPr>
              <a:t>Signature:</a:t>
            </a:r>
            <a:r>
              <a:rPr lang="en-US" dirty="0">
                <a:ea typeface="+mn-lt"/>
                <a:cs typeface="+mn-lt"/>
              </a:rPr>
              <a:t> ___________________________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 </a:t>
            </a:r>
            <a:r>
              <a:rPr lang="en-US" b="1" dirty="0">
                <a:ea typeface="+mn-lt"/>
                <a:cs typeface="+mn-lt"/>
              </a:rPr>
              <a:t>Date:</a:t>
            </a:r>
            <a:r>
              <a:rPr lang="en-US" dirty="0">
                <a:ea typeface="+mn-lt"/>
                <a:cs typeface="+mn-lt"/>
              </a:rPr>
              <a:t> _______________________________</a:t>
            </a:r>
            <a:endParaRPr lang="en-US" dirty="0">
              <a:cs typeface="Arial"/>
            </a:endParaRPr>
          </a:p>
          <a:p>
            <a:pPr marL="283210" indent="-283210"/>
            <a:endParaRPr lang="en-US" dirty="0"/>
          </a:p>
          <a:p>
            <a:pPr marL="283210" indent="-283210"/>
            <a:r>
              <a:rPr lang="en-US" b="1" dirty="0"/>
              <a:t>Project Manager Approval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ea typeface="+mn-lt"/>
                <a:cs typeface="+mn-lt"/>
              </a:rPr>
              <a:t>Name:</a:t>
            </a:r>
            <a:r>
              <a:rPr lang="en-US" dirty="0">
                <a:ea typeface="+mn-lt"/>
                <a:cs typeface="+mn-lt"/>
              </a:rPr>
              <a:t> Ms. Neha Sharma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 </a:t>
            </a:r>
            <a:r>
              <a:rPr lang="en-US" b="1" dirty="0">
                <a:ea typeface="+mn-lt"/>
                <a:cs typeface="+mn-lt"/>
              </a:rPr>
              <a:t>Designation:</a:t>
            </a:r>
            <a:r>
              <a:rPr lang="en-US" dirty="0">
                <a:ea typeface="+mn-lt"/>
                <a:cs typeface="+mn-lt"/>
              </a:rPr>
              <a:t> Project Manager – IT Solutions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 </a:t>
            </a:r>
            <a:r>
              <a:rPr lang="en-US" b="1" dirty="0">
                <a:ea typeface="+mn-lt"/>
                <a:cs typeface="+mn-lt"/>
              </a:rPr>
              <a:t>Department:</a:t>
            </a:r>
            <a:r>
              <a:rPr lang="en-US" dirty="0">
                <a:ea typeface="+mn-lt"/>
                <a:cs typeface="+mn-lt"/>
              </a:rPr>
              <a:t> Information Technology Services (ITS)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 </a:t>
            </a:r>
            <a:r>
              <a:rPr lang="en-US" b="1" dirty="0">
                <a:ea typeface="+mn-lt"/>
                <a:cs typeface="+mn-lt"/>
              </a:rPr>
              <a:t>Signature:</a:t>
            </a:r>
            <a:r>
              <a:rPr lang="en-US" dirty="0">
                <a:ea typeface="+mn-lt"/>
                <a:cs typeface="+mn-lt"/>
              </a:rPr>
              <a:t> ___________________________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 </a:t>
            </a:r>
            <a:r>
              <a:rPr lang="en-US" b="1" dirty="0">
                <a:ea typeface="+mn-lt"/>
                <a:cs typeface="+mn-lt"/>
              </a:rPr>
              <a:t>Date:</a:t>
            </a:r>
            <a:r>
              <a:rPr lang="en-US" dirty="0">
                <a:ea typeface="+mn-lt"/>
                <a:cs typeface="+mn-lt"/>
              </a:rPr>
              <a:t> _______________________________</a:t>
            </a:r>
            <a:endParaRPr lang="en-US" dirty="0">
              <a:cs typeface="Arial"/>
            </a:endParaRPr>
          </a:p>
          <a:p>
            <a:pPr marL="283210" indent="-283210"/>
            <a:endParaRPr lang="en-US" dirty="0">
              <a:cs typeface="Arial"/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954CCA8-9E58-39CC-C428-F4B1934869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283210" indent="-283210"/>
            <a:endParaRPr lang="en-US" dirty="0">
              <a:cs typeface="Arial"/>
            </a:endParaRPr>
          </a:p>
          <a:p>
            <a:pPr marL="283210" indent="-283210"/>
            <a:endParaRPr lang="en-US" dirty="0">
              <a:cs typeface="Arial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CB66A1BD-2500-AB18-9DCA-0585F33C2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8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64AE1-C6FD-2EFB-79A7-7C9A6C853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1916" y="3081843"/>
            <a:ext cx="8238533" cy="1059058"/>
          </a:xfrm>
        </p:spPr>
        <p:txBody>
          <a:bodyPr/>
          <a:lstStyle/>
          <a:p>
            <a:r>
              <a:rPr lang="en-US" dirty="0"/>
              <a:t>Thank You</a:t>
            </a:r>
          </a:p>
        </p:txBody>
      </p:sp>
    </p:spTree>
    <p:extLst>
      <p:ext uri="{BB962C8B-B14F-4D97-AF65-F5344CB8AC3E}">
        <p14:creationId xmlns:p14="http://schemas.microsoft.com/office/powerpoint/2010/main" val="226236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BDE3D-CB39-03D2-545F-528302476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Situation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19D6C7A-A7F7-E063-9A09-611D1FB1D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endParaRPr lang="en-P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EF4D35-9BD6-00FC-A23D-DCE50F2F20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6865D3-E9E5-FDDD-B091-FE6F9039C6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1" y="2976845"/>
            <a:ext cx="11437994" cy="239478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00000"/>
              </a:lnSpc>
              <a:spcAft>
                <a:spcPts val="1500"/>
              </a:spcAft>
              <a:buFont typeface="Wingdings,Sans-Serif"/>
              <a:buChar char="Ø"/>
            </a:pPr>
            <a:r>
              <a:rPr lang="en-US" sz="2100" b="1" dirty="0"/>
              <a:t>The present inventory system has a manual process for updating the Stock .</a:t>
            </a:r>
            <a:endParaRPr lang="en-US" sz="2100" dirty="0">
              <a:solidFill>
                <a:srgbClr val="000000"/>
              </a:solidFill>
              <a:cs typeface="Arial"/>
            </a:endParaRPr>
          </a:p>
          <a:p>
            <a:pPr marL="342900" indent="-342900">
              <a:lnSpc>
                <a:spcPct val="100000"/>
              </a:lnSpc>
              <a:spcAft>
                <a:spcPts val="1500"/>
              </a:spcAft>
              <a:buFont typeface="Wingdings,Sans-Serif"/>
              <a:buChar char="Ø"/>
            </a:pPr>
            <a:r>
              <a:rPr lang="en-US" sz="2100" b="1" dirty="0"/>
              <a:t>Due to manual entries facing difficulties in managing the stock.</a:t>
            </a:r>
            <a:endParaRPr lang="en-US" sz="2100" b="1" dirty="0">
              <a:cs typeface="Arial"/>
            </a:endParaRPr>
          </a:p>
          <a:p>
            <a:pPr marL="342900" indent="-342900">
              <a:lnSpc>
                <a:spcPct val="100000"/>
              </a:lnSpc>
              <a:spcAft>
                <a:spcPts val="1500"/>
              </a:spcAft>
              <a:buFont typeface="Wingdings,Sans-Serif"/>
              <a:buChar char="Ø"/>
            </a:pPr>
            <a:r>
              <a:rPr lang="en-US" sz="2100" b="1" dirty="0">
                <a:cs typeface="Arial"/>
              </a:rPr>
              <a:t>Delay in delivery of product to the customer  due to Manual inventory update. </a:t>
            </a:r>
          </a:p>
          <a:p>
            <a:pPr marL="283210" indent="-283210"/>
            <a:endParaRPr lang="en-US" dirty="0">
              <a:cs typeface="Arial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41D71DF-7225-6C66-9D2B-FAACEFF20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194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56E37-EBC6-5F8E-D81C-944C0BC75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2FC6C-D812-4C67-EEF4-71DFC370C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Problem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F5755E8-F448-0B01-9EF5-6D4976BB0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endParaRPr lang="en-P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5CA63F-6066-6AA7-176E-42A1A991E7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9D52DB7-3378-7565-742B-A882181DA1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1" y="2976845"/>
            <a:ext cx="10113863" cy="259465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100" b="1"/>
              <a:t>Due to manual entries facing difficulties in managing the stock. Such as stock </a:t>
            </a:r>
            <a:r>
              <a:rPr lang="en-US" sz="2100" b="1" dirty="0"/>
              <a:t>inaccuracies, delayed order processing, and poor visibility of inventory levels.</a:t>
            </a:r>
            <a:endParaRPr lang="en-US" sz="2100">
              <a:solidFill>
                <a:srgbClr val="000000"/>
              </a:solidFill>
              <a:cs typeface="Arial"/>
            </a:endParaRPr>
          </a:p>
          <a:p>
            <a:pPr marL="0" indent="0">
              <a:buNone/>
            </a:pPr>
            <a:endParaRPr lang="en-US" sz="2100" b="1" dirty="0">
              <a:cs typeface="Arial"/>
            </a:endParaRPr>
          </a:p>
          <a:p>
            <a:pPr marL="283210" indent="-283210"/>
            <a:endParaRPr lang="en-US" dirty="0">
              <a:cs typeface="Arial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E5CFBEC-8228-A71C-BE42-49645EACE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46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5F306-4656-C5B6-C138-D1B5283D9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7500A-4EAB-8AC8-682A-C8E39EED0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Opportunity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A525D29-2BD8-14BF-BDAF-562F27CBE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endParaRPr lang="en-P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B79948-1DD4-BAE6-93E8-D023063C21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B94398A-3087-BCEE-FFAD-356844C944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7208" y="2739500"/>
            <a:ext cx="11363043" cy="259465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Wingdings" panose="020B0604020202020204" pitchFamily="34" charset="0"/>
              <a:buChar char="Ø"/>
            </a:pPr>
            <a:r>
              <a:rPr lang="en-US" sz="2100" b="1" dirty="0"/>
              <a:t>Automates order processing, leading to faster and more accurate fulfillment.</a:t>
            </a:r>
            <a:endParaRPr lang="en-US">
              <a:cs typeface="Arial"/>
            </a:endParaRPr>
          </a:p>
          <a:p>
            <a:pPr marL="342900" indent="-342900">
              <a:buFont typeface="Wingdings" panose="020B0604020202020204" pitchFamily="34" charset="0"/>
              <a:buChar char="Ø"/>
            </a:pPr>
            <a:r>
              <a:rPr lang="en-US" sz="2100" b="1" dirty="0"/>
              <a:t>Provides real-time tracking and management of inventory levels, minimizing errors and stockouts.</a:t>
            </a:r>
            <a:endParaRPr lang="en-US" sz="2100" b="1" dirty="0">
              <a:cs typeface="Arial"/>
            </a:endParaRPr>
          </a:p>
          <a:p>
            <a:pPr marL="342900" indent="-342900">
              <a:buFont typeface="Wingdings" panose="020B0604020202020204" pitchFamily="34" charset="0"/>
              <a:buChar char="Ø"/>
            </a:pPr>
            <a:r>
              <a:rPr lang="en-US" sz="2100" b="1" dirty="0"/>
              <a:t>Enhances customer satisfaction by ensuring product availability and timely order updates </a:t>
            </a:r>
            <a:endParaRPr lang="en-US" sz="2100" b="1" dirty="0">
              <a:cs typeface="Arial"/>
            </a:endParaRPr>
          </a:p>
          <a:p>
            <a:pPr marL="342900" indent="-342900">
              <a:buFont typeface="Wingdings" panose="020B0604020202020204" pitchFamily="34" charset="0"/>
              <a:buChar char="Ø"/>
            </a:pPr>
            <a:r>
              <a:rPr lang="en-US" sz="2100" b="1" dirty="0"/>
              <a:t>Automate inventory tracking and reporting, reducing manual errors, preventing stockouts.</a:t>
            </a:r>
            <a:endParaRPr lang="en-US" sz="2100" b="1" dirty="0">
              <a:cs typeface="Arial"/>
            </a:endParaRPr>
          </a:p>
          <a:p>
            <a:pPr marL="283210" indent="-283210">
              <a:buFont typeface="Wingdings" panose="020B0604020202020204" pitchFamily="34" charset="0"/>
              <a:buChar char="Ø"/>
            </a:pPr>
            <a:endParaRPr lang="en-US" dirty="0">
              <a:cs typeface="Arial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3F2FCCB-AD4E-5F04-20B7-52BEEEF6A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58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FEC590B-3306-47E9-BD67-97F3F7616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9" name="Color">
              <a:extLst>
                <a:ext uri="{FF2B5EF4-FFF2-40B4-BE49-F238E27FC236}">
                  <a16:creationId xmlns:a16="http://schemas.microsoft.com/office/drawing/2014/main" id="{54F87DBC-E43C-4CE4-A8C5-61E3D6819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Color">
              <a:extLst>
                <a:ext uri="{FF2B5EF4-FFF2-40B4-BE49-F238E27FC236}">
                  <a16:creationId xmlns:a16="http://schemas.microsoft.com/office/drawing/2014/main" id="{CD39A88A-7F84-4ACA-877B-E28BC26CD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47AAF5E-1692-48C9-98FB-6432BF0B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F36A26D-E71D-4663-B197-8B7BFA37A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A821CEB-DA96-4952-93B9-81F9C42BA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8C8EDE0-D69B-4F65-9AB7-DDE7EAD78E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46F0982-BF10-4BF6-842A-F631654FF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B313509-2128-42CA-81B6-C9EC23E44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589188C-E06E-4F8A-BDD1-02ADF140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B4E610F-FCD0-483F-B9F2-6DF2C28FE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7291133-2B2D-CB5C-25A3-A6BBC6AC4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35" y="903695"/>
            <a:ext cx="9221783" cy="80830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5000" dirty="0">
                <a:solidFill>
                  <a:srgbClr val="3B4546"/>
                </a:solidFill>
              </a:rPr>
              <a:t>Purpose Statement(Goals)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8FC4DAD-8F22-40DC-8133-22BF52217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8272" y="6217920"/>
            <a:ext cx="640080" cy="64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5BFCF61C-3B18-4C03-8326-CC3B32D710C9}" type="slidenum">
              <a:rPr lang="en-US" sz="160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5</a:t>
            </a:fld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772F34-B0BB-56BA-46C3-0289D41DA08E}"/>
              </a:ext>
            </a:extLst>
          </p:cNvPr>
          <p:cNvSpPr txBox="1"/>
          <p:nvPr/>
        </p:nvSpPr>
        <p:spPr>
          <a:xfrm>
            <a:off x="637083" y="1967458"/>
            <a:ext cx="10643015" cy="36471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rtl="0"/>
            <a:endParaRPr lang="en-US" sz="210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342900" indent="-342900">
              <a:buFont typeface="Wingdings"/>
              <a:buChar char="Ø"/>
            </a:pPr>
            <a:r>
              <a:rPr lang="en-US" sz="2100" dirty="0">
                <a:latin typeface="Arial"/>
                <a:ea typeface="Arial"/>
                <a:cs typeface="Arial"/>
              </a:rPr>
              <a:t>​</a:t>
            </a:r>
            <a:r>
              <a:rPr lang="en-US" sz="2100" b="1" dirty="0">
                <a:solidFill>
                  <a:srgbClr val="3B4546"/>
                </a:solidFill>
                <a:latin typeface="Arial"/>
                <a:cs typeface="Arial"/>
              </a:rPr>
              <a:t>The purpose of this project is to analyze, design, and implement a new Online Product Ordering and Inventory Management System that streamlines the product purchasing process for customers and automates stock tracking for store managers.</a:t>
            </a:r>
          </a:p>
          <a:p>
            <a:pPr marL="342900" indent="-342900">
              <a:buFont typeface="Wingdings"/>
              <a:buChar char="Ø"/>
            </a:pPr>
            <a:r>
              <a:rPr lang="en-US" sz="2100" b="1" dirty="0">
                <a:solidFill>
                  <a:srgbClr val="3B4546"/>
                </a:solidFill>
                <a:latin typeface="Arial"/>
                <a:cs typeface="Arial"/>
              </a:rPr>
              <a:t>This solution aims to replace the existing manual process with a centralized, digital platform that improves order accuracy, inventory visibility, and operational efficiency while providing real-time reporting and analytics for better business decision-making.</a:t>
            </a:r>
          </a:p>
          <a:p>
            <a:pPr marL="342900" lvl="0" indent="-342900">
              <a:buFont typeface="Wingdings"/>
              <a:buChar char="Ø"/>
            </a:pPr>
            <a:endParaRPr lang="en-US" sz="2100" b="1" dirty="0">
              <a:solidFill>
                <a:srgbClr val="3B4546"/>
              </a:solidFill>
              <a:latin typeface="Arial"/>
              <a:cs typeface="Arial"/>
            </a:endParaRPr>
          </a:p>
          <a:p>
            <a:pPr marL="283210" indent="-283210">
              <a:buFont typeface="Wingdings"/>
              <a:buChar char="Ø"/>
            </a:pPr>
            <a:endParaRPr lang="en-US" sz="21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152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76642E-45E3-DDB1-567A-5F48105F5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 Fill">
            <a:extLst>
              <a:ext uri="{FF2B5EF4-FFF2-40B4-BE49-F238E27FC236}">
                <a16:creationId xmlns:a16="http://schemas.microsoft.com/office/drawing/2014/main" id="{B14FFEC4-3BAD-1A45-5D95-0644361C3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AE2883F-C70E-77CA-63CC-F4549201A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9" name="Color">
              <a:extLst>
                <a:ext uri="{FF2B5EF4-FFF2-40B4-BE49-F238E27FC236}">
                  <a16:creationId xmlns:a16="http://schemas.microsoft.com/office/drawing/2014/main" id="{AEC43102-637F-01CD-5671-77D4440C8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Color">
              <a:extLst>
                <a:ext uri="{FF2B5EF4-FFF2-40B4-BE49-F238E27FC236}">
                  <a16:creationId xmlns:a16="http://schemas.microsoft.com/office/drawing/2014/main" id="{DC537ACD-D59E-23EF-7805-DAE251A860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C824C37-90E9-67B4-7346-C14E420D9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A8152E2-7FC2-D3EB-1A8E-B61ABA3357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0717F0-F90E-F3C3-9AB3-032F9F6EC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A1149AC-078E-95D6-CCA7-69955B49D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A4FA477-9965-D703-A7A8-589D133C46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FD9890C-578A-5964-71C1-D2C08F4F42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71FA2F3-643A-EAF2-A25C-70BA836A4B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0F49FF4-5C5B-DC21-90AD-F82547722B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4608EC4-D5D6-D51B-B8CB-58CCEF09D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53" y="204154"/>
            <a:ext cx="9221783" cy="8083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Project Objectives</a:t>
            </a:r>
            <a:endParaRPr lang="en-US" sz="4800" kern="120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3D63B69-5642-C280-FF93-FC10A5A0B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8272" y="6217920"/>
            <a:ext cx="640080" cy="64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5BFCF61C-3B18-4C03-8326-CC3B32D710C9}" type="slidenum">
              <a:rPr lang="en-US" sz="160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6</a:t>
            </a:fld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CD7AB4-3BB5-9684-9F85-E9635D707007}"/>
              </a:ext>
            </a:extLst>
          </p:cNvPr>
          <p:cNvSpPr txBox="1"/>
          <p:nvPr/>
        </p:nvSpPr>
        <p:spPr>
          <a:xfrm>
            <a:off x="733237" y="1593381"/>
            <a:ext cx="10589641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Ø"/>
            </a:pPr>
            <a:r>
              <a:rPr lang="en-GB" sz="2100" b="1" dirty="0">
                <a:solidFill>
                  <a:srgbClr val="3B4546"/>
                </a:solidFill>
                <a:latin typeface="Arial"/>
                <a:cs typeface="Arial"/>
              </a:rPr>
              <a:t>Implement an online ordering system allowing customers to browse, order, and pay for products.</a:t>
            </a:r>
            <a:endParaRPr lang="en-US" sz="2100" b="1" dirty="0">
              <a:solidFill>
                <a:srgbClr val="3B4546"/>
              </a:solidFill>
              <a:latin typeface="Arial"/>
              <a:cs typeface="Arial"/>
            </a:endParaRPr>
          </a:p>
          <a:p>
            <a:pPr marL="342900" indent="-342900">
              <a:buFont typeface="Wingdings"/>
              <a:buChar char="Ø"/>
            </a:pPr>
            <a:r>
              <a:rPr lang="en-GB" sz="2100" b="1" dirty="0">
                <a:solidFill>
                  <a:srgbClr val="3B4546"/>
                </a:solidFill>
                <a:latin typeface="Arial"/>
                <a:cs typeface="Arial"/>
              </a:rPr>
              <a:t>Develop a centralized inventory management system that updates in real time.</a:t>
            </a:r>
            <a:endParaRPr lang="en-US" sz="2100" b="1" dirty="0">
              <a:solidFill>
                <a:srgbClr val="3B4546"/>
              </a:solidFill>
              <a:latin typeface="Arial"/>
              <a:cs typeface="Arial"/>
            </a:endParaRPr>
          </a:p>
          <a:p>
            <a:pPr marL="342900" indent="-342900">
              <a:buFont typeface="Wingdings"/>
              <a:buChar char="Ø"/>
            </a:pPr>
            <a:r>
              <a:rPr lang="en-GB" sz="2100" b="1" dirty="0">
                <a:solidFill>
                  <a:srgbClr val="3B4546"/>
                </a:solidFill>
                <a:latin typeface="Arial"/>
                <a:cs typeface="Arial"/>
              </a:rPr>
              <a:t>Automate stock alerts and supplier notifications for low inventory.</a:t>
            </a:r>
            <a:endParaRPr lang="en-US" sz="2100" b="1" dirty="0">
              <a:solidFill>
                <a:srgbClr val="3B4546"/>
              </a:solidFill>
              <a:latin typeface="Arial"/>
              <a:cs typeface="Arial"/>
            </a:endParaRPr>
          </a:p>
          <a:p>
            <a:pPr marL="342900" indent="-342900">
              <a:buFont typeface="Wingdings"/>
              <a:buChar char="Ø"/>
            </a:pPr>
            <a:r>
              <a:rPr lang="en-GB" sz="2100" b="1" dirty="0">
                <a:solidFill>
                  <a:srgbClr val="3B4546"/>
                </a:solidFill>
                <a:latin typeface="Arial"/>
                <a:cs typeface="Arial"/>
              </a:rPr>
              <a:t>Provide management dashboards to monitor sales, stock levels, and performance metrics.</a:t>
            </a:r>
            <a:endParaRPr lang="en-US" sz="2100" b="1" dirty="0">
              <a:solidFill>
                <a:srgbClr val="3B4546"/>
              </a:solidFill>
              <a:latin typeface="Arial"/>
              <a:cs typeface="Arial"/>
            </a:endParaRPr>
          </a:p>
          <a:p>
            <a:pPr marL="342900" indent="-342900">
              <a:buFont typeface="Wingdings"/>
              <a:buChar char="Ø"/>
            </a:pPr>
            <a:r>
              <a:rPr lang="en-GB" sz="2100" b="1" dirty="0">
                <a:solidFill>
                  <a:srgbClr val="3B4546"/>
                </a:solidFill>
                <a:latin typeface="Arial"/>
                <a:cs typeface="Arial"/>
              </a:rPr>
              <a:t>Ensure a secure, user-friendly interface with seamless order tracking and payment integration.</a:t>
            </a:r>
            <a:endParaRPr lang="en-US" sz="2100" b="1">
              <a:solidFill>
                <a:srgbClr val="3B4546"/>
              </a:solidFill>
              <a:latin typeface="Arial"/>
              <a:cs typeface="Arial"/>
            </a:endParaRPr>
          </a:p>
          <a:p>
            <a:pPr algn="l"/>
            <a:endParaRPr lang="en-GB" sz="3200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115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D1A9D8B-3117-4D9D-BDA4-DD8189509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7467600" cy="6858000"/>
            <a:chOff x="7467600" y="0"/>
            <a:chExt cx="47244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7877B25-8C10-4C8D-BC88-BF3C557F8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33967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4F0DD86-96CD-4F5F-BA4D-FFC17F2D6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Freeform: Shape 17">
            <a:extLst>
              <a:ext uri="{FF2B5EF4-FFF2-40B4-BE49-F238E27FC236}">
                <a16:creationId xmlns:a16="http://schemas.microsoft.com/office/drawing/2014/main" id="{BD92035A-AA2F-4CD8-A556-1CE8BDEC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69701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62C85805-79DB-07ED-6BDE-11B8962D463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43000" y="1676400"/>
            <a:ext cx="3810000" cy="3505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Success Criteria</a:t>
            </a:r>
            <a:b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749D3A3-A012-454F-EFFD-30D72C9C8AE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570827" y="1232080"/>
            <a:ext cx="9473779" cy="4379626"/>
          </a:xfrm>
        </p:spPr>
        <p:txBody>
          <a:bodyPr vert="horz" lIns="91440" tIns="45720" rIns="91440" bIns="45720" numCol="1" spcCol="91440" rtlCol="0" anchor="t">
            <a:normAutofit fontScale="92500" lnSpcReduction="20000"/>
          </a:bodyPr>
          <a:lstStyle/>
          <a:p>
            <a:pPr marL="283210">
              <a:buFont typeface="Wingdings" panose="020B0604020202020204" pitchFamily="34" charset="0"/>
              <a:buChar char="Ø"/>
            </a:pPr>
            <a:r>
              <a:rPr lang="en-US" sz="2100" b="1" dirty="0">
                <a:solidFill>
                  <a:srgbClr val="3B4546"/>
                </a:solidFill>
                <a:latin typeface="Arial"/>
                <a:cs typeface="Arial"/>
              </a:rPr>
              <a:t>System Efficiency:</a:t>
            </a:r>
            <a:endParaRPr lang="en-US">
              <a:cs typeface="Arial"/>
            </a:endParaRPr>
          </a:p>
          <a:p>
            <a:pPr marL="0" indent="0">
              <a:buNone/>
            </a:pPr>
            <a:r>
              <a:rPr lang="en-US" sz="2100" b="1" dirty="0">
                <a:solidFill>
                  <a:srgbClr val="3B4546"/>
                </a:solidFill>
                <a:latin typeface="Arial"/>
                <a:cs typeface="Arial"/>
              </a:rPr>
              <a:t>Reduce average order processing time by 40% compared to the previous manual system.</a:t>
            </a:r>
          </a:p>
          <a:p>
            <a:pPr marL="0">
              <a:buFont typeface="Wingdings" panose="020B0604020202020204" pitchFamily="34" charset="0"/>
              <a:buChar char="Ø"/>
            </a:pPr>
            <a:r>
              <a:rPr lang="en-US" sz="2100" b="1" dirty="0">
                <a:solidFill>
                  <a:srgbClr val="3B4546"/>
                </a:solidFill>
                <a:latin typeface="Arial"/>
                <a:cs typeface="Arial"/>
              </a:rPr>
              <a:t>Inventory Accuracy:</a:t>
            </a:r>
            <a:endParaRPr lang="en-US" dirty="0">
              <a:cs typeface="Arial"/>
            </a:endParaRPr>
          </a:p>
          <a:p>
            <a:pPr marL="0" indent="0">
              <a:buNone/>
            </a:pPr>
            <a:r>
              <a:rPr lang="en-US" sz="2100" b="1" dirty="0">
                <a:solidFill>
                  <a:srgbClr val="3B4546"/>
                </a:solidFill>
                <a:latin typeface="Arial"/>
                <a:cs typeface="Arial"/>
              </a:rPr>
              <a:t>Achieve at least 70% improvement in stock accuracy through real-time updates and automation.</a:t>
            </a:r>
          </a:p>
          <a:p>
            <a:pPr marL="283210">
              <a:buFont typeface="Wingdings" panose="020B0604020202020204" pitchFamily="34" charset="0"/>
              <a:buChar char="Ø"/>
            </a:pPr>
            <a:r>
              <a:rPr lang="en-US" sz="2100" b="1" dirty="0">
                <a:solidFill>
                  <a:srgbClr val="3B4546"/>
                </a:solidFill>
                <a:latin typeface="Arial"/>
                <a:cs typeface="Arial"/>
              </a:rPr>
              <a:t>System Reliability:</a:t>
            </a:r>
          </a:p>
          <a:p>
            <a:pPr marL="54610" indent="0">
              <a:buNone/>
            </a:pPr>
            <a:r>
              <a:rPr lang="en-US" sz="2100" b="1" dirty="0">
                <a:solidFill>
                  <a:srgbClr val="3B4546"/>
                </a:solidFill>
                <a:latin typeface="Arial"/>
                <a:cs typeface="Arial"/>
              </a:rPr>
              <a:t>Maintain 99% uptime with minimal system downtime and response time under 3 seconds.</a:t>
            </a:r>
            <a:endParaRPr lang="en-US" dirty="0">
              <a:solidFill>
                <a:srgbClr val="3B4546"/>
              </a:solidFill>
              <a:latin typeface="Arial"/>
              <a:cs typeface="Arial"/>
            </a:endParaRPr>
          </a:p>
          <a:p>
            <a:pPr marL="397510" indent="-342900">
              <a:buFont typeface="Wingdings" panose="020B0604020202020204" pitchFamily="34" charset="0"/>
              <a:buChar char="Ø"/>
            </a:pPr>
            <a:r>
              <a:rPr lang="en-US" sz="2100" b="1" dirty="0">
                <a:solidFill>
                  <a:srgbClr val="3B4546"/>
                </a:solidFill>
                <a:latin typeface="Arial"/>
                <a:cs typeface="Arial"/>
              </a:rPr>
              <a:t>Cross-Device Compatibility:</a:t>
            </a:r>
            <a:endParaRPr lang="en-US" dirty="0">
              <a:solidFill>
                <a:srgbClr val="3B4546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100" b="1" dirty="0">
                <a:solidFill>
                  <a:srgbClr val="3B4546"/>
                </a:solidFill>
                <a:latin typeface="Arial"/>
                <a:cs typeface="Arial"/>
              </a:rPr>
              <a:t>The system achieves 100% functionality on desktop, tablet, and mobile devices without layout issues.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en-US" sz="2100" b="1" dirty="0">
                <a:solidFill>
                  <a:srgbClr val="3B4546"/>
                </a:solidFill>
                <a:latin typeface="Arial"/>
                <a:cs typeface="Arial"/>
              </a:rPr>
              <a:t>Customer Satisfaction:</a:t>
            </a:r>
          </a:p>
          <a:p>
            <a:pPr marL="0" indent="0">
              <a:buNone/>
            </a:pPr>
            <a:r>
              <a:rPr lang="en-US" sz="2100" b="1" dirty="0">
                <a:solidFill>
                  <a:srgbClr val="3B4546"/>
                </a:solidFill>
                <a:latin typeface="Arial"/>
                <a:cs typeface="Arial"/>
              </a:rPr>
              <a:t>Achieve above 85% positive customer feedback related to order experience and delivery accuracy.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CEA3CB1-AF25-EA4C-A297-4DDC6E0ED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7010400" cy="457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900" kern="1200" dirty="0">
                <a:solidFill>
                  <a:srgbClr val="000000">
                    <a:alpha val="70000"/>
                  </a:srgbClr>
                </a:solidFill>
                <a:latin typeface="+mn-lt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3E68DE-3756-7E72-3F5A-34338BB31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9000" y="6400800"/>
            <a:ext cx="685800" cy="457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BFCF61C-3B18-4C03-8326-CC3B32D710C9}" type="slidenum">
              <a:rPr lang="en-US" sz="1000">
                <a:solidFill>
                  <a:srgbClr val="000000">
                    <a:alpha val="70000"/>
                  </a:srgbClr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sz="100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79D213-1E3C-235E-3F2C-7026AB609F9D}"/>
              </a:ext>
            </a:extLst>
          </p:cNvPr>
          <p:cNvSpPr txBox="1"/>
          <p:nvPr/>
        </p:nvSpPr>
        <p:spPr>
          <a:xfrm>
            <a:off x="721330" y="150145"/>
            <a:ext cx="714846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800" cap="all" dirty="0">
                <a:latin typeface="+mj-lt"/>
                <a:ea typeface="+mj-ea"/>
                <a:cs typeface="+mj-cs"/>
              </a:rPr>
              <a:t>Success Criteria</a:t>
            </a:r>
            <a:endParaRPr lang="en-US" sz="4800" cap="all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76614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7A8D37-B139-6BDE-AE80-785DEE151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 Fill">
            <a:extLst>
              <a:ext uri="{FF2B5EF4-FFF2-40B4-BE49-F238E27FC236}">
                <a16:creationId xmlns:a16="http://schemas.microsoft.com/office/drawing/2014/main" id="{3AC6F56F-82FE-CB9B-C4E0-AEF737BC0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736BE01-DC47-8404-3C91-AF8FFD953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9" name="Color">
              <a:extLst>
                <a:ext uri="{FF2B5EF4-FFF2-40B4-BE49-F238E27FC236}">
                  <a16:creationId xmlns:a16="http://schemas.microsoft.com/office/drawing/2014/main" id="{621D517B-1137-944A-7379-023330AB5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Color">
              <a:extLst>
                <a:ext uri="{FF2B5EF4-FFF2-40B4-BE49-F238E27FC236}">
                  <a16:creationId xmlns:a16="http://schemas.microsoft.com/office/drawing/2014/main" id="{0E34E6F0-A414-920D-842F-BD3C9DBA9F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6ABE836-9F23-1273-A075-716284F41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5F83853-B4F0-5199-F0DC-99395D037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D7F33CC-163C-D41B-90A1-B0B908EC8E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8F071F8-B97C-D7A6-5BD2-52639B3179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8F47031-CDBC-7A81-3D98-D2310F6256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F1BDA88-3A63-228E-9B07-5E9083C1B6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8CD6683-8E15-12C7-6140-B297D61DC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2B7FF22-38B3-14CD-C075-B310B0598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E790FB3-7481-CA4C-024C-9E957FBC5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53" y="204154"/>
            <a:ext cx="9221783" cy="8083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5000" dirty="0">
                <a:solidFill>
                  <a:schemeClr val="tx1"/>
                </a:solidFill>
              </a:rPr>
              <a:t>Methods/Approach</a:t>
            </a:r>
            <a:r>
              <a:rPr lang="en-US" sz="5000" dirty="0">
                <a:solidFill>
                  <a:srgbClr val="FFFFFF"/>
                </a:solidFill>
              </a:rPr>
              <a:t>:</a:t>
            </a:r>
            <a:endParaRPr lang="en-US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478A9A5-7414-CE58-26F7-6AEA426C6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8272" y="6217920"/>
            <a:ext cx="640080" cy="64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5BFCF61C-3B18-4C03-8326-CC3B32D710C9}" type="slidenum">
              <a:rPr lang="en-US" sz="160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8</a:t>
            </a:fld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C773BD-CE04-C5BA-85CB-29DE025C2452}"/>
              </a:ext>
            </a:extLst>
          </p:cNvPr>
          <p:cNvSpPr txBox="1"/>
          <p:nvPr/>
        </p:nvSpPr>
        <p:spPr>
          <a:xfrm>
            <a:off x="271040" y="1293578"/>
            <a:ext cx="11926264" cy="55399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just">
              <a:buFont typeface=""/>
              <a:buNone/>
            </a:pPr>
            <a:r>
              <a:rPr lang="en-GB" sz="2100" b="1" dirty="0">
                <a:solidFill>
                  <a:srgbClr val="3B4546"/>
                </a:solidFill>
                <a:latin typeface="Arial"/>
                <a:cs typeface="Arial"/>
              </a:rPr>
              <a:t>The project follows the Waterfall model, where each phase is completed sequentially to ensure clarity, accuracy, and quality at every stage. The approach ensures that requirements are fully </a:t>
            </a:r>
            <a:r>
              <a:rPr lang="en-GB" sz="2100" b="1" dirty="0" err="1">
                <a:solidFill>
                  <a:srgbClr val="3B4546"/>
                </a:solidFill>
                <a:latin typeface="Arial"/>
                <a:cs typeface="Arial"/>
              </a:rPr>
              <a:t>analyzed</a:t>
            </a:r>
            <a:r>
              <a:rPr lang="en-GB" sz="2100" b="1" dirty="0">
                <a:solidFill>
                  <a:srgbClr val="3B4546"/>
                </a:solidFill>
                <a:latin typeface="Arial"/>
                <a:cs typeface="Arial"/>
              </a:rPr>
              <a:t> and documented before design and development begin.</a:t>
            </a:r>
            <a:endParaRPr lang="en-US">
              <a:cs typeface="Arial"/>
            </a:endParaRPr>
          </a:p>
          <a:p>
            <a:pPr lvl="1" algn="just">
              <a:buFont typeface=""/>
            </a:pPr>
            <a:endParaRPr lang="en-GB" sz="2100" b="1" dirty="0">
              <a:solidFill>
                <a:srgbClr val="3B4546"/>
              </a:solidFill>
              <a:latin typeface="Arial"/>
              <a:cs typeface="Arial"/>
            </a:endParaRPr>
          </a:p>
          <a:p>
            <a:r>
              <a:rPr lang="en-GB" sz="2100" b="1" dirty="0">
                <a:solidFill>
                  <a:srgbClr val="3B4546"/>
                </a:solidFill>
                <a:latin typeface="Arial"/>
                <a:cs typeface="Arial"/>
              </a:rPr>
              <a:t>1.Requirement Gathering and Analysis:</a:t>
            </a:r>
          </a:p>
          <a:p>
            <a:pPr marL="228600" indent="-228600">
              <a:buFont typeface=""/>
              <a:buChar char="•"/>
            </a:pPr>
            <a:r>
              <a:rPr lang="en-GB" sz="2100" b="1" dirty="0">
                <a:solidFill>
                  <a:srgbClr val="3B4546"/>
                </a:solidFill>
                <a:latin typeface="Arial"/>
                <a:cs typeface="Arial"/>
              </a:rPr>
              <a:t>Conducted detailed interviews and workshops with stakeholders including customers, store managers, and suppliers.</a:t>
            </a:r>
            <a:endParaRPr lang="en-GB" sz="2100" b="1">
              <a:solidFill>
                <a:srgbClr val="3B4546"/>
              </a:solidFill>
              <a:latin typeface="Arial"/>
              <a:cs typeface="Arial"/>
            </a:endParaRPr>
          </a:p>
          <a:p>
            <a:pPr marL="228600" indent="-228600">
              <a:buFont typeface=""/>
              <a:buChar char="•"/>
            </a:pPr>
            <a:r>
              <a:rPr lang="en-GB" sz="2100" b="1" dirty="0">
                <a:solidFill>
                  <a:srgbClr val="3B4546"/>
                </a:solidFill>
                <a:latin typeface="Arial"/>
                <a:cs typeface="Arial"/>
              </a:rPr>
              <a:t>Collected both functional and non-functional requirements and documented them in a Business Requirement Document (BRD) and System Requirement Specification (SRS).</a:t>
            </a:r>
            <a:endParaRPr lang="en-GB" sz="2100" b="1">
              <a:solidFill>
                <a:srgbClr val="3B4546"/>
              </a:solidFill>
              <a:latin typeface="Arial"/>
              <a:cs typeface="Arial"/>
            </a:endParaRPr>
          </a:p>
          <a:p>
            <a:pPr marL="228600" indent="-228600">
              <a:buFont typeface=""/>
              <a:buChar char="•"/>
            </a:pPr>
            <a:r>
              <a:rPr lang="en-GB" sz="2100" b="1" dirty="0">
                <a:solidFill>
                  <a:srgbClr val="3B4546"/>
                </a:solidFill>
                <a:latin typeface="Arial"/>
                <a:cs typeface="Arial"/>
              </a:rPr>
              <a:t>Defined clear business rules, workflows, and data requirements for the ordering and inventory process.</a:t>
            </a:r>
            <a:endParaRPr lang="en-GB" sz="2100" b="1">
              <a:solidFill>
                <a:srgbClr val="3B4546"/>
              </a:solidFill>
              <a:latin typeface="Arial"/>
              <a:cs typeface="Arial"/>
            </a:endParaRPr>
          </a:p>
          <a:p>
            <a:r>
              <a:rPr lang="en-GB" sz="2100" b="1" dirty="0">
                <a:solidFill>
                  <a:srgbClr val="3B4546"/>
                </a:solidFill>
                <a:latin typeface="Arial"/>
                <a:cs typeface="Arial"/>
              </a:rPr>
              <a:t>2.System Design:</a:t>
            </a:r>
          </a:p>
          <a:p>
            <a:pPr marL="228600" indent="-228600">
              <a:buFont typeface=""/>
              <a:buChar char="•"/>
            </a:pPr>
            <a:r>
              <a:rPr lang="en-GB" sz="2100" b="1" dirty="0">
                <a:solidFill>
                  <a:srgbClr val="3B4546"/>
                </a:solidFill>
                <a:latin typeface="Arial"/>
                <a:cs typeface="Arial"/>
              </a:rPr>
              <a:t>Created process flow diagrams, ER diagrams, and use case diagrams to define the system’s structure.</a:t>
            </a:r>
            <a:endParaRPr lang="en-GB" sz="2100" b="1">
              <a:solidFill>
                <a:srgbClr val="3B4546"/>
              </a:solidFill>
              <a:latin typeface="Arial"/>
              <a:cs typeface="Arial"/>
            </a:endParaRPr>
          </a:p>
          <a:p>
            <a:pPr marL="228600" indent="-228600">
              <a:buFont typeface=""/>
              <a:buChar char="•"/>
            </a:pPr>
            <a:r>
              <a:rPr lang="en-GB" sz="2100" b="1" dirty="0">
                <a:solidFill>
                  <a:srgbClr val="3B4546"/>
                </a:solidFill>
                <a:latin typeface="Arial"/>
                <a:cs typeface="Arial"/>
              </a:rPr>
              <a:t>Designed the UI/UX prototypes emphasizing a user-friendly and responsive interface.</a:t>
            </a:r>
            <a:endParaRPr lang="en-GB" sz="2100" b="1">
              <a:solidFill>
                <a:srgbClr val="3B4546"/>
              </a:solidFill>
              <a:latin typeface="Arial"/>
              <a:cs typeface="Arial"/>
            </a:endParaRPr>
          </a:p>
          <a:p>
            <a:pPr marL="228600" indent="-228600">
              <a:buFont typeface=""/>
              <a:buChar char="•"/>
            </a:pPr>
            <a:r>
              <a:rPr lang="en-GB" sz="2100" b="1" dirty="0">
                <a:solidFill>
                  <a:srgbClr val="3B4546"/>
                </a:solidFill>
                <a:latin typeface="Arial"/>
                <a:cs typeface="Arial"/>
              </a:rPr>
              <a:t>Established database schema and architecture for product, order, and inventory modules.</a:t>
            </a:r>
            <a:endParaRPr lang="en-GB" sz="2100" b="1">
              <a:solidFill>
                <a:srgbClr val="3B4546"/>
              </a:solidFill>
              <a:latin typeface="Arial"/>
              <a:cs typeface="Arial"/>
            </a:endParaRPr>
          </a:p>
          <a:p>
            <a:endParaRPr lang="en-GB" dirty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2338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D1076F-4418-2378-85D6-6BCB24F0B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 Fill">
            <a:extLst>
              <a:ext uri="{FF2B5EF4-FFF2-40B4-BE49-F238E27FC236}">
                <a16:creationId xmlns:a16="http://schemas.microsoft.com/office/drawing/2014/main" id="{43E871C1-F7F9-B012-C2D4-082B4F862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B8CBE63-0B11-3ABE-837C-DEC7110D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9" name="Color">
              <a:extLst>
                <a:ext uri="{FF2B5EF4-FFF2-40B4-BE49-F238E27FC236}">
                  <a16:creationId xmlns:a16="http://schemas.microsoft.com/office/drawing/2014/main" id="{7FE39ABB-8E56-93BE-1561-A85D81C6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Color">
              <a:extLst>
                <a:ext uri="{FF2B5EF4-FFF2-40B4-BE49-F238E27FC236}">
                  <a16:creationId xmlns:a16="http://schemas.microsoft.com/office/drawing/2014/main" id="{268A3B18-8E07-5057-B886-CA14CD5CC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223B91D-198B-7CF3-FB5E-B5827725A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7FB7D77-D1A2-E819-DD18-D53834B2D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3475AD3-CF5D-E757-DDA0-F86D3BD53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3259122-F003-6F98-F471-17D98CA5C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35AE4F5-FCD2-0E1B-C16F-1D35A51CD8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E534E56-F80E-50AF-2972-E6F389BEA4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5176FDC-212A-5FFD-7D77-B5380FC4BB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7162973-FDE1-4311-16D2-76161FE0B4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DE99B9A-E37C-BF98-7091-2F9B5925C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53" y="204154"/>
            <a:ext cx="9221783" cy="8083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5000" dirty="0">
                <a:solidFill>
                  <a:schemeClr val="tx1"/>
                </a:solidFill>
              </a:rPr>
              <a:t>Methods/Approach</a:t>
            </a:r>
            <a:r>
              <a:rPr lang="en-US" sz="5000" dirty="0">
                <a:solidFill>
                  <a:srgbClr val="FFFFFF"/>
                </a:solidFill>
              </a:rPr>
              <a:t>:</a:t>
            </a:r>
            <a:endParaRPr lang="en-US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7B4CAB8-692E-5AA9-ACD3-BF64CA2F8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8272" y="6217920"/>
            <a:ext cx="640080" cy="64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5BFCF61C-3B18-4C03-8326-CC3B32D710C9}" type="slidenum">
              <a:rPr lang="en-US" sz="160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9</a:t>
            </a:fld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6BC8D3-7119-24AF-D2A3-6C85338A24B1}"/>
              </a:ext>
            </a:extLst>
          </p:cNvPr>
          <p:cNvSpPr txBox="1"/>
          <p:nvPr/>
        </p:nvSpPr>
        <p:spPr>
          <a:xfrm>
            <a:off x="271040" y="1293578"/>
            <a:ext cx="10589641" cy="56477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/>
            <a:r>
              <a:rPr lang="en-GB" sz="1900" b="1" dirty="0">
                <a:solidFill>
                  <a:srgbClr val="3B4546"/>
                </a:solidFill>
                <a:latin typeface="Arial"/>
                <a:cs typeface="Arial"/>
              </a:rPr>
              <a:t>3.Development:</a:t>
            </a:r>
            <a:endParaRPr lang="en-US" sz="1900" b="1" dirty="0">
              <a:solidFill>
                <a:srgbClr val="3B4546"/>
              </a:solidFill>
              <a:latin typeface="Arial"/>
              <a:cs typeface="Arial"/>
            </a:endParaRPr>
          </a:p>
          <a:p>
            <a:pPr marL="457200" indent="-228600"/>
            <a:r>
              <a:rPr lang="en-GB" sz="1900" b="1" dirty="0">
                <a:solidFill>
                  <a:srgbClr val="3B4546"/>
                </a:solidFill>
                <a:latin typeface="Arial"/>
                <a:cs typeface="Arial"/>
              </a:rPr>
              <a:t>The development team built the system modules — User Management, Product </a:t>
            </a:r>
            <a:r>
              <a:rPr lang="en-GB" sz="1900" b="1" err="1">
                <a:solidFill>
                  <a:srgbClr val="3B4546"/>
                </a:solidFill>
                <a:latin typeface="Arial"/>
                <a:cs typeface="Arial"/>
              </a:rPr>
              <a:t>Catalog</a:t>
            </a:r>
            <a:r>
              <a:rPr lang="en-GB" sz="1900" b="1" dirty="0">
                <a:solidFill>
                  <a:srgbClr val="3B4546"/>
                </a:solidFill>
                <a:latin typeface="Arial"/>
                <a:cs typeface="Arial"/>
              </a:rPr>
              <a:t>, Shopping Cart, Payment Gateway, and Inventory Tracking — according to approved specifications.</a:t>
            </a:r>
          </a:p>
          <a:p>
            <a:pPr marL="457200" indent="-228600"/>
            <a:r>
              <a:rPr lang="en-GB" sz="1900" b="1" dirty="0">
                <a:solidFill>
                  <a:srgbClr val="3B4546"/>
                </a:solidFill>
                <a:latin typeface="Arial"/>
                <a:cs typeface="Arial"/>
              </a:rPr>
              <a:t> Business Analyst supported the developers by clarifying requirements and validating interim outputs.</a:t>
            </a:r>
            <a:endParaRPr lang="en-US" sz="1900" b="1" dirty="0">
              <a:solidFill>
                <a:srgbClr val="3B4546"/>
              </a:solidFill>
              <a:latin typeface="Arial"/>
              <a:cs typeface="Arial"/>
            </a:endParaRPr>
          </a:p>
          <a:p>
            <a:pPr marL="457200" indent="-228600"/>
            <a:r>
              <a:rPr lang="en-GB" sz="1900" b="1" dirty="0">
                <a:solidFill>
                  <a:srgbClr val="3B4546"/>
                </a:solidFill>
                <a:latin typeface="Arial"/>
                <a:cs typeface="Arial"/>
              </a:rPr>
              <a:t>4.Testing:</a:t>
            </a:r>
            <a:endParaRPr lang="en-US" sz="1900" b="1" dirty="0">
              <a:solidFill>
                <a:srgbClr val="3B4546"/>
              </a:solidFill>
              <a:latin typeface="Arial"/>
              <a:cs typeface="Arial"/>
            </a:endParaRPr>
          </a:p>
          <a:p>
            <a:pPr marL="457200" indent="-228600"/>
            <a:r>
              <a:rPr lang="en-GB" sz="1900" b="1" dirty="0">
                <a:solidFill>
                  <a:srgbClr val="3B4546"/>
                </a:solidFill>
                <a:latin typeface="Arial"/>
                <a:cs typeface="Arial"/>
              </a:rPr>
              <a:t>Performed unit testing, system integration testing, and user acceptance testing (UAT) to ensure compliance with business and technical requirements.</a:t>
            </a:r>
            <a:endParaRPr lang="en-US" sz="1900" b="1">
              <a:solidFill>
                <a:srgbClr val="3B4546"/>
              </a:solidFill>
              <a:latin typeface="Arial"/>
              <a:cs typeface="Arial"/>
            </a:endParaRPr>
          </a:p>
          <a:p>
            <a:pPr marL="457200" indent="-228600"/>
            <a:r>
              <a:rPr lang="en-GB" sz="1900" b="1">
                <a:solidFill>
                  <a:srgbClr val="3B4546"/>
                </a:solidFill>
                <a:latin typeface="Arial"/>
                <a:cs typeface="Arial"/>
              </a:rPr>
              <a:t>Documented defects and coordinated with developers to ensure timely fixes.</a:t>
            </a:r>
            <a:endParaRPr lang="en-US" sz="1900" b="1">
              <a:solidFill>
                <a:srgbClr val="3B4546"/>
              </a:solidFill>
              <a:latin typeface="Arial"/>
              <a:cs typeface="Arial"/>
            </a:endParaRPr>
          </a:p>
          <a:p>
            <a:pPr marL="457200" indent="-228600"/>
            <a:r>
              <a:rPr lang="en-GB" sz="1900" b="1" dirty="0">
                <a:solidFill>
                  <a:srgbClr val="3B4546"/>
                </a:solidFill>
                <a:latin typeface="Arial"/>
                <a:cs typeface="Arial"/>
              </a:rPr>
              <a:t>5.Deployment:</a:t>
            </a:r>
            <a:endParaRPr lang="en-US" sz="1900" b="1" dirty="0">
              <a:solidFill>
                <a:srgbClr val="3B4546"/>
              </a:solidFill>
              <a:latin typeface="Arial"/>
              <a:cs typeface="Arial"/>
            </a:endParaRPr>
          </a:p>
          <a:p>
            <a:pPr marL="457200" indent="-228600"/>
            <a:r>
              <a:rPr lang="en-GB" sz="1900" b="1" dirty="0">
                <a:solidFill>
                  <a:srgbClr val="3B4546"/>
                </a:solidFill>
                <a:latin typeface="Arial"/>
                <a:cs typeface="Arial"/>
              </a:rPr>
              <a:t>After successful testing and approval, the solution was deployed in the production environment.</a:t>
            </a:r>
            <a:endParaRPr lang="en-US" sz="1900" b="1">
              <a:solidFill>
                <a:srgbClr val="3B4546"/>
              </a:solidFill>
              <a:latin typeface="Arial"/>
              <a:cs typeface="Arial"/>
            </a:endParaRPr>
          </a:p>
          <a:p>
            <a:pPr marL="457200" indent="-228600"/>
            <a:r>
              <a:rPr lang="en-GB" sz="1900" b="1" dirty="0">
                <a:solidFill>
                  <a:srgbClr val="3B4546"/>
                </a:solidFill>
                <a:latin typeface="Arial"/>
                <a:cs typeface="Arial"/>
              </a:rPr>
              <a:t>Conducted user training sessions and developed a user manual for system operations.</a:t>
            </a:r>
            <a:endParaRPr lang="en-US" sz="1900" b="1" dirty="0">
              <a:solidFill>
                <a:srgbClr val="3B4546"/>
              </a:solidFill>
              <a:latin typeface="Arial"/>
              <a:cs typeface="Arial"/>
            </a:endParaRPr>
          </a:p>
          <a:p>
            <a:pPr marL="457200" indent="-228600"/>
            <a:r>
              <a:rPr lang="en-GB" sz="1900" b="1" dirty="0">
                <a:solidFill>
                  <a:srgbClr val="3B4546"/>
                </a:solidFill>
                <a:latin typeface="Arial"/>
                <a:cs typeface="Arial"/>
              </a:rPr>
              <a:t>6.Maintenance:</a:t>
            </a:r>
            <a:endParaRPr lang="en-US" sz="1900" b="1" dirty="0">
              <a:solidFill>
                <a:srgbClr val="3B4546"/>
              </a:solidFill>
              <a:latin typeface="Arial"/>
              <a:cs typeface="Arial"/>
            </a:endParaRPr>
          </a:p>
          <a:p>
            <a:pPr marL="457200" indent="-228600"/>
            <a:r>
              <a:rPr lang="en-GB" sz="1900" b="1" dirty="0">
                <a:solidFill>
                  <a:srgbClr val="3B4546"/>
                </a:solidFill>
                <a:latin typeface="Arial"/>
                <a:cs typeface="Arial"/>
              </a:rPr>
              <a:t>Post-implementation monitoring of the system performance, order accuracy, and user feedback.</a:t>
            </a:r>
            <a:endParaRPr lang="en-US" sz="1900" b="1">
              <a:solidFill>
                <a:srgbClr val="3B4546"/>
              </a:solidFill>
              <a:latin typeface="Arial"/>
              <a:cs typeface="Arial"/>
            </a:endParaRPr>
          </a:p>
          <a:p>
            <a:pPr marL="457200" indent="-228600"/>
            <a:r>
              <a:rPr lang="en-GB" sz="1900" b="1" dirty="0">
                <a:solidFill>
                  <a:srgbClr val="3B4546"/>
                </a:solidFill>
                <a:latin typeface="Arial"/>
                <a:cs typeface="Arial"/>
              </a:rPr>
              <a:t>Scheduled periodic maintenance and version upgrades to enhance features and fix issues.</a:t>
            </a:r>
          </a:p>
        </p:txBody>
      </p:sp>
    </p:spTree>
    <p:extLst>
      <p:ext uri="{BB962C8B-B14F-4D97-AF65-F5344CB8AC3E}">
        <p14:creationId xmlns:p14="http://schemas.microsoft.com/office/powerpoint/2010/main" val="95493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0">
      <a:dk1>
        <a:srgbClr val="000000"/>
      </a:dk1>
      <a:lt1>
        <a:srgbClr val="FFFFFF"/>
      </a:lt1>
      <a:dk2>
        <a:srgbClr val="3B4546"/>
      </a:dk2>
      <a:lt2>
        <a:srgbClr val="E7E6E6"/>
      </a:lt2>
      <a:accent1>
        <a:srgbClr val="753F2C"/>
      </a:accent1>
      <a:accent2>
        <a:srgbClr val="637376"/>
      </a:accent2>
      <a:accent3>
        <a:srgbClr val="BE937E"/>
      </a:accent3>
      <a:accent4>
        <a:srgbClr val="576853"/>
      </a:accent4>
      <a:accent5>
        <a:srgbClr val="EDE9E6"/>
      </a:accent5>
      <a:accent6>
        <a:srgbClr val="D0CDC5"/>
      </a:accent6>
      <a:hlink>
        <a:srgbClr val="4F4F4F"/>
      </a:hlink>
      <a:folHlink>
        <a:srgbClr val="BE937E"/>
      </a:folHlink>
    </a:clrScheme>
    <a:fontScheme name="Custom 1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ject_Status_Report_Win32_jx_v12" id="{5D6FBA16-B4D1-4307-B1D7-61285FA0D9C0}" vid="{1DA9E459-46CB-4408-AA4C-63950E2E54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1F98F7-6576-47F1-AD63-56E26C33974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5783CE7D-BFC6-4030-A335-E7F88DB664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5B4CAA5-BE7A-46AB-97ED-63B24C46A3A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421</Words>
  <Application>Microsoft Office PowerPoint</Application>
  <PresentationFormat>Widescreen</PresentationFormat>
  <Paragraphs>95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Project Title: Online Product Ordering and Inventory System  Prepared By: Kolisetti Gopi Chandu  Date: 28/10/2025 </vt:lpstr>
      <vt:lpstr>Situation</vt:lpstr>
      <vt:lpstr>Problem</vt:lpstr>
      <vt:lpstr>Opportunity</vt:lpstr>
      <vt:lpstr>Purpose Statement(Goals)</vt:lpstr>
      <vt:lpstr>Project Objectives</vt:lpstr>
      <vt:lpstr>Success Criteria </vt:lpstr>
      <vt:lpstr>Methods/Approach:</vt:lpstr>
      <vt:lpstr>Methods/Approach:</vt:lpstr>
      <vt:lpstr>Resources:</vt:lpstr>
      <vt:lpstr>Resources:</vt:lpstr>
      <vt:lpstr>Risks and Dependencies</vt:lpstr>
      <vt:lpstr>Project  Approval </vt:lpstr>
      <vt:lpstr>Thank 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664</cp:revision>
  <dcterms:created xsi:type="dcterms:W3CDTF">2025-10-29T09:34:34Z</dcterms:created>
  <dcterms:modified xsi:type="dcterms:W3CDTF">2025-11-02T06:25:08Z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