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0" r:id="rId5"/>
    <p:sldId id="281" r:id="rId6"/>
    <p:sldId id="282" r:id="rId7"/>
    <p:sldId id="283" r:id="rId8"/>
    <p:sldId id="290" r:id="rId9"/>
    <p:sldId id="289" r:id="rId10"/>
    <p:sldId id="288" r:id="rId11"/>
    <p:sldId id="287" r:id="rId12"/>
    <p:sldId id="286" r:id="rId13"/>
    <p:sldId id="285" r:id="rId14"/>
    <p:sldId id="291" r:id="rId15"/>
    <p:sldId id="292" r:id="rId16"/>
    <p:sldId id="294" r:id="rId17"/>
    <p:sldId id="293" r:id="rId18"/>
    <p:sldId id="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9"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E754A2A0-41CE-428B-9DDC-DCD1FD12D16A}">
      <dgm:prSet/>
      <dgm:spPr/>
      <dgm:t>
        <a:bodyPr/>
        <a:lstStyle/>
        <a:p>
          <a:pPr>
            <a:lnSpc>
              <a:spcPct val="100000"/>
            </a:lnSpc>
            <a:defRPr b="1"/>
          </a:pPr>
          <a:r>
            <a:rPr lang="en-US" dirty="0"/>
            <a:t>Earlier Process</a:t>
          </a:r>
        </a:p>
      </dgm:t>
    </dgm:pt>
    <dgm:pt modelId="{BE164097-A5AA-4EA1-9E64-D7FCD4DD2A4E}" type="parTrans" cxnId="{507A74C7-FEAF-4A4C-9250-0613CBC2F127}">
      <dgm:prSet/>
      <dgm:spPr/>
      <dgm:t>
        <a:bodyPr/>
        <a:lstStyle/>
        <a:p>
          <a:endParaRPr lang="en-US"/>
        </a:p>
      </dgm:t>
    </dgm:pt>
    <dgm:pt modelId="{02D8D4EF-9694-45C7-AF26-E20371B3C352}" type="sibTrans" cxnId="{507A74C7-FEAF-4A4C-9250-0613CBC2F127}">
      <dgm:prSet/>
      <dgm:spPr/>
      <dgm:t>
        <a:bodyPr/>
        <a:lstStyle/>
        <a:p>
          <a:endParaRPr lang="en-US"/>
        </a:p>
      </dgm:t>
    </dgm:pt>
    <dgm:pt modelId="{C2F66EED-74C3-4F36-A1D4-8AFCBB009938}">
      <dgm:prSet/>
      <dgm:spPr/>
      <dgm:t>
        <a:bodyPr/>
        <a:lstStyle/>
        <a:p>
          <a:pPr>
            <a:lnSpc>
              <a:spcPct val="100000"/>
            </a:lnSpc>
          </a:pPr>
          <a:r>
            <a:rPr lang="en-US" dirty="0"/>
            <a:t>Manual Editing Agenda </a:t>
          </a:r>
        </a:p>
      </dgm:t>
    </dgm:pt>
    <dgm:pt modelId="{5CF5C62A-BD1A-4922-92B6-33ECA44C1F76}" type="parTrans" cxnId="{7A243DB8-C0B8-4718-B558-CE939B8FF03E}">
      <dgm:prSet/>
      <dgm:spPr/>
      <dgm:t>
        <a:bodyPr/>
        <a:lstStyle/>
        <a:p>
          <a:endParaRPr lang="en-US"/>
        </a:p>
      </dgm:t>
    </dgm:pt>
    <dgm:pt modelId="{F9BAA161-AAEC-4A41-B4D9-A27EAD80526E}" type="sibTrans" cxnId="{7A243DB8-C0B8-4718-B558-CE939B8FF03E}">
      <dgm:prSet/>
      <dgm:spPr/>
      <dgm:t>
        <a:bodyPr/>
        <a:lstStyle/>
        <a:p>
          <a:endParaRPr lang="en-US"/>
        </a:p>
      </dgm:t>
    </dgm:pt>
    <dgm:pt modelId="{DCCE571A-4D30-4294-ABAF-6885F619D2D9}">
      <dgm:prSet/>
      <dgm:spPr/>
      <dgm:t>
        <a:bodyPr/>
        <a:lstStyle/>
        <a:p>
          <a:pPr>
            <a:lnSpc>
              <a:spcPct val="100000"/>
            </a:lnSpc>
            <a:defRPr b="1"/>
          </a:pPr>
          <a:r>
            <a:rPr lang="en-US" dirty="0"/>
            <a:t>New Requirement </a:t>
          </a:r>
        </a:p>
      </dgm:t>
    </dgm:pt>
    <dgm:pt modelId="{3AD83C96-5A95-4337-BF2D-97454AF7F108}" type="parTrans" cxnId="{E70347E4-4461-4B80-8927-4CA0AEBFAAF8}">
      <dgm:prSet/>
      <dgm:spPr/>
      <dgm:t>
        <a:bodyPr/>
        <a:lstStyle/>
        <a:p>
          <a:endParaRPr lang="en-US"/>
        </a:p>
      </dgm:t>
    </dgm:pt>
    <dgm:pt modelId="{2C1DF6EC-6090-4926-A556-3D2417B7F2AA}" type="sibTrans" cxnId="{E70347E4-4461-4B80-8927-4CA0AEBFAAF8}">
      <dgm:prSet/>
      <dgm:spPr/>
      <dgm:t>
        <a:bodyPr/>
        <a:lstStyle/>
        <a:p>
          <a:endParaRPr lang="en-US"/>
        </a:p>
      </dgm:t>
    </dgm:pt>
    <dgm:pt modelId="{B4C55E9F-B5C0-4AD1-919B-D2D83AC9CD40}">
      <dgm:prSet/>
      <dgm:spPr/>
      <dgm:t>
        <a:bodyPr/>
        <a:lstStyle/>
        <a:p>
          <a:pPr>
            <a:lnSpc>
              <a:spcPct val="100000"/>
            </a:lnSpc>
          </a:pPr>
          <a:r>
            <a:rPr lang="en-US" dirty="0"/>
            <a:t>Introduce Auto Code Agenda </a:t>
          </a:r>
        </a:p>
      </dgm:t>
    </dgm:pt>
    <dgm:pt modelId="{D1B05DEA-DFE0-4560-B75F-1C2BCB67A7C6}" type="parTrans" cxnId="{B2BEE9D2-644C-400C-8E33-2C4491C5B104}">
      <dgm:prSet/>
      <dgm:spPr/>
      <dgm:t>
        <a:bodyPr/>
        <a:lstStyle/>
        <a:p>
          <a:endParaRPr lang="en-US"/>
        </a:p>
      </dgm:t>
    </dgm:pt>
    <dgm:pt modelId="{A6301E27-5ACC-4907-A7C8-B41877235C87}" type="sibTrans" cxnId="{B2BEE9D2-644C-400C-8E33-2C4491C5B104}">
      <dgm:prSet/>
      <dgm:spPr/>
      <dgm:t>
        <a:bodyPr/>
        <a:lstStyle/>
        <a:p>
          <a:endParaRPr lang="en-US"/>
        </a:p>
      </dgm:t>
    </dgm:pt>
    <dgm:pt modelId="{E73E8133-584D-4C45-99EA-6F2691A17A73}">
      <dgm:prSet/>
      <dgm:spPr/>
      <dgm:t>
        <a:bodyPr/>
        <a:lstStyle/>
        <a:p>
          <a:pPr>
            <a:lnSpc>
              <a:spcPct val="100000"/>
            </a:lnSpc>
          </a:pPr>
          <a:r>
            <a:rPr lang="en-US" dirty="0"/>
            <a:t>Board Recommendations</a:t>
          </a:r>
        </a:p>
      </dgm:t>
    </dgm:pt>
    <dgm:pt modelId="{19366B0E-517E-41A1-A871-4D800CF4D2F7}" type="parTrans" cxnId="{CE13601D-E1A5-42B4-9435-EF16045E60FA}">
      <dgm:prSet/>
      <dgm:spPr/>
      <dgm:t>
        <a:bodyPr/>
        <a:lstStyle/>
        <a:p>
          <a:endParaRPr lang="en-US"/>
        </a:p>
      </dgm:t>
    </dgm:pt>
    <dgm:pt modelId="{C09243AF-AD07-4CBF-84F7-E2CD9DD2CEF1}" type="sibTrans" cxnId="{CE13601D-E1A5-42B4-9435-EF16045E60FA}">
      <dgm:prSet/>
      <dgm:spPr/>
      <dgm:t>
        <a:bodyPr/>
        <a:lstStyle/>
        <a:p>
          <a:endParaRPr lang="en-US"/>
        </a:p>
      </dgm:t>
    </dgm:pt>
    <dgm:pt modelId="{19AE6A50-B2F7-4F98-A456-DF10E94887E7}">
      <dgm:prSet/>
      <dgm:spPr/>
      <dgm:t>
        <a:bodyPr/>
        <a:lstStyle/>
        <a:p>
          <a:pPr>
            <a:lnSpc>
              <a:spcPct val="100000"/>
            </a:lnSpc>
          </a:pPr>
          <a:r>
            <a:rPr lang="en-US" dirty="0"/>
            <a:t>Management Proposals</a:t>
          </a:r>
        </a:p>
      </dgm:t>
    </dgm:pt>
    <dgm:pt modelId="{FCAB35B7-FF11-4E93-9864-F2B9C97274F4}" type="parTrans" cxnId="{F938F5D5-804D-4B23-8281-BE5677075ACA}">
      <dgm:prSet/>
      <dgm:spPr/>
      <dgm:t>
        <a:bodyPr/>
        <a:lstStyle/>
        <a:p>
          <a:endParaRPr lang="en-US"/>
        </a:p>
      </dgm:t>
    </dgm:pt>
    <dgm:pt modelId="{F7BDB8CA-0E84-4B27-8BED-5C7340299BE3}" type="sibTrans" cxnId="{F938F5D5-804D-4B23-8281-BE5677075ACA}">
      <dgm:prSet/>
      <dgm:spPr/>
      <dgm:t>
        <a:bodyPr/>
        <a:lstStyle/>
        <a:p>
          <a:endParaRPr lang="en-US"/>
        </a:p>
      </dgm:t>
    </dgm:pt>
    <dgm:pt modelId="{6BF509EE-1E1E-4BF7-84F4-158CD8D2DC09}">
      <dgm:prSet/>
      <dgm:spPr/>
      <dgm:t>
        <a:bodyPr/>
        <a:lstStyle/>
        <a:p>
          <a:pPr>
            <a:lnSpc>
              <a:spcPct val="100000"/>
            </a:lnSpc>
          </a:pPr>
          <a:r>
            <a:rPr lang="en-US" dirty="0"/>
            <a:t>Using MX Massages </a:t>
          </a:r>
        </a:p>
      </dgm:t>
    </dgm:pt>
    <dgm:pt modelId="{A66C651E-305C-49C9-A282-1069A4617E85}" type="parTrans" cxnId="{E40A96C6-DC5F-42A1-9307-3B282B7BE6C8}">
      <dgm:prSet/>
      <dgm:spPr/>
      <dgm:t>
        <a:bodyPr/>
        <a:lstStyle/>
        <a:p>
          <a:endParaRPr lang="en-US"/>
        </a:p>
      </dgm:t>
    </dgm:pt>
    <dgm:pt modelId="{20224668-7462-4C4B-BD92-AE4512D3930F}" type="sibTrans" cxnId="{E40A96C6-DC5F-42A1-9307-3B282B7BE6C8}">
      <dgm:prSet/>
      <dgm:spPr/>
      <dgm:t>
        <a:bodyPr/>
        <a:lstStyle/>
        <a:p>
          <a:endParaRPr lang="en-US"/>
        </a:p>
      </dgm:t>
    </dgm:pt>
    <dgm:pt modelId="{80308036-41FA-49DF-BC56-8BE1223C877B}">
      <dgm:prSet/>
      <dgm:spPr/>
      <dgm:t>
        <a:bodyPr/>
        <a:lstStyle/>
        <a:p>
          <a:pPr>
            <a:lnSpc>
              <a:spcPct val="100000"/>
            </a:lnSpc>
          </a:pPr>
          <a:r>
            <a:rPr lang="en-US" dirty="0"/>
            <a:t>MT 564 &amp; MT 568</a:t>
          </a:r>
        </a:p>
      </dgm:t>
    </dgm:pt>
    <dgm:pt modelId="{CB4C8DF6-8671-4F14-9BD6-68E721D7CBE8}" type="parTrans" cxnId="{D1B32484-28F0-428A-9520-8334A2F3F0B1}">
      <dgm:prSet/>
      <dgm:spPr/>
      <dgm:t>
        <a:bodyPr/>
        <a:lstStyle/>
        <a:p>
          <a:endParaRPr lang="en-US"/>
        </a:p>
      </dgm:t>
    </dgm:pt>
    <dgm:pt modelId="{1F052CFC-B532-468F-8AAE-C7C381ADE52A}" type="sibTrans" cxnId="{D1B32484-28F0-428A-9520-8334A2F3F0B1}">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DA6F9F3-4A7F-42F9-8B77-7BD552F03105}" type="pres">
      <dgm:prSet presAssocID="{E754A2A0-41CE-428B-9DDC-DCD1FD12D16A}" presName="compNode" presStyleCnt="0"/>
      <dgm:spPr/>
    </dgm:pt>
    <dgm:pt modelId="{AF72813A-2810-4A52-BE92-611D54918694}" type="pres">
      <dgm:prSet presAssocID="{E754A2A0-41CE-428B-9DDC-DCD1FD12D16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0FF9AC2C-F836-43CA-8259-A20F609F4C83}" type="pres">
      <dgm:prSet presAssocID="{E754A2A0-41CE-428B-9DDC-DCD1FD12D16A}" presName="iconSpace" presStyleCnt="0"/>
      <dgm:spPr/>
    </dgm:pt>
    <dgm:pt modelId="{DF27DA54-DCB6-45F4-890E-F7DCC5A4BE12}" type="pres">
      <dgm:prSet presAssocID="{E754A2A0-41CE-428B-9DDC-DCD1FD12D16A}" presName="parTx" presStyleLbl="revTx" presStyleIdx="0" presStyleCnt="4">
        <dgm:presLayoutVars>
          <dgm:chMax val="0"/>
          <dgm:chPref val="0"/>
        </dgm:presLayoutVars>
      </dgm:prSet>
      <dgm:spPr/>
    </dgm:pt>
    <dgm:pt modelId="{E3A03C26-8C60-4D73-A4C2-0678A1DD3B31}" type="pres">
      <dgm:prSet presAssocID="{E754A2A0-41CE-428B-9DDC-DCD1FD12D16A}" presName="txSpace" presStyleCnt="0"/>
      <dgm:spPr/>
    </dgm:pt>
    <dgm:pt modelId="{DD091D0A-5A25-4241-91F3-18D32B0BDD4F}" type="pres">
      <dgm:prSet presAssocID="{E754A2A0-41CE-428B-9DDC-DCD1FD12D16A}" presName="desTx" presStyleLbl="revTx" presStyleIdx="1" presStyleCnt="4">
        <dgm:presLayoutVars/>
      </dgm:prSet>
      <dgm:spPr/>
    </dgm:pt>
    <dgm:pt modelId="{2564C0D4-4875-421D-81DB-70BF6751BBA7}" type="pres">
      <dgm:prSet presAssocID="{02D8D4EF-9694-45C7-AF26-E20371B3C352}" presName="sibTrans" presStyleCnt="0"/>
      <dgm:spPr/>
    </dgm:pt>
    <dgm:pt modelId="{3076B9F9-EC92-4653-AC03-C71FD5E9A400}" type="pres">
      <dgm:prSet presAssocID="{DCCE571A-4D30-4294-ABAF-6885F619D2D9}" presName="compNode" presStyleCnt="0"/>
      <dgm:spPr/>
    </dgm:pt>
    <dgm:pt modelId="{210823F6-AC1A-46E3-9D99-A319DF497539}" type="pres">
      <dgm:prSet presAssocID="{DCCE571A-4D30-4294-ABAF-6885F619D2D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2F262968-0DF4-4BB1-BD25-0ED2829FA45D}" type="pres">
      <dgm:prSet presAssocID="{DCCE571A-4D30-4294-ABAF-6885F619D2D9}" presName="iconSpace" presStyleCnt="0"/>
      <dgm:spPr/>
    </dgm:pt>
    <dgm:pt modelId="{3C1752BD-6530-4141-80E9-9A0923780DCB}" type="pres">
      <dgm:prSet presAssocID="{DCCE571A-4D30-4294-ABAF-6885F619D2D9}" presName="parTx" presStyleLbl="revTx" presStyleIdx="2" presStyleCnt="4">
        <dgm:presLayoutVars>
          <dgm:chMax val="0"/>
          <dgm:chPref val="0"/>
        </dgm:presLayoutVars>
      </dgm:prSet>
      <dgm:spPr/>
    </dgm:pt>
    <dgm:pt modelId="{C393D316-1AB7-4A24-B8A5-3485F2713F88}" type="pres">
      <dgm:prSet presAssocID="{DCCE571A-4D30-4294-ABAF-6885F619D2D9}" presName="txSpace" presStyleCnt="0"/>
      <dgm:spPr/>
    </dgm:pt>
    <dgm:pt modelId="{7CD40649-A74C-4AD8-B9D0-2573A1955C91}" type="pres">
      <dgm:prSet presAssocID="{DCCE571A-4D30-4294-ABAF-6885F619D2D9}" presName="desTx" presStyleLbl="revTx" presStyleIdx="3" presStyleCnt="4">
        <dgm:presLayoutVars/>
      </dgm:prSet>
      <dgm:spPr/>
    </dgm:pt>
  </dgm:ptLst>
  <dgm:cxnLst>
    <dgm:cxn modelId="{079E1015-BF7E-499A-99C0-BA5607789253}" type="presOf" srcId="{E754A2A0-41CE-428B-9DDC-DCD1FD12D16A}" destId="{DF27DA54-DCB6-45F4-890E-F7DCC5A4BE12}" srcOrd="0" destOrd="0" presId="urn:microsoft.com/office/officeart/2018/5/layout/CenteredIconLabelDescriptionList"/>
    <dgm:cxn modelId="{CE13601D-E1A5-42B4-9435-EF16045E60FA}" srcId="{E754A2A0-41CE-428B-9DDC-DCD1FD12D16A}" destId="{E73E8133-584D-4C45-99EA-6F2691A17A73}" srcOrd="1" destOrd="0" parTransId="{19366B0E-517E-41A1-A871-4D800CF4D2F7}" sibTransId="{C09243AF-AD07-4CBF-84F7-E2CD9DD2CEF1}"/>
    <dgm:cxn modelId="{1CCE1B3A-0A40-44CD-A839-C37BCA6E0D94}" type="presOf" srcId="{B4C55E9F-B5C0-4AD1-919B-D2D83AC9CD40}" destId="{7CD40649-A74C-4AD8-B9D0-2573A1955C91}" srcOrd="0" destOrd="0" presId="urn:microsoft.com/office/officeart/2018/5/layout/CenteredIconLabelDescriptionList"/>
    <dgm:cxn modelId="{C5FF5745-4781-44B9-BC29-74DCE41C1172}" type="presOf" srcId="{DCCE571A-4D30-4294-ABAF-6885F619D2D9}" destId="{3C1752BD-6530-4141-80E9-9A0923780DCB}" srcOrd="0" destOrd="0" presId="urn:microsoft.com/office/officeart/2018/5/layout/CenteredIconLabelDescriptionList"/>
    <dgm:cxn modelId="{31236A4C-17B7-4AD6-A6DF-D5505A7B3830}" type="presOf" srcId="{19AE6A50-B2F7-4F98-A456-DF10E94887E7}" destId="{DD091D0A-5A25-4241-91F3-18D32B0BDD4F}" srcOrd="0" destOrd="2" presId="urn:microsoft.com/office/officeart/2018/5/layout/CenteredIconLabelDescriptionList"/>
    <dgm:cxn modelId="{E3ED426D-0ED9-435E-9A9A-1B437DA49D3E}" type="presOf" srcId="{80308036-41FA-49DF-BC56-8BE1223C877B}" destId="{7CD40649-A74C-4AD8-B9D0-2573A1955C91}" srcOrd="0" destOrd="2" presId="urn:microsoft.com/office/officeart/2018/5/layout/CenteredIconLabelDescriptionList"/>
    <dgm:cxn modelId="{BE03A87C-50F2-49E6-B8EB-2219D8A5E4BF}" type="presOf" srcId="{E73E8133-584D-4C45-99EA-6F2691A17A73}" destId="{DD091D0A-5A25-4241-91F3-18D32B0BDD4F}" srcOrd="0" destOrd="1" presId="urn:microsoft.com/office/officeart/2018/5/layout/CenteredIconLabelDescriptionList"/>
    <dgm:cxn modelId="{D1B32484-28F0-428A-9520-8334A2F3F0B1}" srcId="{DCCE571A-4D30-4294-ABAF-6885F619D2D9}" destId="{80308036-41FA-49DF-BC56-8BE1223C877B}" srcOrd="2" destOrd="0" parTransId="{CB4C8DF6-8671-4F14-9BD6-68E721D7CBE8}" sibTransId="{1F052CFC-B532-468F-8AAE-C7C381ADE52A}"/>
    <dgm:cxn modelId="{4D6131AC-1805-4438-A39D-4F587C933D11}" type="presOf" srcId="{E817CCF5-DA3F-4E5F-BE7C-D8111B2BFEBA}" destId="{071926C8-9E08-4BE0-A1E4-133B16FF713E}" srcOrd="0" destOrd="0" presId="urn:microsoft.com/office/officeart/2018/5/layout/CenteredIconLabelDescriptionList"/>
    <dgm:cxn modelId="{7A243DB8-C0B8-4718-B558-CE939B8FF03E}" srcId="{E754A2A0-41CE-428B-9DDC-DCD1FD12D16A}" destId="{C2F66EED-74C3-4F36-A1D4-8AFCBB009938}" srcOrd="0" destOrd="0" parTransId="{5CF5C62A-BD1A-4922-92B6-33ECA44C1F76}" sibTransId="{F9BAA161-AAEC-4A41-B4D9-A27EAD80526E}"/>
    <dgm:cxn modelId="{E40A96C6-DC5F-42A1-9307-3B282B7BE6C8}" srcId="{DCCE571A-4D30-4294-ABAF-6885F619D2D9}" destId="{6BF509EE-1E1E-4BF7-84F4-158CD8D2DC09}" srcOrd="1" destOrd="0" parTransId="{A66C651E-305C-49C9-A282-1069A4617E85}" sibTransId="{20224668-7462-4C4B-BD92-AE4512D3930F}"/>
    <dgm:cxn modelId="{507A74C7-FEAF-4A4C-9250-0613CBC2F127}" srcId="{E817CCF5-DA3F-4E5F-BE7C-D8111B2BFEBA}" destId="{E754A2A0-41CE-428B-9DDC-DCD1FD12D16A}" srcOrd="0" destOrd="0" parTransId="{BE164097-A5AA-4EA1-9E64-D7FCD4DD2A4E}" sibTransId="{02D8D4EF-9694-45C7-AF26-E20371B3C352}"/>
    <dgm:cxn modelId="{B2BEE9D2-644C-400C-8E33-2C4491C5B104}" srcId="{DCCE571A-4D30-4294-ABAF-6885F619D2D9}" destId="{B4C55E9F-B5C0-4AD1-919B-D2D83AC9CD40}" srcOrd="0" destOrd="0" parTransId="{D1B05DEA-DFE0-4560-B75F-1C2BCB67A7C6}" sibTransId="{A6301E27-5ACC-4907-A7C8-B41877235C87}"/>
    <dgm:cxn modelId="{F938F5D5-804D-4B23-8281-BE5677075ACA}" srcId="{E754A2A0-41CE-428B-9DDC-DCD1FD12D16A}" destId="{19AE6A50-B2F7-4F98-A456-DF10E94887E7}" srcOrd="2" destOrd="0" parTransId="{FCAB35B7-FF11-4E93-9864-F2B9C97274F4}" sibTransId="{F7BDB8CA-0E84-4B27-8BED-5C7340299BE3}"/>
    <dgm:cxn modelId="{E70347E4-4461-4B80-8927-4CA0AEBFAAF8}" srcId="{E817CCF5-DA3F-4E5F-BE7C-D8111B2BFEBA}" destId="{DCCE571A-4D30-4294-ABAF-6885F619D2D9}" srcOrd="1" destOrd="0" parTransId="{3AD83C96-5A95-4337-BF2D-97454AF7F108}" sibTransId="{2C1DF6EC-6090-4926-A556-3D2417B7F2AA}"/>
    <dgm:cxn modelId="{3DA7E7F0-5057-42E1-BFDF-4C763F4C13E6}" type="presOf" srcId="{6BF509EE-1E1E-4BF7-84F4-158CD8D2DC09}" destId="{7CD40649-A74C-4AD8-B9D0-2573A1955C91}" srcOrd="0" destOrd="1" presId="urn:microsoft.com/office/officeart/2018/5/layout/CenteredIconLabelDescriptionList"/>
    <dgm:cxn modelId="{55A931F7-B2A3-4173-A574-A80CB726BAE2}" type="presOf" srcId="{C2F66EED-74C3-4F36-A1D4-8AFCBB009938}" destId="{DD091D0A-5A25-4241-91F3-18D32B0BDD4F}" srcOrd="0" destOrd="0" presId="urn:microsoft.com/office/officeart/2018/5/layout/CenteredIconLabelDescriptionList"/>
    <dgm:cxn modelId="{87DD2528-CB43-4F2F-AD70-34B2C76F4974}" type="presParOf" srcId="{071926C8-9E08-4BE0-A1E4-133B16FF713E}" destId="{1DA6F9F3-4A7F-42F9-8B77-7BD552F03105}" srcOrd="0" destOrd="0" presId="urn:microsoft.com/office/officeart/2018/5/layout/CenteredIconLabelDescriptionList"/>
    <dgm:cxn modelId="{C7D85599-D34F-41B3-ACEB-0C058EB1F61E}" type="presParOf" srcId="{1DA6F9F3-4A7F-42F9-8B77-7BD552F03105}" destId="{AF72813A-2810-4A52-BE92-611D54918694}" srcOrd="0" destOrd="0" presId="urn:microsoft.com/office/officeart/2018/5/layout/CenteredIconLabelDescriptionList"/>
    <dgm:cxn modelId="{C48669E0-1E6E-4350-9DF8-08B6FB55FE83}" type="presParOf" srcId="{1DA6F9F3-4A7F-42F9-8B77-7BD552F03105}" destId="{0FF9AC2C-F836-43CA-8259-A20F609F4C83}" srcOrd="1" destOrd="0" presId="urn:microsoft.com/office/officeart/2018/5/layout/CenteredIconLabelDescriptionList"/>
    <dgm:cxn modelId="{99FB1C93-FBB0-428C-B3D1-D2EC3308D436}" type="presParOf" srcId="{1DA6F9F3-4A7F-42F9-8B77-7BD552F03105}" destId="{DF27DA54-DCB6-45F4-890E-F7DCC5A4BE12}" srcOrd="2" destOrd="0" presId="urn:microsoft.com/office/officeart/2018/5/layout/CenteredIconLabelDescriptionList"/>
    <dgm:cxn modelId="{D2C113FF-430C-42FA-B64E-13ACE978DEE7}" type="presParOf" srcId="{1DA6F9F3-4A7F-42F9-8B77-7BD552F03105}" destId="{E3A03C26-8C60-4D73-A4C2-0678A1DD3B31}" srcOrd="3" destOrd="0" presId="urn:microsoft.com/office/officeart/2018/5/layout/CenteredIconLabelDescriptionList"/>
    <dgm:cxn modelId="{C10D59DD-0D52-4682-AC9F-5873A75B6FEF}" type="presParOf" srcId="{1DA6F9F3-4A7F-42F9-8B77-7BD552F03105}" destId="{DD091D0A-5A25-4241-91F3-18D32B0BDD4F}" srcOrd="4" destOrd="0" presId="urn:microsoft.com/office/officeart/2018/5/layout/CenteredIconLabelDescriptionList"/>
    <dgm:cxn modelId="{0510082E-5DF2-42DD-AE6C-D1E60730D4E3}" type="presParOf" srcId="{071926C8-9E08-4BE0-A1E4-133B16FF713E}" destId="{2564C0D4-4875-421D-81DB-70BF6751BBA7}" srcOrd="1" destOrd="0" presId="urn:microsoft.com/office/officeart/2018/5/layout/CenteredIconLabelDescriptionList"/>
    <dgm:cxn modelId="{E144C32E-E72B-4991-B9EC-93820D68CFB5}" type="presParOf" srcId="{071926C8-9E08-4BE0-A1E4-133B16FF713E}" destId="{3076B9F9-EC92-4653-AC03-C71FD5E9A400}" srcOrd="2" destOrd="0" presId="urn:microsoft.com/office/officeart/2018/5/layout/CenteredIconLabelDescriptionList"/>
    <dgm:cxn modelId="{66AB50A5-3D6E-4CE8-9C00-3540BF3A682A}" type="presParOf" srcId="{3076B9F9-EC92-4653-AC03-C71FD5E9A400}" destId="{210823F6-AC1A-46E3-9D99-A319DF497539}" srcOrd="0" destOrd="0" presId="urn:microsoft.com/office/officeart/2018/5/layout/CenteredIconLabelDescriptionList"/>
    <dgm:cxn modelId="{BB0A9168-4CEF-4C37-AA4F-28A0F96C5AAE}" type="presParOf" srcId="{3076B9F9-EC92-4653-AC03-C71FD5E9A400}" destId="{2F262968-0DF4-4BB1-BD25-0ED2829FA45D}" srcOrd="1" destOrd="0" presId="urn:microsoft.com/office/officeart/2018/5/layout/CenteredIconLabelDescriptionList"/>
    <dgm:cxn modelId="{05D1054F-4CFA-4960-9C76-474461246A75}" type="presParOf" srcId="{3076B9F9-EC92-4653-AC03-C71FD5E9A400}" destId="{3C1752BD-6530-4141-80E9-9A0923780DCB}" srcOrd="2" destOrd="0" presId="urn:microsoft.com/office/officeart/2018/5/layout/CenteredIconLabelDescriptionList"/>
    <dgm:cxn modelId="{021DA957-19C0-48AF-82E6-5EF64E6E4350}" type="presParOf" srcId="{3076B9F9-EC92-4653-AC03-C71FD5E9A400}" destId="{C393D316-1AB7-4A24-B8A5-3485F2713F88}" srcOrd="3" destOrd="0" presId="urn:microsoft.com/office/officeart/2018/5/layout/CenteredIconLabelDescriptionList"/>
    <dgm:cxn modelId="{E4E1ED22-2207-49AD-89BF-A68B1DCF8B24}" type="presParOf" srcId="{3076B9F9-EC92-4653-AC03-C71FD5E9A400}" destId="{7CD40649-A74C-4AD8-B9D0-2573A1955C9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2813A-2810-4A52-BE92-611D54918694}">
      <dsp:nvSpPr>
        <dsp:cNvPr id="0" name=""/>
        <dsp:cNvSpPr/>
      </dsp:nvSpPr>
      <dsp:spPr>
        <a:xfrm>
          <a:off x="1882837" y="17920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27DA54-DCB6-45F4-890E-F7DCC5A4BE12}">
      <dsp:nvSpPr>
        <dsp:cNvPr id="0" name=""/>
        <dsp:cNvSpPr/>
      </dsp:nvSpPr>
      <dsp:spPr>
        <a:xfrm>
          <a:off x="478837" y="183553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Earlier Process</a:t>
          </a:r>
        </a:p>
      </dsp:txBody>
      <dsp:txXfrm>
        <a:off x="478837" y="1835530"/>
        <a:ext cx="4320000" cy="648000"/>
      </dsp:txXfrm>
    </dsp:sp>
    <dsp:sp modelId="{DD091D0A-5A25-4241-91F3-18D32B0BDD4F}">
      <dsp:nvSpPr>
        <dsp:cNvPr id="0" name=""/>
        <dsp:cNvSpPr/>
      </dsp:nvSpPr>
      <dsp:spPr>
        <a:xfrm>
          <a:off x="478837" y="2550656"/>
          <a:ext cx="4320000" cy="984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Manual Editing Agenda </a:t>
          </a:r>
        </a:p>
        <a:p>
          <a:pPr marL="0" lvl="0" indent="0" algn="ctr" defTabSz="755650">
            <a:lnSpc>
              <a:spcPct val="100000"/>
            </a:lnSpc>
            <a:spcBef>
              <a:spcPct val="0"/>
            </a:spcBef>
            <a:spcAft>
              <a:spcPct val="35000"/>
            </a:spcAft>
            <a:buNone/>
          </a:pPr>
          <a:r>
            <a:rPr lang="en-US" sz="1700" kern="1200" dirty="0"/>
            <a:t>Board Recommendations</a:t>
          </a:r>
        </a:p>
        <a:p>
          <a:pPr marL="0" lvl="0" indent="0" algn="ctr" defTabSz="755650">
            <a:lnSpc>
              <a:spcPct val="100000"/>
            </a:lnSpc>
            <a:spcBef>
              <a:spcPct val="0"/>
            </a:spcBef>
            <a:spcAft>
              <a:spcPct val="35000"/>
            </a:spcAft>
            <a:buNone/>
          </a:pPr>
          <a:r>
            <a:rPr lang="en-US" sz="1700" kern="1200" dirty="0"/>
            <a:t>Management Proposals</a:t>
          </a:r>
        </a:p>
      </dsp:txBody>
      <dsp:txXfrm>
        <a:off x="478837" y="2550656"/>
        <a:ext cx="4320000" cy="984885"/>
      </dsp:txXfrm>
    </dsp:sp>
    <dsp:sp modelId="{210823F6-AC1A-46E3-9D99-A319DF497539}">
      <dsp:nvSpPr>
        <dsp:cNvPr id="0" name=""/>
        <dsp:cNvSpPr/>
      </dsp:nvSpPr>
      <dsp:spPr>
        <a:xfrm>
          <a:off x="6958837" y="179207"/>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1752BD-6530-4141-80E9-9A0923780DCB}">
      <dsp:nvSpPr>
        <dsp:cNvPr id="0" name=""/>
        <dsp:cNvSpPr/>
      </dsp:nvSpPr>
      <dsp:spPr>
        <a:xfrm>
          <a:off x="5554837" y="183553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New Requirement </a:t>
          </a:r>
        </a:p>
      </dsp:txBody>
      <dsp:txXfrm>
        <a:off x="5554837" y="1835530"/>
        <a:ext cx="4320000" cy="648000"/>
      </dsp:txXfrm>
    </dsp:sp>
    <dsp:sp modelId="{7CD40649-A74C-4AD8-B9D0-2573A1955C91}">
      <dsp:nvSpPr>
        <dsp:cNvPr id="0" name=""/>
        <dsp:cNvSpPr/>
      </dsp:nvSpPr>
      <dsp:spPr>
        <a:xfrm>
          <a:off x="5554837" y="2550656"/>
          <a:ext cx="4320000" cy="984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Introduce Auto Code Agenda </a:t>
          </a:r>
        </a:p>
        <a:p>
          <a:pPr marL="0" lvl="0" indent="0" algn="ctr" defTabSz="755650">
            <a:lnSpc>
              <a:spcPct val="100000"/>
            </a:lnSpc>
            <a:spcBef>
              <a:spcPct val="0"/>
            </a:spcBef>
            <a:spcAft>
              <a:spcPct val="35000"/>
            </a:spcAft>
            <a:buNone/>
          </a:pPr>
          <a:r>
            <a:rPr lang="en-US" sz="1700" kern="1200" dirty="0"/>
            <a:t>Using MX Massages </a:t>
          </a:r>
        </a:p>
        <a:p>
          <a:pPr marL="0" lvl="0" indent="0" algn="ctr" defTabSz="755650">
            <a:lnSpc>
              <a:spcPct val="100000"/>
            </a:lnSpc>
            <a:spcBef>
              <a:spcPct val="0"/>
            </a:spcBef>
            <a:spcAft>
              <a:spcPct val="35000"/>
            </a:spcAft>
            <a:buNone/>
          </a:pPr>
          <a:r>
            <a:rPr lang="en-US" sz="1700" kern="1200" dirty="0"/>
            <a:t>MT 564 &amp; MT 568</a:t>
          </a:r>
        </a:p>
      </dsp:txBody>
      <dsp:txXfrm>
        <a:off x="5554837" y="2550656"/>
        <a:ext cx="4320000" cy="984885"/>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8/29/2025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8/29/2025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8/29/2025</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2"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fontScale="90000"/>
          </a:bodyPr>
          <a:lstStyle/>
          <a:p>
            <a:pPr algn="l"/>
            <a:r>
              <a:rPr lang="en-IN" sz="4000" dirty="0"/>
              <a:t>GACA Application Development – Auto Code Agenda</a:t>
            </a:r>
            <a:endParaRPr lang="en-US" sz="4000" dirty="0"/>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fontScale="62500" lnSpcReduction="20000"/>
          </a:bodyPr>
          <a:lstStyle/>
          <a:p>
            <a:pPr algn="l"/>
            <a:r>
              <a:rPr lang="en-US" dirty="0"/>
              <a:t>Broadridge Financial Solutions Pvt. Ltd. </a:t>
            </a:r>
            <a:endParaRPr lang="en-US" dirty="0">
              <a:solidFill>
                <a:srgbClr val="5792BA"/>
              </a:solidFill>
            </a:endParaRPr>
          </a:p>
          <a:p>
            <a:pPr algn="l"/>
            <a:r>
              <a:rPr lang="en-US" dirty="0">
                <a:solidFill>
                  <a:srgbClr val="5792BA"/>
                </a:solidFill>
              </a:rPr>
              <a:t>Prepare by: Anirudh Gottipamula</a:t>
            </a:r>
          </a:p>
          <a:p>
            <a:pPr algn="l"/>
            <a:r>
              <a:rPr lang="en-US" dirty="0">
                <a:solidFill>
                  <a:srgbClr val="5792BA"/>
                </a:solidFill>
              </a:rPr>
              <a:t>Date: 29 August 2025</a:t>
            </a:r>
            <a:endParaRPr lang="en-US" dirty="0"/>
          </a:p>
        </p:txBody>
      </p:sp>
    </p:spTree>
    <p:extLst>
      <p:ext uri="{BB962C8B-B14F-4D97-AF65-F5344CB8AC3E}">
        <p14:creationId xmlns:p14="http://schemas.microsoft.com/office/powerpoint/2010/main" val="158312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FC47D-7D84-070D-45DC-80F78EFAF993}"/>
              </a:ext>
            </a:extLst>
          </p:cNvPr>
          <p:cNvSpPr>
            <a:spLocks noGrp="1"/>
          </p:cNvSpPr>
          <p:nvPr>
            <p:ph type="title"/>
          </p:nvPr>
        </p:nvSpPr>
        <p:spPr/>
        <p:txBody>
          <a:bodyPr>
            <a:normAutofit fontScale="90000"/>
          </a:bodyPr>
          <a:lstStyle/>
          <a:p>
            <a:r>
              <a:rPr lang="en-US" dirty="0"/>
              <a:t>Method / Approach – Project Execution through Agile Methodology</a:t>
            </a:r>
            <a:endParaRPr lang="en-IN" dirty="0"/>
          </a:p>
        </p:txBody>
      </p:sp>
      <p:sp>
        <p:nvSpPr>
          <p:cNvPr id="4" name="Rectangle 1">
            <a:extLst>
              <a:ext uri="{FF2B5EF4-FFF2-40B4-BE49-F238E27FC236}">
                <a16:creationId xmlns:a16="http://schemas.microsoft.com/office/drawing/2014/main" id="{A4340FA2-19F4-0228-982A-E9C3E8211F36}"/>
              </a:ext>
            </a:extLst>
          </p:cNvPr>
          <p:cNvSpPr>
            <a:spLocks noGrp="1" noChangeArrowheads="1"/>
          </p:cNvSpPr>
          <p:nvPr>
            <p:ph idx="1"/>
          </p:nvPr>
        </p:nvSpPr>
        <p:spPr bwMode="auto">
          <a:xfrm>
            <a:off x="620486" y="1866901"/>
            <a:ext cx="11691257"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Development</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Built Auto Code Agenda logic using </a:t>
            </a:r>
            <a:r>
              <a:rPr kumimoji="0" lang="en-US" altLang="en-US" sz="1800" b="1" i="0" u="none" strike="noStrike" cap="none" normalizeH="0" baseline="0" dirty="0">
                <a:ln>
                  <a:noFill/>
                </a:ln>
                <a:solidFill>
                  <a:schemeClr val="tx1"/>
                </a:solidFill>
                <a:effectLst/>
                <a:latin typeface="Arial" panose="020B0604020202020204" pitchFamily="34" charset="0"/>
              </a:rPr>
              <a:t>MX, MT564, MT568 messages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Deployed MVP in early sprints, followed by enhancements in later stages.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Ensured continuous integration and testing.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Testing</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Conducted </a:t>
            </a:r>
            <a:r>
              <a:rPr kumimoji="0" lang="en-US" altLang="en-US" sz="1800" b="1" i="0" u="none" strike="noStrike" cap="none" normalizeH="0" baseline="0" dirty="0">
                <a:ln>
                  <a:noFill/>
                </a:ln>
                <a:solidFill>
                  <a:schemeClr val="tx1"/>
                </a:solidFill>
                <a:effectLst/>
                <a:latin typeface="Arial" panose="020B0604020202020204" pitchFamily="34" charset="0"/>
              </a:rPr>
              <a:t>System Testing, SIT, and UAT</a:t>
            </a:r>
            <a:r>
              <a:rPr kumimoji="0" lang="en-US" altLang="en-US" sz="1800" b="0" i="0" u="none" strike="noStrike" cap="none" normalizeH="0" baseline="0" dirty="0">
                <a:ln>
                  <a:noFill/>
                </a:ln>
                <a:solidFill>
                  <a:schemeClr val="tx1"/>
                </a:solidFill>
                <a:effectLst/>
                <a:latin typeface="Arial" panose="020B0604020202020204" pitchFamily="34" charset="0"/>
              </a:rPr>
              <a:t> with business users.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Validated accuracy of automated agenda coding vs manual process.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Collaboration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Daily Stand-ups</a:t>
            </a:r>
            <a:r>
              <a:rPr kumimoji="0" lang="en-US" altLang="en-US" sz="1800" b="0" i="0" u="none" strike="noStrike" cap="none" normalizeH="0" baseline="0" dirty="0">
                <a:ln>
                  <a:noFill/>
                </a:ln>
                <a:solidFill>
                  <a:schemeClr val="tx1"/>
                </a:solidFill>
                <a:effectLst/>
                <a:latin typeface="Arial" panose="020B0604020202020204" pitchFamily="34" charset="0"/>
              </a:rPr>
              <a:t> for progress tracking and issue resolution.</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Sprint Reviews</a:t>
            </a:r>
            <a:r>
              <a:rPr kumimoji="0" lang="en-US" altLang="en-US" sz="1800" b="0" i="0" u="none" strike="noStrike" cap="none" normalizeH="0" baseline="0" dirty="0">
                <a:ln>
                  <a:noFill/>
                </a:ln>
                <a:solidFill>
                  <a:schemeClr val="tx1"/>
                </a:solidFill>
                <a:effectLst/>
                <a:latin typeface="Arial" panose="020B0604020202020204" pitchFamily="34" charset="0"/>
              </a:rPr>
              <a:t> to demo working increments to stakeholders.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Retrospectives</a:t>
            </a:r>
            <a:r>
              <a:rPr kumimoji="0" lang="en-US" altLang="en-US" sz="1800" b="0" i="0" u="none" strike="noStrike" cap="none" normalizeH="0" baseline="0" dirty="0">
                <a:ln>
                  <a:noFill/>
                </a:ln>
                <a:solidFill>
                  <a:schemeClr val="tx1"/>
                </a:solidFill>
                <a:effectLst/>
                <a:latin typeface="Arial" panose="020B0604020202020204" pitchFamily="34" charset="0"/>
              </a:rPr>
              <a:t> to capture improvements for next sprints.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Deployment &amp; Release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Released solution in </a:t>
            </a:r>
            <a:r>
              <a:rPr kumimoji="0" lang="en-US" altLang="en-US" sz="1800" b="1" i="0" u="none" strike="noStrike" cap="none" normalizeH="0" baseline="0" dirty="0">
                <a:ln>
                  <a:noFill/>
                </a:ln>
                <a:solidFill>
                  <a:schemeClr val="tx1"/>
                </a:solidFill>
                <a:effectLst/>
                <a:latin typeface="Arial" panose="020B0604020202020204" pitchFamily="34" charset="0"/>
              </a:rPr>
              <a:t>phased deployments (3–4 stages)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Smooth transition from manual to automated agenda coding.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883001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90F7-333D-768F-F627-C63B0670325E}"/>
              </a:ext>
            </a:extLst>
          </p:cNvPr>
          <p:cNvSpPr>
            <a:spLocks noGrp="1"/>
          </p:cNvSpPr>
          <p:nvPr>
            <p:ph type="title"/>
          </p:nvPr>
        </p:nvSpPr>
        <p:spPr>
          <a:xfrm>
            <a:off x="919119" y="263090"/>
            <a:ext cx="10353762" cy="1257300"/>
          </a:xfrm>
        </p:spPr>
        <p:txBody>
          <a:bodyPr/>
          <a:lstStyle/>
          <a:p>
            <a:r>
              <a:rPr lang="en-IN" dirty="0"/>
              <a:t>Project execution through Agile</a:t>
            </a:r>
          </a:p>
        </p:txBody>
      </p:sp>
      <p:sp>
        <p:nvSpPr>
          <p:cNvPr id="4" name="Rectangle 1">
            <a:extLst>
              <a:ext uri="{FF2B5EF4-FFF2-40B4-BE49-F238E27FC236}">
                <a16:creationId xmlns:a16="http://schemas.microsoft.com/office/drawing/2014/main" id="{C2B7F26C-B703-478B-7363-24E9B61EDFDC}"/>
              </a:ext>
            </a:extLst>
          </p:cNvPr>
          <p:cNvSpPr>
            <a:spLocks noGrp="1" noChangeArrowheads="1"/>
          </p:cNvSpPr>
          <p:nvPr>
            <p:ph idx="1"/>
          </p:nvPr>
        </p:nvSpPr>
        <p:spPr bwMode="auto">
          <a:xfrm>
            <a:off x="692414" y="1403829"/>
            <a:ext cx="9596992" cy="487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dirty="0">
                <a:ln>
                  <a:noFill/>
                </a:ln>
                <a:solidFill>
                  <a:schemeClr val="tx1"/>
                </a:solidFill>
                <a:effectLst/>
                <a:latin typeface="Arial" panose="020B0604020202020204" pitchFamily="34" charset="0"/>
              </a:rPr>
              <a:t>Agree on the business outcome.</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i="1" u="none" strike="noStrike" cap="none" normalizeH="0" baseline="0" dirty="0">
                <a:ln>
                  <a:noFill/>
                </a:ln>
                <a:solidFill>
                  <a:schemeClr val="tx1"/>
                </a:solidFill>
                <a:effectLst/>
                <a:latin typeface="Arial" panose="020B0604020202020204" pitchFamily="34" charset="0"/>
              </a:rPr>
              <a:t>e.g., Automate agenda coding in GACA using MX, MT564 &amp; MT568.</a:t>
            </a:r>
          </a:p>
          <a:p>
            <a:pPr marL="0" lvl="0" indent="0" defTabSz="914400" eaLnBrk="0" fontAlgn="base" hangingPunct="0">
              <a:lnSpc>
                <a:spcPct val="100000"/>
              </a:lnSpc>
              <a:spcBef>
                <a:spcPct val="0"/>
              </a:spcBef>
              <a:spcAft>
                <a:spcPct val="0"/>
              </a:spcAft>
              <a:buClrTx/>
              <a:buSzTx/>
              <a:buFontTx/>
              <a:buChar char="•"/>
            </a:pPr>
            <a:r>
              <a:rPr lang="en-US" sz="1800" dirty="0"/>
              <a:t>Talk to stakeholders, list needs as </a:t>
            </a:r>
            <a:r>
              <a:rPr lang="en-US" sz="1800" b="1" dirty="0"/>
              <a:t>User Stories</a:t>
            </a:r>
            <a:r>
              <a:rPr lang="en-US" sz="1800" dirty="0"/>
              <a:t> with </a:t>
            </a:r>
            <a:r>
              <a:rPr lang="en-US" sz="1800" b="1" dirty="0"/>
              <a:t>Acceptance Criteria</a:t>
            </a:r>
            <a:r>
              <a:rPr lang="en-US" sz="1800" dirty="0"/>
              <a:t> in Jira.</a:t>
            </a:r>
          </a:p>
          <a:p>
            <a:pPr marL="0" lvl="0" indent="0" defTabSz="914400" eaLnBrk="0" fontAlgn="base" hangingPunct="0">
              <a:lnSpc>
                <a:spcPct val="100000"/>
              </a:lnSpc>
              <a:spcBef>
                <a:spcPct val="0"/>
              </a:spcBef>
              <a:spcAft>
                <a:spcPct val="0"/>
              </a:spcAft>
              <a:buClrTx/>
              <a:buSzTx/>
              <a:buFontTx/>
              <a:buChar char="•"/>
            </a:pPr>
            <a:r>
              <a:rPr lang="en-US" sz="1800" dirty="0"/>
              <a:t>Order stories by </a:t>
            </a:r>
            <a:r>
              <a:rPr lang="en-US" sz="1800" b="1" dirty="0"/>
              <a:t>Business Value</a:t>
            </a:r>
            <a:r>
              <a:rPr lang="en-US" sz="1800" dirty="0"/>
              <a:t>, risk, and dependencies (BV/CP).</a:t>
            </a:r>
          </a:p>
          <a:p>
            <a:pPr marL="0" lvl="0" indent="0" defTabSz="914400" eaLnBrk="0" fontAlgn="base" hangingPunct="0">
              <a:lnSpc>
                <a:spcPct val="100000"/>
              </a:lnSpc>
              <a:spcBef>
                <a:spcPct val="0"/>
              </a:spcBef>
              <a:spcAft>
                <a:spcPct val="0"/>
              </a:spcAft>
              <a:buClrTx/>
              <a:buSzTx/>
              <a:buFontTx/>
              <a:buChar char="•"/>
            </a:pPr>
            <a:r>
              <a:rPr lang="en-US" sz="1800" dirty="0"/>
              <a:t>Pick top stories, estimate, break into tasks, confirm </a:t>
            </a:r>
            <a:r>
              <a:rPr lang="en-US" sz="1800" b="1" dirty="0"/>
              <a:t>Definition of Done (DoD)</a:t>
            </a:r>
            <a:r>
              <a:rPr lang="en-US" sz="1800" dirty="0"/>
              <a:t>.</a:t>
            </a:r>
          </a:p>
          <a:p>
            <a:pPr marL="0" lvl="0" indent="0" defTabSz="914400" eaLnBrk="0" fontAlgn="base" hangingPunct="0">
              <a:lnSpc>
                <a:spcPct val="100000"/>
              </a:lnSpc>
              <a:spcBef>
                <a:spcPct val="0"/>
              </a:spcBef>
              <a:spcAft>
                <a:spcPct val="0"/>
              </a:spcAft>
              <a:buClrTx/>
              <a:buSzTx/>
              <a:buFontTx/>
              <a:buChar char="•"/>
            </a:pPr>
            <a:r>
              <a:rPr lang="en-US" sz="1800" dirty="0"/>
              <a:t>Create </a:t>
            </a:r>
            <a:r>
              <a:rPr lang="en-US" sz="1800" b="1" dirty="0"/>
              <a:t>AS-IS / TO-BE</a:t>
            </a:r>
            <a:r>
              <a:rPr lang="en-US" sz="1800" dirty="0"/>
              <a:t> flows (Visio) and wireframes (Axure/Balsamiq).</a:t>
            </a:r>
          </a:p>
          <a:p>
            <a:pPr marL="0" lvl="0" indent="0" defTabSz="914400" eaLnBrk="0" fontAlgn="base" hangingPunct="0">
              <a:lnSpc>
                <a:spcPct val="100000"/>
              </a:lnSpc>
              <a:spcBef>
                <a:spcPct val="0"/>
              </a:spcBef>
              <a:spcAft>
                <a:spcPct val="0"/>
              </a:spcAft>
              <a:buClrTx/>
              <a:buSzTx/>
              <a:buFontTx/>
              <a:buChar char="•"/>
            </a:pPr>
            <a:r>
              <a:rPr lang="en-US" sz="1800" dirty="0"/>
              <a:t>Develop small, shippable pieces; use CI; keep code integration frequent.</a:t>
            </a:r>
          </a:p>
          <a:p>
            <a:pPr marL="0" lvl="0" indent="0" defTabSz="914400" eaLnBrk="0" fontAlgn="base" hangingPunct="0">
              <a:lnSpc>
                <a:spcPct val="100000"/>
              </a:lnSpc>
              <a:spcBef>
                <a:spcPct val="0"/>
              </a:spcBef>
              <a:spcAft>
                <a:spcPct val="0"/>
              </a:spcAft>
              <a:buClrTx/>
              <a:buSzTx/>
              <a:buFontTx/>
              <a:buChar char="•"/>
            </a:pPr>
            <a:r>
              <a:rPr lang="en-US" sz="1800" dirty="0"/>
              <a:t>What was done, what’s next, blockers—resolve quickly.</a:t>
            </a:r>
          </a:p>
          <a:p>
            <a:pPr marL="0" lvl="0" indent="0" defTabSz="914400" eaLnBrk="0" fontAlgn="base" hangingPunct="0">
              <a:lnSpc>
                <a:spcPct val="100000"/>
              </a:lnSpc>
              <a:spcBef>
                <a:spcPct val="0"/>
              </a:spcBef>
              <a:spcAft>
                <a:spcPct val="0"/>
              </a:spcAft>
              <a:buClrTx/>
              <a:buSzTx/>
              <a:buFontTx/>
              <a:buChar char="•"/>
            </a:pPr>
            <a:r>
              <a:rPr lang="en-IN" sz="1800" dirty="0"/>
              <a:t>Unit + SIT + Regression; validate data rules.</a:t>
            </a:r>
          </a:p>
          <a:p>
            <a:pPr marL="0" lvl="0" indent="0" defTabSz="914400" eaLnBrk="0" fontAlgn="base" hangingPunct="0">
              <a:lnSpc>
                <a:spcPct val="100000"/>
              </a:lnSpc>
              <a:spcBef>
                <a:spcPct val="0"/>
              </a:spcBef>
              <a:spcAft>
                <a:spcPct val="0"/>
              </a:spcAft>
              <a:buClrTx/>
              <a:buSzTx/>
              <a:buFontTx/>
              <a:buChar char="•"/>
            </a:pPr>
            <a:r>
              <a:rPr lang="en-IN" sz="1800" dirty="0"/>
              <a:t>For GACA: compare auto-coded vs manual results for accuracy.</a:t>
            </a:r>
          </a:p>
          <a:p>
            <a:pPr marL="0" lvl="0" indent="0" defTabSz="914400" eaLnBrk="0" fontAlgn="base" hangingPunct="0">
              <a:lnSpc>
                <a:spcPct val="100000"/>
              </a:lnSpc>
              <a:spcBef>
                <a:spcPct val="0"/>
              </a:spcBef>
              <a:spcAft>
                <a:spcPct val="0"/>
              </a:spcAft>
              <a:buClrTx/>
              <a:buSzTx/>
              <a:buFontTx/>
              <a:buChar char="•"/>
            </a:pPr>
            <a:r>
              <a:rPr lang="en-US" sz="1800" dirty="0"/>
              <a:t>Show working product to stakeholders; capture feedback &amp; new stories.</a:t>
            </a:r>
          </a:p>
          <a:p>
            <a:pPr marL="0" lvl="0" indent="0" defTabSz="914400" eaLnBrk="0" fontAlgn="base" hangingPunct="0">
              <a:lnSpc>
                <a:spcPct val="100000"/>
              </a:lnSpc>
              <a:spcBef>
                <a:spcPct val="0"/>
              </a:spcBef>
              <a:spcAft>
                <a:spcPct val="0"/>
              </a:spcAft>
              <a:buClrTx/>
              <a:buSzTx/>
              <a:buFontTx/>
              <a:buChar char="•"/>
            </a:pPr>
            <a:r>
              <a:rPr lang="en-US" sz="1800" dirty="0"/>
              <a:t>What went well / didn’t / actions for next sprint.</a:t>
            </a:r>
          </a:p>
          <a:p>
            <a:pPr marL="0" lvl="0" indent="0" defTabSz="914400" eaLnBrk="0" fontAlgn="base" hangingPunct="0">
              <a:lnSpc>
                <a:spcPct val="100000"/>
              </a:lnSpc>
              <a:spcBef>
                <a:spcPct val="0"/>
              </a:spcBef>
              <a:spcAft>
                <a:spcPct val="0"/>
              </a:spcAft>
              <a:buClrTx/>
              <a:buSzTx/>
              <a:buFontTx/>
              <a:buChar char="•"/>
            </a:pPr>
            <a:r>
              <a:rPr lang="en-US" sz="1800" dirty="0"/>
              <a:t>Deploy in </a:t>
            </a:r>
            <a:r>
              <a:rPr lang="en-US" sz="1800" b="1" dirty="0"/>
              <a:t>3–4 stages</a:t>
            </a:r>
            <a:r>
              <a:rPr lang="en-US" sz="1800" dirty="0"/>
              <a:t> (feature flags/canary where needed) with rollback plan.</a:t>
            </a:r>
          </a:p>
          <a:p>
            <a:pPr marL="0" lvl="0" indent="0" defTabSz="914400" eaLnBrk="0" fontAlgn="base" hangingPunct="0">
              <a:lnSpc>
                <a:spcPct val="100000"/>
              </a:lnSpc>
              <a:spcBef>
                <a:spcPct val="0"/>
              </a:spcBef>
              <a:spcAft>
                <a:spcPct val="0"/>
              </a:spcAft>
              <a:buClrTx/>
              <a:buSzTx/>
              <a:buFontTx/>
              <a:buChar char="•"/>
            </a:pPr>
            <a:r>
              <a:rPr lang="en-US" sz="1800" dirty="0"/>
              <a:t>Business users test against AC; fix defects; obtain formal approval.</a:t>
            </a:r>
          </a:p>
          <a:p>
            <a:pPr marL="0" lvl="0" indent="0" defTabSz="914400" eaLnBrk="0" fontAlgn="base" hangingPunct="0">
              <a:lnSpc>
                <a:spcPct val="100000"/>
              </a:lnSpc>
              <a:spcBef>
                <a:spcPct val="0"/>
              </a:spcBef>
              <a:spcAft>
                <a:spcPct val="0"/>
              </a:spcAft>
              <a:buClrTx/>
              <a:buSzTx/>
              <a:buFontTx/>
              <a:buChar char="•"/>
            </a:pPr>
            <a:r>
              <a:rPr lang="en-US" sz="1800" dirty="0"/>
              <a:t>Track </a:t>
            </a:r>
            <a:r>
              <a:rPr lang="en-US" sz="1800" b="1" dirty="0"/>
              <a:t>automation coverage</a:t>
            </a:r>
            <a:r>
              <a:rPr lang="en-US" sz="1800" dirty="0"/>
              <a:t>, </a:t>
            </a:r>
            <a:r>
              <a:rPr lang="en-US" sz="1800" b="1" dirty="0"/>
              <a:t>accuracy (%)</a:t>
            </a:r>
            <a:r>
              <a:rPr lang="en-US" sz="1800" dirty="0"/>
              <a:t>, </a:t>
            </a:r>
            <a:r>
              <a:rPr lang="en-US" sz="1800" b="1" dirty="0"/>
              <a:t>time saved</a:t>
            </a:r>
            <a:r>
              <a:rPr lang="en-US" sz="1800" dirty="0"/>
              <a:t>, </a:t>
            </a:r>
            <a:r>
              <a:rPr lang="en-US" sz="1800" b="1" dirty="0"/>
              <a:t>defects</a:t>
            </a:r>
            <a:r>
              <a:rPr lang="en-US" sz="1800" dirty="0"/>
              <a:t>.</a:t>
            </a:r>
          </a:p>
          <a:p>
            <a:pPr marL="0" lvl="0" indent="0" defTabSz="914400" eaLnBrk="0" fontAlgn="base" hangingPunct="0">
              <a:lnSpc>
                <a:spcPct val="100000"/>
              </a:lnSpc>
              <a:spcBef>
                <a:spcPct val="0"/>
              </a:spcBef>
              <a:spcAft>
                <a:spcPct val="0"/>
              </a:spcAft>
              <a:buClrTx/>
              <a:buSzTx/>
              <a:buFontTx/>
              <a:buChar char="•"/>
            </a:pPr>
            <a:r>
              <a:rPr lang="en-US" sz="1800" dirty="0"/>
              <a:t>Feed metrics &amp; feedback back into the backlog; start next sprint.</a:t>
            </a:r>
          </a:p>
          <a:p>
            <a:pPr marL="0" lvl="0" indent="0" defTabSz="914400" eaLnBrk="0" fontAlgn="base" hangingPunct="0">
              <a:lnSpc>
                <a:spcPct val="100000"/>
              </a:lnSpc>
              <a:spcBef>
                <a:spcPct val="0"/>
              </a:spcBef>
              <a:spcAft>
                <a:spcPct val="0"/>
              </a:spcAft>
              <a:buClrTx/>
              <a:buSzTx/>
              <a:buFontTx/>
              <a:buChar char="•"/>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346383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1930-823E-D556-6CFD-B395D32A7E6E}"/>
              </a:ext>
            </a:extLst>
          </p:cNvPr>
          <p:cNvSpPr>
            <a:spLocks noGrp="1"/>
          </p:cNvSpPr>
          <p:nvPr>
            <p:ph type="title"/>
          </p:nvPr>
        </p:nvSpPr>
        <p:spPr/>
        <p:txBody>
          <a:bodyPr/>
          <a:lstStyle/>
          <a:p>
            <a:r>
              <a:rPr lang="en-IN" dirty="0"/>
              <a:t>Resources - Team Roles</a:t>
            </a:r>
          </a:p>
        </p:txBody>
      </p:sp>
      <p:sp>
        <p:nvSpPr>
          <p:cNvPr id="4" name="Rectangle 1">
            <a:extLst>
              <a:ext uri="{FF2B5EF4-FFF2-40B4-BE49-F238E27FC236}">
                <a16:creationId xmlns:a16="http://schemas.microsoft.com/office/drawing/2014/main" id="{E6E6F412-B50C-E489-18D8-5D354F998F4B}"/>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Product Owner</a:t>
            </a:r>
            <a:r>
              <a:rPr kumimoji="0" lang="en-US" altLang="en-US" sz="1800" b="0" i="0" u="none" strike="noStrike" cap="none" normalizeH="0" baseline="0">
                <a:ln>
                  <a:noFill/>
                </a:ln>
                <a:solidFill>
                  <a:schemeClr val="tx1"/>
                </a:solidFill>
                <a:effectLst/>
                <a:latin typeface="Arial" panose="020B0604020202020204" pitchFamily="34" charset="0"/>
              </a:rPr>
              <a:t> – Defined priorities, clarified requirements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Process Analyst (My Role)</a:t>
            </a:r>
            <a:r>
              <a:rPr kumimoji="0" lang="en-US" altLang="en-US" sz="1800" b="0" i="0" u="none" strike="noStrike" cap="none" normalizeH="0" baseline="0">
                <a:ln>
                  <a:noFill/>
                </a:ln>
                <a:solidFill>
                  <a:schemeClr val="tx1"/>
                </a:solidFill>
                <a:effectLst/>
                <a:latin typeface="Arial" panose="020B0604020202020204" pitchFamily="34" charset="0"/>
              </a:rPr>
              <a:t> – Requirement gathering, process flows, user stories, UAT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Developers</a:t>
            </a:r>
            <a:r>
              <a:rPr kumimoji="0" lang="en-US" altLang="en-US" sz="1800" b="0" i="0" u="none" strike="noStrike" cap="none" normalizeH="0" baseline="0">
                <a:ln>
                  <a:noFill/>
                </a:ln>
                <a:solidFill>
                  <a:schemeClr val="tx1"/>
                </a:solidFill>
                <a:effectLst/>
                <a:latin typeface="Arial" panose="020B0604020202020204" pitchFamily="34" charset="0"/>
              </a:rPr>
              <a:t> – Built Auto Code Agenda feature using MX, MT564 &amp; MT568 messages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QA/Testers</a:t>
            </a:r>
            <a:r>
              <a:rPr kumimoji="0" lang="en-US" altLang="en-US" sz="1800" b="0" i="0" u="none" strike="noStrike" cap="none" normalizeH="0" baseline="0">
                <a:ln>
                  <a:noFill/>
                </a:ln>
                <a:solidFill>
                  <a:schemeClr val="tx1"/>
                </a:solidFill>
                <a:effectLst/>
                <a:latin typeface="Arial" panose="020B0604020202020204" pitchFamily="34" charset="0"/>
              </a:rPr>
              <a:t> – Performed SIT, Regression, UAT validation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Scrum Master</a:t>
            </a:r>
            <a:r>
              <a:rPr kumimoji="0" lang="en-US" altLang="en-US" sz="1800" b="0" i="0" u="none" strike="noStrike" cap="none" normalizeH="0" baseline="0">
                <a:ln>
                  <a:noFill/>
                </a:ln>
                <a:solidFill>
                  <a:schemeClr val="tx1"/>
                </a:solidFill>
                <a:effectLst/>
                <a:latin typeface="Arial" panose="020B0604020202020204" pitchFamily="34" charset="0"/>
              </a:rPr>
              <a:t> – Facilitated Agile ceremonies, removed blockers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Stakeholders / Business Users</a:t>
            </a:r>
            <a:r>
              <a:rPr kumimoji="0" lang="en-US" altLang="en-US" sz="1800" b="0" i="0" u="none" strike="noStrike" cap="none" normalizeH="0" baseline="0">
                <a:ln>
                  <a:noFill/>
                </a:ln>
                <a:solidFill>
                  <a:schemeClr val="tx1"/>
                </a:solidFill>
                <a:effectLst/>
                <a:latin typeface="Arial" panose="020B0604020202020204" pitchFamily="34" charset="0"/>
              </a:rPr>
              <a:t> – Provided feedback, approved UAT</a:t>
            </a:r>
          </a:p>
        </p:txBody>
      </p:sp>
    </p:spTree>
    <p:extLst>
      <p:ext uri="{BB962C8B-B14F-4D97-AF65-F5344CB8AC3E}">
        <p14:creationId xmlns:p14="http://schemas.microsoft.com/office/powerpoint/2010/main" val="116314895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53FFE-0F8E-AD6D-D316-A399787F69C2}"/>
              </a:ext>
            </a:extLst>
          </p:cNvPr>
          <p:cNvSpPr>
            <a:spLocks noGrp="1"/>
          </p:cNvSpPr>
          <p:nvPr>
            <p:ph type="title"/>
          </p:nvPr>
        </p:nvSpPr>
        <p:spPr/>
        <p:txBody>
          <a:bodyPr/>
          <a:lstStyle/>
          <a:p>
            <a:r>
              <a:rPr lang="en-IN" dirty="0"/>
              <a:t>Risks and Dependencies</a:t>
            </a:r>
          </a:p>
        </p:txBody>
      </p:sp>
      <p:graphicFrame>
        <p:nvGraphicFramePr>
          <p:cNvPr id="4" name="Content Placeholder 3">
            <a:extLst>
              <a:ext uri="{FF2B5EF4-FFF2-40B4-BE49-F238E27FC236}">
                <a16:creationId xmlns:a16="http://schemas.microsoft.com/office/drawing/2014/main" id="{FD1E98BE-9D00-527D-0E95-A347E06BD55E}"/>
              </a:ext>
            </a:extLst>
          </p:cNvPr>
          <p:cNvGraphicFramePr>
            <a:graphicFrameLocks noGrp="1"/>
          </p:cNvGraphicFramePr>
          <p:nvPr>
            <p:ph idx="1"/>
            <p:extLst>
              <p:ext uri="{D42A27DB-BD31-4B8C-83A1-F6EECF244321}">
                <p14:modId xmlns:p14="http://schemas.microsoft.com/office/powerpoint/2010/main" val="1947257968"/>
              </p:ext>
            </p:extLst>
          </p:nvPr>
        </p:nvGraphicFramePr>
        <p:xfrm>
          <a:off x="1106905" y="1751799"/>
          <a:ext cx="9737752" cy="4177360"/>
        </p:xfrm>
        <a:graphic>
          <a:graphicData uri="http://schemas.openxmlformats.org/drawingml/2006/table">
            <a:tbl>
              <a:tblPr/>
              <a:tblGrid>
                <a:gridCol w="2434438">
                  <a:extLst>
                    <a:ext uri="{9D8B030D-6E8A-4147-A177-3AD203B41FA5}">
                      <a16:colId xmlns:a16="http://schemas.microsoft.com/office/drawing/2014/main" val="521629691"/>
                    </a:ext>
                  </a:extLst>
                </a:gridCol>
                <a:gridCol w="2676577">
                  <a:extLst>
                    <a:ext uri="{9D8B030D-6E8A-4147-A177-3AD203B41FA5}">
                      <a16:colId xmlns:a16="http://schemas.microsoft.com/office/drawing/2014/main" val="1324498220"/>
                    </a:ext>
                  </a:extLst>
                </a:gridCol>
                <a:gridCol w="1212783">
                  <a:extLst>
                    <a:ext uri="{9D8B030D-6E8A-4147-A177-3AD203B41FA5}">
                      <a16:colId xmlns:a16="http://schemas.microsoft.com/office/drawing/2014/main" val="1512706971"/>
                    </a:ext>
                  </a:extLst>
                </a:gridCol>
                <a:gridCol w="3413954">
                  <a:extLst>
                    <a:ext uri="{9D8B030D-6E8A-4147-A177-3AD203B41FA5}">
                      <a16:colId xmlns:a16="http://schemas.microsoft.com/office/drawing/2014/main" val="202680623"/>
                    </a:ext>
                  </a:extLst>
                </a:gridCol>
              </a:tblGrid>
              <a:tr h="250777">
                <a:tc>
                  <a:txBody>
                    <a:bodyPr/>
                    <a:lstStyle/>
                    <a:p>
                      <a:pPr>
                        <a:buNone/>
                      </a:pPr>
                      <a:r>
                        <a:rPr lang="en-IN" sz="1100" b="1"/>
                        <a:t>Description</a:t>
                      </a:r>
                      <a:endParaRPr lang="en-IN" sz="1100"/>
                    </a:p>
                  </a:txBody>
                  <a:tcPr marL="55444" marR="55444" marT="27722" marB="27722" anchor="ctr">
                    <a:lnL>
                      <a:noFill/>
                    </a:lnL>
                    <a:lnR>
                      <a:noFill/>
                    </a:lnR>
                    <a:lnT>
                      <a:noFill/>
                    </a:lnT>
                    <a:lnB>
                      <a:noFill/>
                    </a:lnB>
                    <a:noFill/>
                  </a:tcPr>
                </a:tc>
                <a:tc>
                  <a:txBody>
                    <a:bodyPr/>
                    <a:lstStyle/>
                    <a:p>
                      <a:pPr>
                        <a:buNone/>
                      </a:pPr>
                      <a:r>
                        <a:rPr lang="en-IN" sz="1100" b="1"/>
                        <a:t>Impact</a:t>
                      </a:r>
                      <a:endParaRPr lang="en-IN" sz="1100"/>
                    </a:p>
                  </a:txBody>
                  <a:tcPr marL="55444" marR="55444" marT="27722" marB="27722" anchor="ctr">
                    <a:lnL>
                      <a:noFill/>
                    </a:lnL>
                    <a:lnR>
                      <a:noFill/>
                    </a:lnR>
                    <a:lnT>
                      <a:noFill/>
                    </a:lnT>
                    <a:lnB>
                      <a:noFill/>
                    </a:lnB>
                    <a:noFill/>
                  </a:tcPr>
                </a:tc>
                <a:tc>
                  <a:txBody>
                    <a:bodyPr/>
                    <a:lstStyle/>
                    <a:p>
                      <a:pPr>
                        <a:buNone/>
                      </a:pPr>
                      <a:r>
                        <a:rPr lang="en-IN" sz="1100" b="1"/>
                        <a:t>Strategy</a:t>
                      </a:r>
                      <a:endParaRPr lang="en-IN" sz="1100"/>
                    </a:p>
                  </a:txBody>
                  <a:tcPr marL="55444" marR="55444" marT="27722" marB="27722" anchor="ctr">
                    <a:lnL>
                      <a:noFill/>
                    </a:lnL>
                    <a:lnR>
                      <a:noFill/>
                    </a:lnR>
                    <a:lnT>
                      <a:noFill/>
                    </a:lnT>
                    <a:lnB>
                      <a:noFill/>
                    </a:lnB>
                    <a:noFill/>
                  </a:tcPr>
                </a:tc>
                <a:tc>
                  <a:txBody>
                    <a:bodyPr/>
                    <a:lstStyle/>
                    <a:p>
                      <a:pPr>
                        <a:buNone/>
                      </a:pPr>
                      <a:r>
                        <a:rPr lang="en-IN" sz="1100" b="1"/>
                        <a:t>Action</a:t>
                      </a:r>
                      <a:endParaRPr lang="en-IN" sz="1100"/>
                    </a:p>
                  </a:txBody>
                  <a:tcPr marL="55444" marR="55444" marT="27722" marB="27722" anchor="ctr">
                    <a:lnL>
                      <a:noFill/>
                    </a:lnL>
                    <a:lnR>
                      <a:noFill/>
                    </a:lnR>
                    <a:lnT>
                      <a:noFill/>
                    </a:lnT>
                    <a:lnB>
                      <a:noFill/>
                    </a:lnB>
                    <a:noFill/>
                  </a:tcPr>
                </a:tc>
                <a:extLst>
                  <a:ext uri="{0D108BD9-81ED-4DB2-BD59-A6C34878D82A}">
                    <a16:rowId xmlns:a16="http://schemas.microsoft.com/office/drawing/2014/main" val="229437615"/>
                  </a:ext>
                </a:extLst>
              </a:tr>
              <a:tr h="623267">
                <a:tc>
                  <a:txBody>
                    <a:bodyPr/>
                    <a:lstStyle/>
                    <a:p>
                      <a:pPr>
                        <a:buNone/>
                      </a:pPr>
                      <a:r>
                        <a:rPr lang="en-US" sz="1100" b="1"/>
                        <a:t>Incorrect parsing of MX / MT564 / MT568 messages</a:t>
                      </a:r>
                      <a:endParaRPr lang="en-US" sz="1100"/>
                    </a:p>
                  </a:txBody>
                  <a:tcPr marL="55444" marR="55444" marT="27722" marB="27722" anchor="ctr">
                    <a:lnL>
                      <a:noFill/>
                    </a:lnL>
                    <a:lnR>
                      <a:noFill/>
                    </a:lnR>
                    <a:lnT>
                      <a:noFill/>
                    </a:lnT>
                    <a:lnB>
                      <a:noFill/>
                    </a:lnB>
                    <a:noFill/>
                  </a:tcPr>
                </a:tc>
                <a:tc>
                  <a:txBody>
                    <a:bodyPr/>
                    <a:lstStyle/>
                    <a:p>
                      <a:pPr>
                        <a:buNone/>
                      </a:pPr>
                      <a:r>
                        <a:rPr lang="en-US" sz="1100"/>
                        <a:t>Wrong agenda auto-coding, compliance issues</a:t>
                      </a:r>
                    </a:p>
                  </a:txBody>
                  <a:tcPr marL="55444" marR="55444" marT="27722" marB="27722" anchor="ctr">
                    <a:lnL>
                      <a:noFill/>
                    </a:lnL>
                    <a:lnR>
                      <a:noFill/>
                    </a:lnR>
                    <a:lnT>
                      <a:noFill/>
                    </a:lnT>
                    <a:lnB>
                      <a:noFill/>
                    </a:lnB>
                    <a:noFill/>
                  </a:tcPr>
                </a:tc>
                <a:tc>
                  <a:txBody>
                    <a:bodyPr/>
                    <a:lstStyle/>
                    <a:p>
                      <a:pPr>
                        <a:buNone/>
                      </a:pPr>
                      <a:r>
                        <a:rPr lang="en-IN" sz="1100"/>
                        <a:t>Mitigation</a:t>
                      </a:r>
                    </a:p>
                  </a:txBody>
                  <a:tcPr marL="55444" marR="55444" marT="27722" marB="27722" anchor="ctr">
                    <a:lnL>
                      <a:noFill/>
                    </a:lnL>
                    <a:lnR>
                      <a:noFill/>
                    </a:lnR>
                    <a:lnT>
                      <a:noFill/>
                    </a:lnT>
                    <a:lnB>
                      <a:noFill/>
                    </a:lnB>
                    <a:noFill/>
                  </a:tcPr>
                </a:tc>
                <a:tc>
                  <a:txBody>
                    <a:bodyPr/>
                    <a:lstStyle/>
                    <a:p>
                      <a:pPr>
                        <a:buNone/>
                      </a:pPr>
                      <a:r>
                        <a:rPr lang="en-US" sz="1100"/>
                        <a:t>Validate message formats early, build parser test cases</a:t>
                      </a:r>
                    </a:p>
                  </a:txBody>
                  <a:tcPr marL="55444" marR="55444" marT="27722" marB="27722" anchor="ctr">
                    <a:lnL>
                      <a:noFill/>
                    </a:lnL>
                    <a:lnR>
                      <a:noFill/>
                    </a:lnR>
                    <a:lnT>
                      <a:noFill/>
                    </a:lnT>
                    <a:lnB>
                      <a:noFill/>
                    </a:lnB>
                    <a:noFill/>
                  </a:tcPr>
                </a:tc>
                <a:extLst>
                  <a:ext uri="{0D108BD9-81ED-4DB2-BD59-A6C34878D82A}">
                    <a16:rowId xmlns:a16="http://schemas.microsoft.com/office/drawing/2014/main" val="687841241"/>
                  </a:ext>
                </a:extLst>
              </a:tr>
              <a:tr h="623267">
                <a:tc>
                  <a:txBody>
                    <a:bodyPr/>
                    <a:lstStyle/>
                    <a:p>
                      <a:pPr>
                        <a:buNone/>
                      </a:pPr>
                      <a:r>
                        <a:rPr lang="en-US" sz="1100" b="1"/>
                        <a:t>Dependency on external SWIFT message availability</a:t>
                      </a:r>
                      <a:endParaRPr lang="en-US" sz="1100"/>
                    </a:p>
                  </a:txBody>
                  <a:tcPr marL="55444" marR="55444" marT="27722" marB="27722" anchor="ctr">
                    <a:lnL>
                      <a:noFill/>
                    </a:lnL>
                    <a:lnR>
                      <a:noFill/>
                    </a:lnR>
                    <a:lnT>
                      <a:noFill/>
                    </a:lnT>
                    <a:lnB>
                      <a:noFill/>
                    </a:lnB>
                    <a:noFill/>
                  </a:tcPr>
                </a:tc>
                <a:tc>
                  <a:txBody>
                    <a:bodyPr/>
                    <a:lstStyle/>
                    <a:p>
                      <a:pPr>
                        <a:buNone/>
                      </a:pPr>
                      <a:r>
                        <a:rPr lang="en-US" sz="1100" dirty="0"/>
                        <a:t>Delay in auto-coding if messages not received</a:t>
                      </a:r>
                    </a:p>
                  </a:txBody>
                  <a:tcPr marL="55444" marR="55444" marT="27722" marB="27722" anchor="ctr">
                    <a:lnL>
                      <a:noFill/>
                    </a:lnL>
                    <a:lnR>
                      <a:noFill/>
                    </a:lnR>
                    <a:lnT>
                      <a:noFill/>
                    </a:lnT>
                    <a:lnB>
                      <a:noFill/>
                    </a:lnB>
                    <a:noFill/>
                  </a:tcPr>
                </a:tc>
                <a:tc>
                  <a:txBody>
                    <a:bodyPr/>
                    <a:lstStyle/>
                    <a:p>
                      <a:pPr>
                        <a:buNone/>
                      </a:pPr>
                      <a:r>
                        <a:rPr lang="en-IN" sz="1100" dirty="0"/>
                        <a:t>Contingency</a:t>
                      </a:r>
                    </a:p>
                  </a:txBody>
                  <a:tcPr marL="55444" marR="55444" marT="27722" marB="27722" anchor="ctr">
                    <a:lnL>
                      <a:noFill/>
                    </a:lnL>
                    <a:lnR>
                      <a:noFill/>
                    </a:lnR>
                    <a:lnT>
                      <a:noFill/>
                    </a:lnT>
                    <a:lnB>
                      <a:noFill/>
                    </a:lnB>
                    <a:noFill/>
                  </a:tcPr>
                </a:tc>
                <a:tc>
                  <a:txBody>
                    <a:bodyPr/>
                    <a:lstStyle/>
                    <a:p>
                      <a:pPr>
                        <a:buNone/>
                      </a:pPr>
                      <a:r>
                        <a:rPr lang="en-US" sz="1100" dirty="0"/>
                        <a:t>Maintain fallback to manual coding when messages missing</a:t>
                      </a:r>
                    </a:p>
                  </a:txBody>
                  <a:tcPr marL="55444" marR="55444" marT="27722" marB="27722" anchor="ctr">
                    <a:lnL>
                      <a:noFill/>
                    </a:lnL>
                    <a:lnR>
                      <a:noFill/>
                    </a:lnR>
                    <a:lnT>
                      <a:noFill/>
                    </a:lnT>
                    <a:lnB>
                      <a:noFill/>
                    </a:lnB>
                    <a:noFill/>
                  </a:tcPr>
                </a:tc>
                <a:extLst>
                  <a:ext uri="{0D108BD9-81ED-4DB2-BD59-A6C34878D82A}">
                    <a16:rowId xmlns:a16="http://schemas.microsoft.com/office/drawing/2014/main" val="1747428585"/>
                  </a:ext>
                </a:extLst>
              </a:tr>
              <a:tr h="623267">
                <a:tc>
                  <a:txBody>
                    <a:bodyPr/>
                    <a:lstStyle/>
                    <a:p>
                      <a:pPr>
                        <a:buNone/>
                      </a:pPr>
                      <a:r>
                        <a:rPr lang="en-IN" sz="1100" b="1"/>
                        <a:t>Manual-to-Auto transition resistance</a:t>
                      </a:r>
                      <a:endParaRPr lang="en-IN" sz="1100"/>
                    </a:p>
                  </a:txBody>
                  <a:tcPr marL="55444" marR="55444" marT="27722" marB="27722" anchor="ctr">
                    <a:lnL>
                      <a:noFill/>
                    </a:lnL>
                    <a:lnR>
                      <a:noFill/>
                    </a:lnR>
                    <a:lnT>
                      <a:noFill/>
                    </a:lnT>
                    <a:lnB>
                      <a:noFill/>
                    </a:lnB>
                    <a:noFill/>
                  </a:tcPr>
                </a:tc>
                <a:tc>
                  <a:txBody>
                    <a:bodyPr/>
                    <a:lstStyle/>
                    <a:p>
                      <a:pPr>
                        <a:buNone/>
                      </a:pPr>
                      <a:r>
                        <a:rPr lang="en-US" sz="1100" dirty="0"/>
                        <a:t>Users may prefer old process, adoption issues</a:t>
                      </a:r>
                    </a:p>
                  </a:txBody>
                  <a:tcPr marL="55444" marR="55444" marT="27722" marB="27722" anchor="ctr">
                    <a:lnL>
                      <a:noFill/>
                    </a:lnL>
                    <a:lnR>
                      <a:noFill/>
                    </a:lnR>
                    <a:lnT>
                      <a:noFill/>
                    </a:lnT>
                    <a:lnB>
                      <a:noFill/>
                    </a:lnB>
                    <a:noFill/>
                  </a:tcPr>
                </a:tc>
                <a:tc>
                  <a:txBody>
                    <a:bodyPr/>
                    <a:lstStyle/>
                    <a:p>
                      <a:pPr>
                        <a:buNone/>
                      </a:pPr>
                      <a:r>
                        <a:rPr lang="en-IN" sz="1100" dirty="0"/>
                        <a:t>Mitigation</a:t>
                      </a:r>
                    </a:p>
                  </a:txBody>
                  <a:tcPr marL="55444" marR="55444" marT="27722" marB="27722" anchor="ctr">
                    <a:lnL>
                      <a:noFill/>
                    </a:lnL>
                    <a:lnR>
                      <a:noFill/>
                    </a:lnR>
                    <a:lnT>
                      <a:noFill/>
                    </a:lnT>
                    <a:lnB>
                      <a:noFill/>
                    </a:lnB>
                    <a:noFill/>
                  </a:tcPr>
                </a:tc>
                <a:tc>
                  <a:txBody>
                    <a:bodyPr/>
                    <a:lstStyle/>
                    <a:p>
                      <a:pPr>
                        <a:buNone/>
                      </a:pPr>
                      <a:r>
                        <a:rPr lang="en-US" sz="1100" dirty="0"/>
                        <a:t>Conduct training, share benefits, involve users in UAT</a:t>
                      </a:r>
                    </a:p>
                  </a:txBody>
                  <a:tcPr marL="55444" marR="55444" marT="27722" marB="27722" anchor="ctr">
                    <a:lnL>
                      <a:noFill/>
                    </a:lnL>
                    <a:lnR>
                      <a:noFill/>
                    </a:lnR>
                    <a:lnT>
                      <a:noFill/>
                    </a:lnT>
                    <a:lnB>
                      <a:noFill/>
                    </a:lnB>
                    <a:noFill/>
                  </a:tcPr>
                </a:tc>
                <a:extLst>
                  <a:ext uri="{0D108BD9-81ED-4DB2-BD59-A6C34878D82A}">
                    <a16:rowId xmlns:a16="http://schemas.microsoft.com/office/drawing/2014/main" val="1066369502"/>
                  </a:ext>
                </a:extLst>
              </a:tr>
              <a:tr h="623267">
                <a:tc>
                  <a:txBody>
                    <a:bodyPr/>
                    <a:lstStyle/>
                    <a:p>
                      <a:pPr>
                        <a:buNone/>
                      </a:pPr>
                      <a:r>
                        <a:rPr lang="en-IN" sz="1100" b="1"/>
                        <a:t>Multiple deployment stages (3–4)</a:t>
                      </a:r>
                      <a:endParaRPr lang="en-IN" sz="1100"/>
                    </a:p>
                  </a:txBody>
                  <a:tcPr marL="55444" marR="55444" marT="27722" marB="27722" anchor="ctr">
                    <a:lnL>
                      <a:noFill/>
                    </a:lnL>
                    <a:lnR>
                      <a:noFill/>
                    </a:lnR>
                    <a:lnT>
                      <a:noFill/>
                    </a:lnT>
                    <a:lnB>
                      <a:noFill/>
                    </a:lnB>
                    <a:noFill/>
                  </a:tcPr>
                </a:tc>
                <a:tc>
                  <a:txBody>
                    <a:bodyPr/>
                    <a:lstStyle/>
                    <a:p>
                      <a:pPr>
                        <a:buNone/>
                      </a:pPr>
                      <a:r>
                        <a:rPr lang="en-IN" sz="1100"/>
                        <a:t>Integration issues between phases</a:t>
                      </a:r>
                    </a:p>
                  </a:txBody>
                  <a:tcPr marL="55444" marR="55444" marT="27722" marB="27722" anchor="ctr">
                    <a:lnL>
                      <a:noFill/>
                    </a:lnL>
                    <a:lnR>
                      <a:noFill/>
                    </a:lnR>
                    <a:lnT>
                      <a:noFill/>
                    </a:lnT>
                    <a:lnB>
                      <a:noFill/>
                    </a:lnB>
                    <a:noFill/>
                  </a:tcPr>
                </a:tc>
                <a:tc>
                  <a:txBody>
                    <a:bodyPr/>
                    <a:lstStyle/>
                    <a:p>
                      <a:pPr>
                        <a:buNone/>
                      </a:pPr>
                      <a:r>
                        <a:rPr lang="en-IN" sz="1100"/>
                        <a:t>Mitigation</a:t>
                      </a:r>
                    </a:p>
                  </a:txBody>
                  <a:tcPr marL="55444" marR="55444" marT="27722" marB="27722" anchor="ctr">
                    <a:lnL>
                      <a:noFill/>
                    </a:lnL>
                    <a:lnR>
                      <a:noFill/>
                    </a:lnR>
                    <a:lnT>
                      <a:noFill/>
                    </a:lnT>
                    <a:lnB>
                      <a:noFill/>
                    </a:lnB>
                    <a:noFill/>
                  </a:tcPr>
                </a:tc>
                <a:tc>
                  <a:txBody>
                    <a:bodyPr/>
                    <a:lstStyle/>
                    <a:p>
                      <a:pPr>
                        <a:buNone/>
                      </a:pPr>
                      <a:r>
                        <a:rPr lang="en-US" sz="1100"/>
                        <a:t>Use feature toggles, regression testing, phased rollouts</a:t>
                      </a:r>
                    </a:p>
                  </a:txBody>
                  <a:tcPr marL="55444" marR="55444" marT="27722" marB="27722" anchor="ctr">
                    <a:lnL>
                      <a:noFill/>
                    </a:lnL>
                    <a:lnR>
                      <a:noFill/>
                    </a:lnR>
                    <a:lnT>
                      <a:noFill/>
                    </a:lnT>
                    <a:lnB>
                      <a:noFill/>
                    </a:lnB>
                    <a:noFill/>
                  </a:tcPr>
                </a:tc>
                <a:extLst>
                  <a:ext uri="{0D108BD9-81ED-4DB2-BD59-A6C34878D82A}">
                    <a16:rowId xmlns:a16="http://schemas.microsoft.com/office/drawing/2014/main" val="4224522846"/>
                  </a:ext>
                </a:extLst>
              </a:tr>
              <a:tr h="623267">
                <a:tc>
                  <a:txBody>
                    <a:bodyPr/>
                    <a:lstStyle/>
                    <a:p>
                      <a:pPr>
                        <a:buNone/>
                      </a:pPr>
                      <a:r>
                        <a:rPr lang="en-IN" sz="1100" b="1"/>
                        <a:t>Data accuracy &amp; compliance checks</a:t>
                      </a:r>
                      <a:endParaRPr lang="en-IN" sz="1100"/>
                    </a:p>
                  </a:txBody>
                  <a:tcPr marL="55444" marR="55444" marT="27722" marB="27722" anchor="ctr">
                    <a:lnL>
                      <a:noFill/>
                    </a:lnL>
                    <a:lnR>
                      <a:noFill/>
                    </a:lnR>
                    <a:lnT>
                      <a:noFill/>
                    </a:lnT>
                    <a:lnB>
                      <a:noFill/>
                    </a:lnB>
                    <a:noFill/>
                  </a:tcPr>
                </a:tc>
                <a:tc>
                  <a:txBody>
                    <a:bodyPr/>
                    <a:lstStyle/>
                    <a:p>
                      <a:pPr>
                        <a:buNone/>
                      </a:pPr>
                      <a:r>
                        <a:rPr lang="en-US" sz="1100"/>
                        <a:t>Regulatory breach if coding incorrect</a:t>
                      </a:r>
                    </a:p>
                  </a:txBody>
                  <a:tcPr marL="55444" marR="55444" marT="27722" marB="27722" anchor="ctr">
                    <a:lnL>
                      <a:noFill/>
                    </a:lnL>
                    <a:lnR>
                      <a:noFill/>
                    </a:lnR>
                    <a:lnT>
                      <a:noFill/>
                    </a:lnT>
                    <a:lnB>
                      <a:noFill/>
                    </a:lnB>
                    <a:noFill/>
                  </a:tcPr>
                </a:tc>
                <a:tc>
                  <a:txBody>
                    <a:bodyPr/>
                    <a:lstStyle/>
                    <a:p>
                      <a:pPr>
                        <a:buNone/>
                      </a:pPr>
                      <a:r>
                        <a:rPr lang="en-IN" sz="1100"/>
                        <a:t>Prevention</a:t>
                      </a:r>
                    </a:p>
                  </a:txBody>
                  <a:tcPr marL="55444" marR="55444" marT="27722" marB="27722" anchor="ctr">
                    <a:lnL>
                      <a:noFill/>
                    </a:lnL>
                    <a:lnR>
                      <a:noFill/>
                    </a:lnR>
                    <a:lnT>
                      <a:noFill/>
                    </a:lnT>
                    <a:lnB>
                      <a:noFill/>
                    </a:lnB>
                    <a:noFill/>
                  </a:tcPr>
                </a:tc>
                <a:tc>
                  <a:txBody>
                    <a:bodyPr/>
                    <a:lstStyle/>
                    <a:p>
                      <a:pPr>
                        <a:buNone/>
                      </a:pPr>
                      <a:r>
                        <a:rPr lang="en-IN" sz="1100"/>
                        <a:t>Implement validation rules, double verification during UAT</a:t>
                      </a:r>
                    </a:p>
                  </a:txBody>
                  <a:tcPr marL="55444" marR="55444" marT="27722" marB="27722" anchor="ctr">
                    <a:lnL>
                      <a:noFill/>
                    </a:lnL>
                    <a:lnR>
                      <a:noFill/>
                    </a:lnR>
                    <a:lnT>
                      <a:noFill/>
                    </a:lnT>
                    <a:lnB>
                      <a:noFill/>
                    </a:lnB>
                    <a:noFill/>
                  </a:tcPr>
                </a:tc>
                <a:extLst>
                  <a:ext uri="{0D108BD9-81ED-4DB2-BD59-A6C34878D82A}">
                    <a16:rowId xmlns:a16="http://schemas.microsoft.com/office/drawing/2014/main" val="4229886497"/>
                  </a:ext>
                </a:extLst>
              </a:tr>
              <a:tr h="810248">
                <a:tc>
                  <a:txBody>
                    <a:bodyPr/>
                    <a:lstStyle/>
                    <a:p>
                      <a:pPr>
                        <a:buNone/>
                      </a:pPr>
                      <a:r>
                        <a:rPr lang="en-US" sz="1100" b="1"/>
                        <a:t>Tool/Infrastructure dependency (JIRA, GACA, SWIFT systems)</a:t>
                      </a:r>
                      <a:endParaRPr lang="en-US" sz="1100"/>
                    </a:p>
                  </a:txBody>
                  <a:tcPr marL="55444" marR="55444" marT="27722" marB="27722" anchor="ctr">
                    <a:lnL>
                      <a:noFill/>
                    </a:lnL>
                    <a:lnR>
                      <a:noFill/>
                    </a:lnR>
                    <a:lnT>
                      <a:noFill/>
                    </a:lnT>
                    <a:lnB>
                      <a:noFill/>
                    </a:lnB>
                    <a:noFill/>
                  </a:tcPr>
                </a:tc>
                <a:tc>
                  <a:txBody>
                    <a:bodyPr/>
                    <a:lstStyle/>
                    <a:p>
                      <a:pPr>
                        <a:buNone/>
                      </a:pPr>
                      <a:r>
                        <a:rPr lang="en-US" sz="1100"/>
                        <a:t>Delays if tools/systems downtime occurs</a:t>
                      </a:r>
                    </a:p>
                  </a:txBody>
                  <a:tcPr marL="55444" marR="55444" marT="27722" marB="27722" anchor="ctr">
                    <a:lnL>
                      <a:noFill/>
                    </a:lnL>
                    <a:lnR>
                      <a:noFill/>
                    </a:lnR>
                    <a:lnT>
                      <a:noFill/>
                    </a:lnT>
                    <a:lnB>
                      <a:noFill/>
                    </a:lnB>
                    <a:noFill/>
                  </a:tcPr>
                </a:tc>
                <a:tc>
                  <a:txBody>
                    <a:bodyPr/>
                    <a:lstStyle/>
                    <a:p>
                      <a:pPr>
                        <a:buNone/>
                      </a:pPr>
                      <a:r>
                        <a:rPr lang="en-IN" sz="1100"/>
                        <a:t>Contingency</a:t>
                      </a:r>
                    </a:p>
                  </a:txBody>
                  <a:tcPr marL="55444" marR="55444" marT="27722" marB="27722" anchor="ctr">
                    <a:lnL>
                      <a:noFill/>
                    </a:lnL>
                    <a:lnR>
                      <a:noFill/>
                    </a:lnR>
                    <a:lnT>
                      <a:noFill/>
                    </a:lnT>
                    <a:lnB>
                      <a:noFill/>
                    </a:lnB>
                    <a:noFill/>
                  </a:tcPr>
                </a:tc>
                <a:tc>
                  <a:txBody>
                    <a:bodyPr/>
                    <a:lstStyle/>
                    <a:p>
                      <a:pPr>
                        <a:buNone/>
                      </a:pPr>
                      <a:r>
                        <a:rPr lang="en-US" sz="1100" dirty="0"/>
                        <a:t>Plan buffer in sprints, involve infra team early</a:t>
                      </a:r>
                    </a:p>
                  </a:txBody>
                  <a:tcPr marL="55444" marR="55444" marT="27722" marB="27722" anchor="ctr">
                    <a:lnL>
                      <a:noFill/>
                    </a:lnL>
                    <a:lnR>
                      <a:noFill/>
                    </a:lnR>
                    <a:lnT>
                      <a:noFill/>
                    </a:lnT>
                    <a:lnB>
                      <a:noFill/>
                    </a:lnB>
                    <a:noFill/>
                  </a:tcPr>
                </a:tc>
                <a:extLst>
                  <a:ext uri="{0D108BD9-81ED-4DB2-BD59-A6C34878D82A}">
                    <a16:rowId xmlns:a16="http://schemas.microsoft.com/office/drawing/2014/main" val="3538913220"/>
                  </a:ext>
                </a:extLst>
              </a:tr>
            </a:tbl>
          </a:graphicData>
        </a:graphic>
      </p:graphicFrame>
    </p:spTree>
    <p:extLst>
      <p:ext uri="{BB962C8B-B14F-4D97-AF65-F5344CB8AC3E}">
        <p14:creationId xmlns:p14="http://schemas.microsoft.com/office/powerpoint/2010/main" val="21077411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88118-7858-8E40-7DD4-68EAA0D1C542}"/>
              </a:ext>
            </a:extLst>
          </p:cNvPr>
          <p:cNvSpPr>
            <a:spLocks noGrp="1"/>
          </p:cNvSpPr>
          <p:nvPr>
            <p:ph type="title"/>
          </p:nvPr>
        </p:nvSpPr>
        <p:spPr>
          <a:xfrm>
            <a:off x="1019673" y="417095"/>
            <a:ext cx="10353762" cy="1257300"/>
          </a:xfrm>
        </p:spPr>
        <p:txBody>
          <a:bodyPr/>
          <a:lstStyle/>
          <a:p>
            <a:r>
              <a:rPr lang="en-IN" dirty="0"/>
              <a:t>Summary Report</a:t>
            </a:r>
          </a:p>
        </p:txBody>
      </p:sp>
      <p:sp>
        <p:nvSpPr>
          <p:cNvPr id="3" name="Content Placeholder 2">
            <a:extLst>
              <a:ext uri="{FF2B5EF4-FFF2-40B4-BE49-F238E27FC236}">
                <a16:creationId xmlns:a16="http://schemas.microsoft.com/office/drawing/2014/main" id="{3298B972-7506-13A2-2505-30E1CD6A04FB}"/>
              </a:ext>
            </a:extLst>
          </p:cNvPr>
          <p:cNvSpPr>
            <a:spLocks noGrp="1"/>
          </p:cNvSpPr>
          <p:nvPr>
            <p:ph idx="1"/>
          </p:nvPr>
        </p:nvSpPr>
        <p:spPr>
          <a:xfrm>
            <a:off x="565473" y="1674395"/>
            <a:ext cx="11262162" cy="4913095"/>
          </a:xfrm>
        </p:spPr>
        <p:txBody>
          <a:bodyPr>
            <a:normAutofit fontScale="77500" lnSpcReduction="20000"/>
          </a:bodyPr>
          <a:lstStyle/>
          <a:p>
            <a:r>
              <a:rPr lang="en-US" dirty="0"/>
              <a:t>The GACA (Global Agenda Coding Application) project under Broadridge’s Investor Communication Solutions – Global Proxy Services was initiated to overcome the inefficiencies of manual agenda, board recommendation, and proposal coding. The existing process was highly dependent on analysts, time-consuming which created risks in compliance and delayed client deliverables. To address these challenges, the team identified the opportunity to automate agenda coding by leveraging MX messages and SWIFT formats such as MT564 and MT568. The project was executed using Agile Scrum methodology in 3–4 deployment stages, with incremental delivery of features, continuous stakeholder collaboration, and rigorous testing.</a:t>
            </a:r>
          </a:p>
          <a:p>
            <a:r>
              <a:rPr lang="en-US" dirty="0"/>
              <a:t>As a Process Analyst, my role involved gathering requirements, preparing AS-IS and TO-BE process flows, writing user stories with acceptance criteria, supporting sprint reviews, and facilitating UAT sign-off. Through this structured approach, the project successfully achieved over 80% automation in agenda coding, improved accuracy to more than 95%, and reduced manual effort by nearly 60%, significantly enhancing efficiency and compliance. The Auto Code Agenda feature has transformed the proxy services workflow, providing faster, reliable, and transparent agenda processing, ultimately delivering higher client satisfaction and aligning with regulatory standards.</a:t>
            </a:r>
          </a:p>
          <a:p>
            <a:pPr marL="36900" indent="0">
              <a:buNone/>
            </a:pPr>
            <a:r>
              <a:rPr lang="en-IN" dirty="0"/>
              <a:t>Project Sponsor  </a:t>
            </a:r>
          </a:p>
          <a:p>
            <a:pPr marL="36900" indent="0">
              <a:buNone/>
            </a:pPr>
            <a:r>
              <a:rPr lang="en-IN" dirty="0"/>
              <a:t>Project Manager</a:t>
            </a:r>
          </a:p>
        </p:txBody>
      </p:sp>
    </p:spTree>
    <p:extLst>
      <p:ext uri="{BB962C8B-B14F-4D97-AF65-F5344CB8AC3E}">
        <p14:creationId xmlns:p14="http://schemas.microsoft.com/office/powerpoint/2010/main" val="12165846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C0E4-9BC0-47C4-B22C-44E35ADFD287}"/>
              </a:ext>
            </a:extLst>
          </p:cNvPr>
          <p:cNvSpPr>
            <a:spLocks noGrp="1"/>
          </p:cNvSpPr>
          <p:nvPr>
            <p:ph type="title"/>
          </p:nvPr>
        </p:nvSpPr>
        <p:spPr>
          <a:xfrm>
            <a:off x="1183303" y="1129365"/>
            <a:ext cx="10353762" cy="3962400"/>
          </a:xfrm>
        </p:spPr>
        <p:txBody>
          <a:bodyPr/>
          <a:lstStyle/>
          <a:p>
            <a:r>
              <a:rPr lang="en-US" dirty="0"/>
              <a:t>Thank you!</a:t>
            </a:r>
            <a:endParaRPr lang="en-IN" dirty="0"/>
          </a:p>
        </p:txBody>
      </p:sp>
    </p:spTree>
    <p:extLst>
      <p:ext uri="{BB962C8B-B14F-4D97-AF65-F5344CB8AC3E}">
        <p14:creationId xmlns:p14="http://schemas.microsoft.com/office/powerpoint/2010/main" val="423256167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913795" y="609600"/>
            <a:ext cx="10353762" cy="1257300"/>
          </a:xfrm>
        </p:spPr>
        <p:txBody>
          <a:bodyPr>
            <a:normAutofit fontScale="90000"/>
          </a:bodyPr>
          <a:lstStyle/>
          <a:p>
            <a:r>
              <a:rPr lang="en-IN" dirty="0"/>
              <a:t>Investor Communication Solutions – Global Proxy Services</a:t>
            </a:r>
            <a:endParaRPr lang="en-US" dirty="0"/>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69703782"/>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07745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C8BEC-55F8-7E42-1F86-E12BAB58B5F3}"/>
              </a:ext>
            </a:extLst>
          </p:cNvPr>
          <p:cNvSpPr>
            <a:spLocks noGrp="1"/>
          </p:cNvSpPr>
          <p:nvPr>
            <p:ph type="title"/>
          </p:nvPr>
        </p:nvSpPr>
        <p:spPr/>
        <p:txBody>
          <a:bodyPr/>
          <a:lstStyle/>
          <a:p>
            <a:r>
              <a:rPr lang="en-IN" dirty="0"/>
              <a:t>Situation – The Current Context</a:t>
            </a:r>
          </a:p>
        </p:txBody>
      </p:sp>
      <p:sp>
        <p:nvSpPr>
          <p:cNvPr id="3" name="Content Placeholder 2">
            <a:extLst>
              <a:ext uri="{FF2B5EF4-FFF2-40B4-BE49-F238E27FC236}">
                <a16:creationId xmlns:a16="http://schemas.microsoft.com/office/drawing/2014/main" id="{99CE9311-BAEA-6058-C564-15B33336A36D}"/>
              </a:ext>
            </a:extLst>
          </p:cNvPr>
          <p:cNvSpPr>
            <a:spLocks noGrp="1"/>
          </p:cNvSpPr>
          <p:nvPr>
            <p:ph idx="1"/>
          </p:nvPr>
        </p:nvSpPr>
        <p:spPr/>
        <p:txBody>
          <a:bodyPr>
            <a:normAutofit fontScale="92500" lnSpcReduction="20000"/>
          </a:bodyPr>
          <a:lstStyle/>
          <a:p>
            <a:r>
              <a:rPr lang="en-US" dirty="0"/>
              <a:t>Broadridge Financial Solutions Pvt. Ltd. is a global fintech leader providing investor communication and financial services.</a:t>
            </a:r>
            <a:br>
              <a:rPr lang="en-US" dirty="0"/>
            </a:br>
            <a:r>
              <a:rPr lang="en-US" dirty="0"/>
              <a:t>As part of </a:t>
            </a:r>
            <a:r>
              <a:rPr lang="en-US" b="1" dirty="0"/>
              <a:t>Investor Communication Solutions (ICS) – Global Proxy Services (GPS)</a:t>
            </a:r>
            <a:r>
              <a:rPr lang="en-US" dirty="0"/>
              <a:t>, the company manages end-to-end proxy voting and shareholder communications for institutional clients </a:t>
            </a:r>
          </a:p>
          <a:p>
            <a:r>
              <a:rPr lang="en-US" dirty="0"/>
              <a:t>The </a:t>
            </a:r>
            <a:r>
              <a:rPr lang="en-US" b="1" dirty="0"/>
              <a:t>GACA (Global Agenda Coding Application)</a:t>
            </a:r>
            <a:r>
              <a:rPr lang="en-US" dirty="0"/>
              <a:t> is used to code </a:t>
            </a:r>
            <a:r>
              <a:rPr lang="en-US" b="1" dirty="0"/>
              <a:t>meeting agendas, board recommendations, and management proposals</a:t>
            </a:r>
            <a:r>
              <a:rPr lang="en-US" dirty="0"/>
              <a:t>.</a:t>
            </a:r>
            <a:br>
              <a:rPr lang="en-US" dirty="0"/>
            </a:br>
            <a:r>
              <a:rPr lang="en-US" dirty="0"/>
              <a:t>Earlier, these were </a:t>
            </a:r>
            <a:r>
              <a:rPr lang="en-US" b="1" dirty="0"/>
              <a:t>manually entered</a:t>
            </a:r>
            <a:r>
              <a:rPr lang="en-US" dirty="0"/>
              <a:t> by analysts, which was time-consuming, and required multiple levels of approval.</a:t>
            </a:r>
          </a:p>
          <a:p>
            <a:r>
              <a:rPr lang="en-US" dirty="0"/>
              <a:t>Now we improve efficiency and accuracy, a new feature called </a:t>
            </a:r>
            <a:r>
              <a:rPr lang="en-US" b="1" dirty="0"/>
              <a:t>Auto Code Agenda</a:t>
            </a:r>
            <a:r>
              <a:rPr lang="en-US" dirty="0"/>
              <a:t> was introduced.</a:t>
            </a:r>
          </a:p>
          <a:p>
            <a:endParaRPr lang="en-IN" dirty="0"/>
          </a:p>
        </p:txBody>
      </p:sp>
    </p:spTree>
    <p:extLst>
      <p:ext uri="{BB962C8B-B14F-4D97-AF65-F5344CB8AC3E}">
        <p14:creationId xmlns:p14="http://schemas.microsoft.com/office/powerpoint/2010/main" val="86418138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7DE8-8079-4361-F741-218A1DE267C0}"/>
              </a:ext>
            </a:extLst>
          </p:cNvPr>
          <p:cNvSpPr>
            <a:spLocks noGrp="1"/>
          </p:cNvSpPr>
          <p:nvPr>
            <p:ph type="title"/>
          </p:nvPr>
        </p:nvSpPr>
        <p:spPr/>
        <p:txBody>
          <a:bodyPr/>
          <a:lstStyle/>
          <a:p>
            <a:r>
              <a:rPr lang="en-IN" dirty="0"/>
              <a:t>Problem – What’s Going Wrong</a:t>
            </a:r>
          </a:p>
        </p:txBody>
      </p:sp>
      <p:sp>
        <p:nvSpPr>
          <p:cNvPr id="4" name="Rectangle 1">
            <a:extLst>
              <a:ext uri="{FF2B5EF4-FFF2-40B4-BE49-F238E27FC236}">
                <a16:creationId xmlns:a16="http://schemas.microsoft.com/office/drawing/2014/main" id="{1B7BFBA8-C4F2-0598-3443-8F2F914313ED}"/>
              </a:ext>
            </a:extLst>
          </p:cNvPr>
          <p:cNvSpPr>
            <a:spLocks noGrp="1" noChangeArrowheads="1"/>
          </p:cNvSpPr>
          <p:nvPr>
            <p:ph idx="1"/>
          </p:nvPr>
        </p:nvSpPr>
        <p:spPr bwMode="auto">
          <a:xfrm>
            <a:off x="913795" y="1810167"/>
            <a:ext cx="98325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lvl="0" indent="0" defTabSz="914400" eaLnBrk="0" fontAlgn="base" hangingPunct="0">
              <a:lnSpc>
                <a:spcPct val="100000"/>
              </a:lnSpc>
              <a:spcBef>
                <a:spcPct val="0"/>
              </a:spcBef>
              <a:spcAft>
                <a:spcPct val="0"/>
              </a:spcAft>
              <a:buClrTx/>
              <a:buSzTx/>
              <a:buNone/>
            </a:pPr>
            <a:r>
              <a:rPr lang="en-IN" sz="1800" dirty="0"/>
              <a:t>Despite </a:t>
            </a:r>
            <a:r>
              <a:rPr lang="en-IN" sz="1800" b="1" dirty="0"/>
              <a:t>GACA </a:t>
            </a:r>
            <a:r>
              <a:rPr lang="en-US" sz="1800" dirty="0"/>
              <a:t>being an established system within ICS-GPS it faced several operational issues:</a:t>
            </a:r>
            <a:endParaRPr lang="en-US" altLang="en-US" sz="1800" b="1"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Manual Processes &amp; Operational Inefficiencies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Agendas, board recommendations, and management proposals had to be coded manually.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This made the process </a:t>
            </a:r>
            <a:r>
              <a:rPr kumimoji="0" lang="en-US" altLang="en-US" sz="1800" b="1" i="0" u="none" strike="noStrike" cap="none" normalizeH="0" baseline="0" dirty="0">
                <a:ln>
                  <a:noFill/>
                </a:ln>
                <a:solidFill>
                  <a:schemeClr val="tx1"/>
                </a:solidFill>
                <a:effectLst/>
                <a:latin typeface="Arial" panose="020B0604020202020204" pitchFamily="34" charset="0"/>
              </a:rPr>
              <a:t>time-consuming, error-prone, and resource-heavy</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Limited Automation &amp; Real-time Capability</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The system lacked auto-coding ability.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Real-time updates from </a:t>
            </a:r>
            <a:r>
              <a:rPr kumimoji="0" lang="en-US" altLang="en-US" sz="1800" b="1" i="0" u="none" strike="noStrike" cap="none" normalizeH="0" baseline="0" dirty="0">
                <a:ln>
                  <a:noFill/>
                </a:ln>
                <a:solidFill>
                  <a:schemeClr val="tx1"/>
                </a:solidFill>
                <a:effectLst/>
                <a:latin typeface="Arial" panose="020B0604020202020204" pitchFamily="34" charset="0"/>
              </a:rPr>
              <a:t>MX, MT564, and MT568 messages</a:t>
            </a:r>
            <a:r>
              <a:rPr kumimoji="0" lang="en-US" altLang="en-US" sz="1800" b="0" i="0" u="none" strike="noStrike" cap="none" normalizeH="0" baseline="0" dirty="0">
                <a:ln>
                  <a:noFill/>
                </a:ln>
                <a:solidFill>
                  <a:schemeClr val="tx1"/>
                </a:solidFill>
                <a:effectLst/>
                <a:latin typeface="Arial" panose="020B0604020202020204" pitchFamily="34" charset="0"/>
              </a:rPr>
              <a:t> were not fully utilized.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Compliance &amp; Accuracy Gaps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Manual coding increased the risk of </a:t>
            </a:r>
            <a:r>
              <a:rPr kumimoji="0" lang="en-US" altLang="en-US" sz="1800" b="1" i="0" u="none" strike="noStrike" cap="none" normalizeH="0" baseline="0" dirty="0">
                <a:ln>
                  <a:noFill/>
                </a:ln>
                <a:solidFill>
                  <a:schemeClr val="tx1"/>
                </a:solidFill>
                <a:effectLst/>
                <a:latin typeface="Arial" panose="020B0604020202020204" pitchFamily="34" charset="0"/>
              </a:rPr>
              <a:t>inconsistent agenda mapping</a:t>
            </a:r>
            <a:r>
              <a:rPr kumimoji="0" lang="en-US" altLang="en-US" sz="1800" b="0" i="0" u="none" strike="noStrike" cap="none" normalizeH="0" baseline="0" dirty="0">
                <a:ln>
                  <a:noFill/>
                </a:ln>
                <a:solidFill>
                  <a:schemeClr val="tx1"/>
                </a:solidFill>
                <a:effectLst/>
                <a:latin typeface="Arial" panose="020B0604020202020204" pitchFamily="34" charset="0"/>
              </a:rPr>
              <a:t>, impacting compliance.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Delays in agenda coding could affect regulatory timelines.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Poor Stakeholder Visibility</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Stakeholders had limited visibility into the coding workflow.</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No real-time dashboard for tracking agenda coding progress or accuracy.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582175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4866A-139C-62C0-5506-75146222F7CE}"/>
              </a:ext>
            </a:extLst>
          </p:cNvPr>
          <p:cNvSpPr>
            <a:spLocks noGrp="1"/>
          </p:cNvSpPr>
          <p:nvPr>
            <p:ph type="title"/>
          </p:nvPr>
        </p:nvSpPr>
        <p:spPr>
          <a:xfrm>
            <a:off x="1131510" y="275868"/>
            <a:ext cx="10353762" cy="1257300"/>
          </a:xfrm>
        </p:spPr>
        <p:txBody>
          <a:bodyPr/>
          <a:lstStyle/>
          <a:p>
            <a:r>
              <a:rPr lang="en-US" dirty="0"/>
              <a:t>Opportunity – What Can Be Improved</a:t>
            </a:r>
            <a:endParaRPr lang="en-IN" dirty="0"/>
          </a:p>
        </p:txBody>
      </p:sp>
      <p:sp>
        <p:nvSpPr>
          <p:cNvPr id="4" name="Rectangle 1">
            <a:extLst>
              <a:ext uri="{FF2B5EF4-FFF2-40B4-BE49-F238E27FC236}">
                <a16:creationId xmlns:a16="http://schemas.microsoft.com/office/drawing/2014/main" id="{48B55F9D-D4F8-5668-27E2-4054102ADADD}"/>
              </a:ext>
            </a:extLst>
          </p:cNvPr>
          <p:cNvSpPr>
            <a:spLocks noGrp="1" noChangeArrowheads="1"/>
          </p:cNvSpPr>
          <p:nvPr>
            <p:ph idx="1"/>
          </p:nvPr>
        </p:nvSpPr>
        <p:spPr bwMode="auto">
          <a:xfrm>
            <a:off x="913795" y="1533168"/>
            <a:ext cx="10948254"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Automation of Agenda Coding</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sz="1800" b="1" dirty="0">
                <a:ln>
                  <a:noFill/>
                </a:ln>
                <a:solidFill>
                  <a:schemeClr val="tx1"/>
                </a:solidFill>
                <a:effectLst/>
                <a:latin typeface="Arial" panose="020B0604020202020204" pitchFamily="34" charset="0"/>
              </a:rPr>
              <a:t>1. </a:t>
            </a:r>
            <a:r>
              <a:rPr kumimoji="0" lang="en-US" altLang="en-US" sz="1800" b="1" i="0" u="none" strike="noStrike" cap="none" normalizeH="0" baseline="0" dirty="0">
                <a:ln>
                  <a:noFill/>
                </a:ln>
                <a:solidFill>
                  <a:schemeClr val="tx1"/>
                </a:solidFill>
                <a:effectLst/>
                <a:latin typeface="Arial" panose="020B0604020202020204" pitchFamily="34" charset="0"/>
              </a:rPr>
              <a:t>Introduce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Auto Code Agenda feature</a:t>
            </a:r>
            <a:r>
              <a:rPr kumimoji="0" lang="en-US" altLang="en-US" sz="1800" b="0" i="0" u="none" strike="noStrike" cap="none" normalizeH="0" baseline="0" dirty="0">
                <a:ln>
                  <a:noFill/>
                </a:ln>
                <a:solidFill>
                  <a:schemeClr val="tx1"/>
                </a:solidFill>
                <a:effectLst/>
                <a:latin typeface="Arial" panose="020B0604020202020204" pitchFamily="34" charset="0"/>
              </a:rPr>
              <a:t> using </a:t>
            </a:r>
            <a:r>
              <a:rPr kumimoji="0" lang="en-US" altLang="en-US" sz="1800" b="1" i="0" u="none" strike="noStrike" cap="none" normalizeH="0" baseline="0" dirty="0">
                <a:ln>
                  <a:noFill/>
                </a:ln>
                <a:solidFill>
                  <a:schemeClr val="tx1"/>
                </a:solidFill>
                <a:effectLst/>
                <a:latin typeface="Arial" panose="020B0604020202020204" pitchFamily="34" charset="0"/>
              </a:rPr>
              <a:t>MX, MT564, and MT568 messages</a:t>
            </a:r>
            <a:r>
              <a:rPr kumimoji="0" lang="en-US" altLang="en-US" sz="1800" b="0" i="0" u="none" strike="noStrike" cap="none" normalizeH="0" baseline="0" dirty="0">
                <a:ln>
                  <a:noFill/>
                </a:ln>
                <a:solidFill>
                  <a:schemeClr val="tx1"/>
                </a:solidFill>
                <a:effectLst/>
                <a:latin typeface="Arial" panose="020B0604020202020204" pitchFamily="34" charset="0"/>
              </a:rPr>
              <a:t> to minimize manual </a:t>
            </a:r>
          </a:p>
          <a:p>
            <a:pPr marL="0" marR="0" lvl="0" indent="0" algn="l" defTabSz="914400" rtl="0" eaLnBrk="0" fontAlgn="base" latinLnBrk="0" hangingPunct="0">
              <a:lnSpc>
                <a:spcPct val="100000"/>
              </a:lnSpc>
              <a:spcBef>
                <a:spcPct val="0"/>
              </a:spcBef>
              <a:spcAft>
                <a:spcPct val="0"/>
              </a:spcAft>
              <a:buClrTx/>
              <a:buSzTx/>
              <a:buNone/>
              <a:tabLst/>
            </a:pPr>
            <a:r>
              <a:rPr lang="en-US" altLang="en-US" sz="180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intervention.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Reduce dependency on analyst</a:t>
            </a:r>
            <a:r>
              <a:rPr lang="en-US" altLang="en-US" sz="1800" dirty="0">
                <a:ln>
                  <a:noFill/>
                </a:ln>
                <a:solidFill>
                  <a:schemeClr val="tx1"/>
                </a:solidFill>
                <a:effectLst/>
                <a:latin typeface="Arial" panose="020B0604020202020204" pitchFamily="34" charset="0"/>
              </a:rPr>
              <a:t>s </a:t>
            </a:r>
            <a:r>
              <a:rPr kumimoji="0" lang="en-US" altLang="en-US" sz="1800" b="0" i="0" u="none" strike="noStrike" cap="none" normalizeH="0" baseline="0" dirty="0">
                <a:ln>
                  <a:noFill/>
                </a:ln>
                <a:solidFill>
                  <a:schemeClr val="tx1"/>
                </a:solidFill>
                <a:effectLst/>
                <a:latin typeface="Arial" panose="020B0604020202020204" pitchFamily="34" charset="0"/>
              </a:rPr>
              <a:t>and improve coding accuracy.</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2. Improved Operational Efficiency</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Streamline agenda, board recommendation, and proposal coding.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Save time and reduce repetitive tasks through automation.</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3. Real-time Processing &amp; Updates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Enable direct system-driven agenda coding from incoming corporate action messages.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Faster turnaround time in updating proxy meeting details.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4. Enhanced Compliance &amp; Accuracy</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Reduce errors from manual entry.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Ensure </a:t>
            </a:r>
            <a:r>
              <a:rPr kumimoji="0" lang="en-US" altLang="en-US" sz="1800" b="1" i="0" u="none" strike="noStrike" cap="none" normalizeH="0" baseline="0" dirty="0">
                <a:ln>
                  <a:noFill/>
                </a:ln>
                <a:solidFill>
                  <a:schemeClr val="tx1"/>
                </a:solidFill>
                <a:effectLst/>
                <a:latin typeface="Arial" panose="020B0604020202020204" pitchFamily="34" charset="0"/>
              </a:rPr>
              <a:t>standardized and consistent coding</a:t>
            </a:r>
            <a:r>
              <a:rPr kumimoji="0" lang="en-US" altLang="en-US" sz="1800" b="0" i="0" u="none" strike="noStrike" cap="none" normalizeH="0" baseline="0" dirty="0">
                <a:ln>
                  <a:noFill/>
                </a:ln>
                <a:solidFill>
                  <a:schemeClr val="tx1"/>
                </a:solidFill>
                <a:effectLst/>
                <a:latin typeface="Arial" panose="020B0604020202020204" pitchFamily="34" charset="0"/>
              </a:rPr>
              <a:t>, supporting regulatory compliance.</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5. Better Stakeholder Visibility</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Provide dashboards and real-time monitoring of coded agendas.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Improve transparency for business, operations, and compliance teams.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530851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733E-26EB-B8A1-0B9D-E8DFD39284DE}"/>
              </a:ext>
            </a:extLst>
          </p:cNvPr>
          <p:cNvSpPr>
            <a:spLocks noGrp="1"/>
          </p:cNvSpPr>
          <p:nvPr>
            <p:ph type="title"/>
          </p:nvPr>
        </p:nvSpPr>
        <p:spPr/>
        <p:txBody>
          <a:bodyPr/>
          <a:lstStyle/>
          <a:p>
            <a:r>
              <a:rPr lang="en-IN" dirty="0"/>
              <a:t>Purpose Statement (Goal)</a:t>
            </a:r>
          </a:p>
        </p:txBody>
      </p:sp>
      <p:sp>
        <p:nvSpPr>
          <p:cNvPr id="3" name="Content Placeholder 2">
            <a:extLst>
              <a:ext uri="{FF2B5EF4-FFF2-40B4-BE49-F238E27FC236}">
                <a16:creationId xmlns:a16="http://schemas.microsoft.com/office/drawing/2014/main" id="{D24585BA-B745-0C57-87EC-27A37C2C0ADB}"/>
              </a:ext>
            </a:extLst>
          </p:cNvPr>
          <p:cNvSpPr>
            <a:spLocks noGrp="1"/>
          </p:cNvSpPr>
          <p:nvPr>
            <p:ph idx="1"/>
          </p:nvPr>
        </p:nvSpPr>
        <p:spPr>
          <a:xfrm>
            <a:off x="913794" y="2076450"/>
            <a:ext cx="10505319" cy="3921579"/>
          </a:xfrm>
        </p:spPr>
        <p:txBody>
          <a:bodyPr>
            <a:normAutofit fontScale="85000" lnSpcReduction="20000"/>
          </a:bodyPr>
          <a:lstStyle/>
          <a:p>
            <a:r>
              <a:rPr lang="en-US" dirty="0"/>
              <a:t>The goal of this project is to </a:t>
            </a:r>
            <a:r>
              <a:rPr lang="en-US" b="1" dirty="0"/>
              <a:t>automate agenda coding</a:t>
            </a:r>
            <a:r>
              <a:rPr lang="en-US" dirty="0"/>
              <a:t> in the GACA application using </a:t>
            </a:r>
            <a:r>
              <a:rPr lang="en-US" b="1" dirty="0"/>
              <a:t>MX, MT564, and MT568 messages</a:t>
            </a:r>
            <a:r>
              <a:rPr lang="en-US" dirty="0"/>
              <a:t>, so that:</a:t>
            </a:r>
          </a:p>
          <a:p>
            <a:pPr marL="36900" indent="0">
              <a:buNone/>
            </a:pPr>
            <a:r>
              <a:rPr lang="en-US" dirty="0"/>
              <a:t>Manual effort and errors are reduced</a:t>
            </a:r>
          </a:p>
          <a:p>
            <a:pPr marL="36900" indent="0">
              <a:buNone/>
            </a:pPr>
            <a:r>
              <a:rPr lang="en-US" dirty="0"/>
              <a:t>Agenda coding becomes </a:t>
            </a:r>
            <a:r>
              <a:rPr lang="en-US" b="1" dirty="0"/>
              <a:t>faster and more accurate</a:t>
            </a:r>
            <a:endParaRPr lang="en-US" dirty="0"/>
          </a:p>
          <a:p>
            <a:pPr marL="36900" indent="0">
              <a:buNone/>
            </a:pPr>
            <a:r>
              <a:rPr lang="en-US" dirty="0"/>
              <a:t>Compliance and regulatory requirements are met</a:t>
            </a:r>
          </a:p>
          <a:p>
            <a:pPr marL="36900" indent="0">
              <a:buNone/>
            </a:pPr>
            <a:r>
              <a:rPr lang="en-US" dirty="0"/>
              <a:t>Stakeholders get </a:t>
            </a:r>
            <a:r>
              <a:rPr lang="en-US" b="1" dirty="0"/>
              <a:t>real-time visibility</a:t>
            </a:r>
            <a:r>
              <a:rPr lang="en-US" dirty="0"/>
              <a:t> into the process</a:t>
            </a:r>
          </a:p>
          <a:p>
            <a:pPr marL="36900" indent="0">
              <a:buNone/>
            </a:pPr>
            <a:endParaRPr lang="en-US" dirty="0"/>
          </a:p>
          <a:p>
            <a:r>
              <a:rPr lang="en-US" b="1" dirty="0"/>
              <a:t>High-level Outcome:</a:t>
            </a:r>
            <a:br>
              <a:rPr lang="en-US" dirty="0"/>
            </a:br>
            <a:r>
              <a:rPr lang="en-US" dirty="0"/>
              <a:t>Deliver a </a:t>
            </a:r>
            <a:r>
              <a:rPr lang="en-US" b="1" dirty="0"/>
              <a:t>reliable, automated, and efficient agenda coding system</a:t>
            </a:r>
            <a:r>
              <a:rPr lang="en-US" dirty="0"/>
              <a:t> that improves accuracy, saves time, and enhances client satisfaction.</a:t>
            </a:r>
          </a:p>
          <a:p>
            <a:endParaRPr lang="en-IN" dirty="0"/>
          </a:p>
        </p:txBody>
      </p:sp>
    </p:spTree>
    <p:extLst>
      <p:ext uri="{BB962C8B-B14F-4D97-AF65-F5344CB8AC3E}">
        <p14:creationId xmlns:p14="http://schemas.microsoft.com/office/powerpoint/2010/main" val="147873698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921B-3D96-7E8B-39CC-91CC9C058DD4}"/>
              </a:ext>
            </a:extLst>
          </p:cNvPr>
          <p:cNvSpPr>
            <a:spLocks noGrp="1"/>
          </p:cNvSpPr>
          <p:nvPr>
            <p:ph type="title"/>
          </p:nvPr>
        </p:nvSpPr>
        <p:spPr>
          <a:xfrm>
            <a:off x="919119" y="391886"/>
            <a:ext cx="10353762" cy="1257300"/>
          </a:xfrm>
        </p:spPr>
        <p:txBody>
          <a:bodyPr/>
          <a:lstStyle/>
          <a:p>
            <a:r>
              <a:rPr lang="en-IN" dirty="0"/>
              <a:t>Project Objectives (SMART)</a:t>
            </a:r>
          </a:p>
        </p:txBody>
      </p:sp>
      <p:sp>
        <p:nvSpPr>
          <p:cNvPr id="3" name="Content Placeholder 2">
            <a:extLst>
              <a:ext uri="{FF2B5EF4-FFF2-40B4-BE49-F238E27FC236}">
                <a16:creationId xmlns:a16="http://schemas.microsoft.com/office/drawing/2014/main" id="{1C337F36-0C28-13E1-6454-EFDF04CB3373}"/>
              </a:ext>
            </a:extLst>
          </p:cNvPr>
          <p:cNvSpPr>
            <a:spLocks noGrp="1"/>
          </p:cNvSpPr>
          <p:nvPr>
            <p:ph idx="1"/>
          </p:nvPr>
        </p:nvSpPr>
        <p:spPr>
          <a:xfrm>
            <a:off x="283030" y="1491343"/>
            <a:ext cx="11810998" cy="4974771"/>
          </a:xfrm>
        </p:spPr>
        <p:txBody>
          <a:bodyPr>
            <a:normAutofit fontScale="62500" lnSpcReduction="20000"/>
          </a:bodyPr>
          <a:lstStyle/>
          <a:p>
            <a:pPr marL="36900" indent="0">
              <a:buNone/>
            </a:pPr>
            <a:r>
              <a:rPr lang="en-US" b="1" dirty="0"/>
              <a:t>1. Specific</a:t>
            </a:r>
            <a:endParaRPr lang="en-US" dirty="0"/>
          </a:p>
          <a:p>
            <a:pPr lvl="1"/>
            <a:r>
              <a:rPr lang="en-US" dirty="0"/>
              <a:t>Automate the agenda coding process in </a:t>
            </a:r>
            <a:r>
              <a:rPr lang="en-US" b="1" dirty="0"/>
              <a:t>GACA application</a:t>
            </a:r>
            <a:r>
              <a:rPr lang="en-US" dirty="0"/>
              <a:t> by integrating </a:t>
            </a:r>
            <a:r>
              <a:rPr lang="en-US" b="1" dirty="0"/>
              <a:t>MX messages (MT564 &amp; MT568)</a:t>
            </a:r>
            <a:r>
              <a:rPr lang="en-US" dirty="0"/>
              <a:t>.</a:t>
            </a:r>
          </a:p>
          <a:p>
            <a:pPr lvl="1"/>
            <a:r>
              <a:rPr lang="en-US" dirty="0"/>
              <a:t>Replace manual agenda, board recommendations, and proposal coding with system-driven auto coding.</a:t>
            </a:r>
          </a:p>
          <a:p>
            <a:pPr marL="36900" indent="0">
              <a:buNone/>
            </a:pPr>
            <a:r>
              <a:rPr lang="en-US" b="1" dirty="0"/>
              <a:t>2. Measurable</a:t>
            </a:r>
            <a:endParaRPr lang="en-US" dirty="0"/>
          </a:p>
          <a:p>
            <a:pPr lvl="1"/>
            <a:r>
              <a:rPr lang="en-US" dirty="0"/>
              <a:t>Achieve at least </a:t>
            </a:r>
            <a:r>
              <a:rPr lang="en-US" b="1" dirty="0"/>
              <a:t>50–60% reduction in manual coding effort</a:t>
            </a:r>
            <a:r>
              <a:rPr lang="en-US" dirty="0"/>
              <a:t>.</a:t>
            </a:r>
          </a:p>
          <a:p>
            <a:pPr lvl="1"/>
            <a:r>
              <a:rPr lang="en-US" dirty="0"/>
              <a:t>Improve agenda coding </a:t>
            </a:r>
            <a:r>
              <a:rPr lang="en-US" b="1" dirty="0"/>
              <a:t>accuracy to 95%+</a:t>
            </a:r>
            <a:r>
              <a:rPr lang="en-US" dirty="0"/>
              <a:t>.</a:t>
            </a:r>
          </a:p>
          <a:p>
            <a:pPr lvl="1"/>
            <a:r>
              <a:rPr lang="en-US" dirty="0"/>
              <a:t>Reduce turnaround time from </a:t>
            </a:r>
            <a:r>
              <a:rPr lang="en-US" b="1" dirty="0"/>
              <a:t>hours/days → minutes</a:t>
            </a:r>
            <a:r>
              <a:rPr lang="en-US" dirty="0"/>
              <a:t>.</a:t>
            </a:r>
          </a:p>
          <a:p>
            <a:pPr marL="36900" indent="0">
              <a:buNone/>
            </a:pPr>
            <a:r>
              <a:rPr lang="en-US" b="1" dirty="0"/>
              <a:t>3. Achievable</a:t>
            </a:r>
            <a:endParaRPr lang="en-US" dirty="0"/>
          </a:p>
          <a:p>
            <a:pPr lvl="1"/>
            <a:r>
              <a:rPr lang="en-US" dirty="0"/>
              <a:t>Deliver automation in </a:t>
            </a:r>
            <a:r>
              <a:rPr lang="en-US" b="1" dirty="0"/>
              <a:t>3–4 deployment stages</a:t>
            </a:r>
            <a:r>
              <a:rPr lang="en-US" dirty="0"/>
              <a:t> with incremental value at each sprint.</a:t>
            </a:r>
          </a:p>
          <a:p>
            <a:pPr lvl="1"/>
            <a:r>
              <a:rPr lang="en-US" dirty="0"/>
              <a:t>Leverage existing Broadridge infrastructure, tools, and SWIFT message formats.</a:t>
            </a:r>
          </a:p>
          <a:p>
            <a:pPr marL="36900" indent="0">
              <a:buNone/>
            </a:pPr>
            <a:r>
              <a:rPr lang="en-US" b="1" dirty="0"/>
              <a:t>4. Realistic</a:t>
            </a:r>
            <a:endParaRPr lang="en-US" dirty="0"/>
          </a:p>
          <a:p>
            <a:pPr lvl="1"/>
            <a:r>
              <a:rPr lang="en-US" dirty="0"/>
              <a:t>Ensure automation works across </a:t>
            </a:r>
            <a:r>
              <a:rPr lang="en-US" b="1" dirty="0"/>
              <a:t>multiple agenda types</a:t>
            </a:r>
            <a:r>
              <a:rPr lang="en-US" dirty="0"/>
              <a:t> and meeting scenarios without disrupting existing processes.</a:t>
            </a:r>
          </a:p>
          <a:p>
            <a:pPr lvl="1"/>
            <a:r>
              <a:rPr lang="en-US" dirty="0"/>
              <a:t>Provide adequate training &amp; UAT support for smooth adoption.</a:t>
            </a:r>
          </a:p>
          <a:p>
            <a:pPr marL="36900" indent="0">
              <a:buNone/>
            </a:pPr>
            <a:r>
              <a:rPr lang="en-US" b="1" dirty="0"/>
              <a:t>5. Time-bound</a:t>
            </a:r>
            <a:endParaRPr lang="en-US" dirty="0"/>
          </a:p>
          <a:p>
            <a:pPr lvl="1"/>
            <a:r>
              <a:rPr lang="en-US" dirty="0"/>
              <a:t>Complete feature rollout within </a:t>
            </a:r>
            <a:r>
              <a:rPr lang="en-US" b="1" dirty="0"/>
              <a:t>one program increment (~3–4 sprints)</a:t>
            </a:r>
            <a:r>
              <a:rPr lang="en-US" dirty="0"/>
              <a:t>.</a:t>
            </a:r>
          </a:p>
          <a:p>
            <a:pPr lvl="1"/>
            <a:r>
              <a:rPr lang="en-US" dirty="0"/>
              <a:t>Deliver MVP (basic auto coding) in </a:t>
            </a:r>
            <a:r>
              <a:rPr lang="en-US" b="1" dirty="0"/>
              <a:t>first 2 sprints</a:t>
            </a:r>
            <a:r>
              <a:rPr lang="en-US" dirty="0"/>
              <a:t>, followed by enhancements in subsequent deployments.</a:t>
            </a:r>
          </a:p>
          <a:p>
            <a:endParaRPr lang="en-IN" dirty="0"/>
          </a:p>
        </p:txBody>
      </p:sp>
    </p:spTree>
    <p:extLst>
      <p:ext uri="{BB962C8B-B14F-4D97-AF65-F5344CB8AC3E}">
        <p14:creationId xmlns:p14="http://schemas.microsoft.com/office/powerpoint/2010/main" val="157765732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D63F-0006-C8D2-C11C-F488A9A32C75}"/>
              </a:ext>
            </a:extLst>
          </p:cNvPr>
          <p:cNvSpPr>
            <a:spLocks noGrp="1"/>
          </p:cNvSpPr>
          <p:nvPr>
            <p:ph type="title"/>
          </p:nvPr>
        </p:nvSpPr>
        <p:spPr>
          <a:xfrm>
            <a:off x="913795" y="283029"/>
            <a:ext cx="10353762" cy="1257300"/>
          </a:xfrm>
        </p:spPr>
        <p:txBody>
          <a:bodyPr>
            <a:normAutofit fontScale="90000"/>
          </a:bodyPr>
          <a:lstStyle/>
          <a:p>
            <a:r>
              <a:rPr lang="en-US" dirty="0"/>
              <a:t>Success Criteria – Benchmarks for Project Success</a:t>
            </a:r>
            <a:endParaRPr lang="en-IN" dirty="0"/>
          </a:p>
        </p:txBody>
      </p:sp>
      <p:sp>
        <p:nvSpPr>
          <p:cNvPr id="4" name="Rectangle 1">
            <a:extLst>
              <a:ext uri="{FF2B5EF4-FFF2-40B4-BE49-F238E27FC236}">
                <a16:creationId xmlns:a16="http://schemas.microsoft.com/office/drawing/2014/main" id="{66594234-3E65-00E1-8F51-E157BCAE59D9}"/>
              </a:ext>
            </a:extLst>
          </p:cNvPr>
          <p:cNvSpPr>
            <a:spLocks noGrp="1" noChangeArrowheads="1"/>
          </p:cNvSpPr>
          <p:nvPr>
            <p:ph idx="1"/>
          </p:nvPr>
        </p:nvSpPr>
        <p:spPr bwMode="auto">
          <a:xfrm>
            <a:off x="522514" y="1397390"/>
            <a:ext cx="9970591" cy="517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Automation Coverage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least </a:t>
            </a:r>
            <a:r>
              <a:rPr kumimoji="0" lang="en-US" altLang="en-US" sz="1800" b="1" i="0" u="none" strike="noStrike" cap="none" normalizeH="0" baseline="0" dirty="0">
                <a:ln>
                  <a:noFill/>
                </a:ln>
                <a:solidFill>
                  <a:schemeClr val="tx1"/>
                </a:solidFill>
                <a:effectLst/>
                <a:latin typeface="Arial" panose="020B0604020202020204" pitchFamily="34" charset="0"/>
              </a:rPr>
              <a:t>80% of agendas auto-coded</a:t>
            </a:r>
            <a:r>
              <a:rPr kumimoji="0" lang="en-US" altLang="en-US" sz="1800" b="0" i="0" u="none" strike="noStrike" cap="none" normalizeH="0" baseline="0" dirty="0">
                <a:ln>
                  <a:noFill/>
                </a:ln>
                <a:solidFill>
                  <a:schemeClr val="tx1"/>
                </a:solidFill>
                <a:effectLst/>
                <a:latin typeface="Arial" panose="020B0604020202020204" pitchFamily="34" charset="0"/>
              </a:rPr>
              <a:t> successfully using MX / MT564 / MT568 messages.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Accuracy &amp; Compliance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95%+ accuracy</a:t>
            </a:r>
            <a:r>
              <a:rPr kumimoji="0" lang="en-US" altLang="en-US" sz="1800" b="0" i="0" u="none" strike="noStrike" cap="none" normalizeH="0" baseline="0" dirty="0">
                <a:ln>
                  <a:noFill/>
                </a:ln>
                <a:solidFill>
                  <a:schemeClr val="tx1"/>
                </a:solidFill>
                <a:effectLst/>
                <a:latin typeface="Arial" panose="020B0604020202020204" pitchFamily="34" charset="0"/>
              </a:rPr>
              <a:t> in auto-coded agendas compared to manual coding.</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No compliance or regulatory breaches due to agenda mapping.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Efficiency Gains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70% reduction</a:t>
            </a:r>
            <a:r>
              <a:rPr kumimoji="0" lang="en-US" altLang="en-US" sz="1800" b="0" i="0" u="none" strike="noStrike" cap="none" normalizeH="0" baseline="0" dirty="0">
                <a:ln>
                  <a:noFill/>
                </a:ln>
                <a:solidFill>
                  <a:schemeClr val="tx1"/>
                </a:solidFill>
                <a:effectLst/>
                <a:latin typeface="Arial" panose="020B0604020202020204" pitchFamily="34" charset="0"/>
              </a:rPr>
              <a:t> in manual effort for analysts.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Processing time reduced from </a:t>
            </a:r>
            <a:r>
              <a:rPr kumimoji="0" lang="en-US" altLang="en-US" sz="1800" b="1" i="0" u="none" strike="noStrike" cap="none" normalizeH="0" baseline="0" dirty="0">
                <a:ln>
                  <a:noFill/>
                </a:ln>
                <a:solidFill>
                  <a:schemeClr val="tx1"/>
                </a:solidFill>
                <a:effectLst/>
                <a:latin typeface="Arial" panose="020B0604020202020204" pitchFamily="34" charset="0"/>
              </a:rPr>
              <a:t>hours/days to minutes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Stakeholder Satisfaction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Positive feedback from </a:t>
            </a:r>
            <a:r>
              <a:rPr kumimoji="0" lang="en-US" altLang="en-US" sz="1800" b="1" i="0" u="none" strike="noStrike" cap="none" normalizeH="0" baseline="0" dirty="0">
                <a:ln>
                  <a:noFill/>
                </a:ln>
                <a:solidFill>
                  <a:schemeClr val="tx1"/>
                </a:solidFill>
                <a:effectLst/>
                <a:latin typeface="Arial" panose="020B0604020202020204" pitchFamily="34" charset="0"/>
              </a:rPr>
              <a:t>business users, compliance teams, and clients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Successful </a:t>
            </a:r>
            <a:r>
              <a:rPr kumimoji="0" lang="en-US" altLang="en-US" sz="1800" b="1" i="0" u="none" strike="noStrike" cap="none" normalizeH="0" baseline="0" dirty="0">
                <a:ln>
                  <a:noFill/>
                </a:ln>
                <a:solidFill>
                  <a:schemeClr val="tx1"/>
                </a:solidFill>
                <a:effectLst/>
                <a:latin typeface="Arial" panose="020B0604020202020204" pitchFamily="34" charset="0"/>
              </a:rPr>
              <a:t>UAT sign-off</a:t>
            </a:r>
            <a:r>
              <a:rPr kumimoji="0" lang="en-US" altLang="en-US" sz="1800" b="0" i="0" u="none" strike="noStrike" cap="none" normalizeH="0" baseline="0" dirty="0">
                <a:ln>
                  <a:noFill/>
                </a:ln>
                <a:solidFill>
                  <a:schemeClr val="tx1"/>
                </a:solidFill>
                <a:effectLst/>
                <a:latin typeface="Arial" panose="020B0604020202020204" pitchFamily="34" charset="0"/>
              </a:rPr>
              <a:t> without major defects.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Delivery</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Feature delivered in </a:t>
            </a:r>
            <a:r>
              <a:rPr kumimoji="0" lang="en-US" altLang="en-US" sz="1800" b="1" i="0" u="none" strike="noStrike" cap="none" normalizeH="0" baseline="0" dirty="0">
                <a:ln>
                  <a:noFill/>
                </a:ln>
                <a:solidFill>
                  <a:schemeClr val="tx1"/>
                </a:solidFill>
                <a:effectLst/>
                <a:latin typeface="Arial" panose="020B0604020202020204" pitchFamily="34" charset="0"/>
              </a:rPr>
              <a:t>3–4 deployment stages</a:t>
            </a:r>
            <a:r>
              <a:rPr kumimoji="0" lang="en-US" altLang="en-US" sz="1800" b="0" i="0" u="none" strike="noStrike" cap="none" normalizeH="0" baseline="0" dirty="0">
                <a:ln>
                  <a:noFill/>
                </a:ln>
                <a:solidFill>
                  <a:schemeClr val="tx1"/>
                </a:solidFill>
                <a:effectLst/>
                <a:latin typeface="Arial" panose="020B0604020202020204" pitchFamily="34" charset="0"/>
              </a:rPr>
              <a:t> as per sprint commitments.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MVP released within the planned timeline.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Visibility &amp; Transparency</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Dashboards/reports provide </a:t>
            </a:r>
            <a:r>
              <a:rPr kumimoji="0" lang="en-US" altLang="en-US" sz="1800" b="1" i="0" u="none" strike="noStrike" cap="none" normalizeH="0" baseline="0" dirty="0">
                <a:ln>
                  <a:noFill/>
                </a:ln>
                <a:solidFill>
                  <a:schemeClr val="tx1"/>
                </a:solidFill>
                <a:effectLst/>
                <a:latin typeface="Arial" panose="020B0604020202020204" pitchFamily="34" charset="0"/>
              </a:rPr>
              <a:t>real-time tracking</a:t>
            </a:r>
            <a:r>
              <a:rPr kumimoji="0" lang="en-US" altLang="en-US" sz="1800" b="0" i="0" u="none" strike="noStrike" cap="none" normalizeH="0" baseline="0" dirty="0">
                <a:ln>
                  <a:noFill/>
                </a:ln>
                <a:solidFill>
                  <a:schemeClr val="tx1"/>
                </a:solidFill>
                <a:effectLst/>
                <a:latin typeface="Arial" panose="020B0604020202020204" pitchFamily="34" charset="0"/>
              </a:rPr>
              <a:t> of agenda coding.</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Improved stakeholder visibility into process status and performance.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687603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4F9D-240A-525F-D103-0EDBC701C5C2}"/>
              </a:ext>
            </a:extLst>
          </p:cNvPr>
          <p:cNvSpPr>
            <a:spLocks noGrp="1"/>
          </p:cNvSpPr>
          <p:nvPr>
            <p:ph type="title"/>
          </p:nvPr>
        </p:nvSpPr>
        <p:spPr/>
        <p:txBody>
          <a:bodyPr>
            <a:normAutofit fontScale="90000"/>
          </a:bodyPr>
          <a:lstStyle/>
          <a:p>
            <a:r>
              <a:rPr lang="en-US" dirty="0"/>
              <a:t>Method / Approach – Project Execution through Agile Methodology</a:t>
            </a:r>
            <a:endParaRPr lang="en-IN" dirty="0"/>
          </a:p>
        </p:txBody>
      </p:sp>
      <p:sp>
        <p:nvSpPr>
          <p:cNvPr id="8" name="Rectangle 4">
            <a:extLst>
              <a:ext uri="{FF2B5EF4-FFF2-40B4-BE49-F238E27FC236}">
                <a16:creationId xmlns:a16="http://schemas.microsoft.com/office/drawing/2014/main" id="{B81DD3E2-2915-8796-6A16-EF654FECC850}"/>
              </a:ext>
            </a:extLst>
          </p:cNvPr>
          <p:cNvSpPr>
            <a:spLocks noGrp="1" noChangeArrowheads="1"/>
          </p:cNvSpPr>
          <p:nvPr>
            <p:ph idx="1"/>
          </p:nvPr>
        </p:nvSpPr>
        <p:spPr bwMode="auto">
          <a:xfrm>
            <a:off x="533400" y="1998301"/>
            <a:ext cx="1079348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Agile Framework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Adopted </a:t>
            </a:r>
            <a:r>
              <a:rPr kumimoji="0" lang="en-US" altLang="en-US" sz="1800" b="1" i="0" u="none" strike="noStrike" cap="none" normalizeH="0" baseline="0" dirty="0">
                <a:ln>
                  <a:noFill/>
                </a:ln>
                <a:solidFill>
                  <a:schemeClr val="tx1"/>
                </a:solidFill>
                <a:effectLst/>
                <a:latin typeface="Arial" panose="020B0604020202020204" pitchFamily="34" charset="0"/>
              </a:rPr>
              <a:t>Scrum methodology</a:t>
            </a:r>
            <a:r>
              <a:rPr kumimoji="0" lang="en-US" altLang="en-US" sz="1800" b="0" i="0" u="none" strike="noStrike" cap="none" normalizeH="0" baseline="0" dirty="0">
                <a:ln>
                  <a:noFill/>
                </a:ln>
                <a:solidFill>
                  <a:schemeClr val="tx1"/>
                </a:solidFill>
                <a:effectLst/>
                <a:latin typeface="Arial" panose="020B0604020202020204" pitchFamily="34" charset="0"/>
              </a:rPr>
              <a:t> for iterative and incremental delivery.</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Work broken into </a:t>
            </a:r>
            <a:r>
              <a:rPr kumimoji="0" lang="en-US" altLang="en-US" sz="1800" b="1" i="0" u="none" strike="noStrike" cap="none" normalizeH="0" baseline="0" dirty="0">
                <a:ln>
                  <a:noFill/>
                </a:ln>
                <a:solidFill>
                  <a:schemeClr val="tx1"/>
                </a:solidFill>
                <a:effectLst/>
                <a:latin typeface="Arial" panose="020B0604020202020204" pitchFamily="34" charset="0"/>
              </a:rPr>
              <a:t>sprints (2 weeks)</a:t>
            </a:r>
            <a:r>
              <a:rPr kumimoji="0" lang="en-US" altLang="en-US" sz="1800" b="0" i="0" u="none" strike="noStrike" cap="none" normalizeH="0" baseline="0" dirty="0">
                <a:ln>
                  <a:noFill/>
                </a:ln>
                <a:solidFill>
                  <a:schemeClr val="tx1"/>
                </a:solidFill>
                <a:effectLst/>
                <a:latin typeface="Arial" panose="020B0604020202020204" pitchFamily="34" charset="0"/>
              </a:rPr>
              <a:t> with clear sprint goals.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Delivered the </a:t>
            </a:r>
            <a:r>
              <a:rPr kumimoji="0" lang="en-US" altLang="en-US" sz="1800" b="1" i="0" u="none" strike="noStrike" cap="none" normalizeH="0" baseline="0" dirty="0">
                <a:ln>
                  <a:noFill/>
                </a:ln>
                <a:solidFill>
                  <a:schemeClr val="tx1"/>
                </a:solidFill>
                <a:effectLst/>
                <a:latin typeface="Arial" panose="020B0604020202020204" pitchFamily="34" charset="0"/>
              </a:rPr>
              <a:t>Auto Code Agenda feature</a:t>
            </a:r>
            <a:r>
              <a:rPr kumimoji="0" lang="en-US" altLang="en-US" sz="1800" b="0" i="0" u="none" strike="noStrike" cap="none" normalizeH="0" baseline="0" dirty="0">
                <a:ln>
                  <a:noFill/>
                </a:ln>
                <a:solidFill>
                  <a:schemeClr val="tx1"/>
                </a:solidFill>
                <a:effectLst/>
                <a:latin typeface="Arial" panose="020B0604020202020204" pitchFamily="34" charset="0"/>
              </a:rPr>
              <a:t> in </a:t>
            </a:r>
            <a:r>
              <a:rPr kumimoji="0" lang="en-US" altLang="en-US" sz="1800" b="1" i="0" u="none" strike="noStrike" cap="none" normalizeH="0" baseline="0" dirty="0">
                <a:ln>
                  <a:noFill/>
                </a:ln>
                <a:solidFill>
                  <a:schemeClr val="tx1"/>
                </a:solidFill>
                <a:effectLst/>
                <a:latin typeface="Arial" panose="020B0604020202020204" pitchFamily="34" charset="0"/>
              </a:rPr>
              <a:t>3–4 deployment stages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Requirement Elicitation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Gathered business requirements for automation of </a:t>
            </a:r>
            <a:r>
              <a:rPr kumimoji="0" lang="en-US" altLang="en-US" sz="1800" b="1" i="0" u="none" strike="noStrike" cap="none" normalizeH="0" baseline="0" dirty="0">
                <a:ln>
                  <a:noFill/>
                </a:ln>
                <a:solidFill>
                  <a:schemeClr val="tx1"/>
                </a:solidFill>
                <a:effectLst/>
                <a:latin typeface="Arial" panose="020B0604020202020204" pitchFamily="34" charset="0"/>
              </a:rPr>
              <a:t>Agenda, Board Recommendations,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and Management Proposals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Translated them into </a:t>
            </a:r>
            <a:r>
              <a:rPr kumimoji="0" lang="en-US" altLang="en-US" sz="1800" b="1" i="0" u="none" strike="noStrike" cap="none" normalizeH="0" baseline="0" dirty="0">
                <a:ln>
                  <a:noFill/>
                </a:ln>
                <a:solidFill>
                  <a:schemeClr val="tx1"/>
                </a:solidFill>
                <a:effectLst/>
                <a:latin typeface="Arial" panose="020B0604020202020204" pitchFamily="34" charset="0"/>
              </a:rPr>
              <a:t>User Stories</a:t>
            </a:r>
            <a:r>
              <a:rPr kumimoji="0" lang="en-US" altLang="en-US" sz="1800" b="0" i="0" u="none" strike="noStrike" cap="none" normalizeH="0" baseline="0" dirty="0">
                <a:ln>
                  <a:noFill/>
                </a:ln>
                <a:solidFill>
                  <a:schemeClr val="tx1"/>
                </a:solidFill>
                <a:effectLst/>
                <a:latin typeface="Arial" panose="020B0604020202020204" pitchFamily="34" charset="0"/>
              </a:rPr>
              <a:t> with </a:t>
            </a:r>
            <a:r>
              <a:rPr kumimoji="0" lang="en-US" altLang="en-US" sz="1800" b="1" i="0" u="none" strike="noStrike" cap="none" normalizeH="0" baseline="0" dirty="0">
                <a:ln>
                  <a:noFill/>
                </a:ln>
                <a:solidFill>
                  <a:schemeClr val="tx1"/>
                </a:solidFill>
                <a:effectLst/>
                <a:latin typeface="Arial" panose="020B0604020202020204" pitchFamily="34" charset="0"/>
              </a:rPr>
              <a:t>Acceptance Criteria</a:t>
            </a:r>
            <a:r>
              <a:rPr kumimoji="0" lang="en-US" altLang="en-US" sz="1800" b="0" i="0" u="none" strike="noStrike" cap="none" normalizeH="0" baseline="0" dirty="0">
                <a:ln>
                  <a:noFill/>
                </a:ln>
                <a:solidFill>
                  <a:schemeClr val="tx1"/>
                </a:solidFill>
                <a:effectLst/>
                <a:latin typeface="Arial" panose="020B0604020202020204" pitchFamily="34" charset="0"/>
              </a:rPr>
              <a:t> in JIRA.</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Prioritized backlog using </a:t>
            </a:r>
            <a:r>
              <a:rPr kumimoji="0" lang="en-US" altLang="en-US" sz="1800" b="1" i="0" u="none" strike="noStrike" cap="none" normalizeH="0" baseline="0" dirty="0">
                <a:ln>
                  <a:noFill/>
                </a:ln>
                <a:solidFill>
                  <a:schemeClr val="tx1"/>
                </a:solidFill>
                <a:effectLst/>
                <a:latin typeface="Arial" panose="020B0604020202020204" pitchFamily="34" charset="0"/>
              </a:rPr>
              <a:t>business value (BV) &amp; complexity points (CP)</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Sprint Planning &amp; Design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Created </a:t>
            </a:r>
            <a:r>
              <a:rPr kumimoji="0" lang="en-US" altLang="en-US" sz="1800" b="1" i="0" u="none" strike="noStrike" cap="none" normalizeH="0" baseline="0" dirty="0">
                <a:ln>
                  <a:noFill/>
                </a:ln>
                <a:solidFill>
                  <a:schemeClr val="tx1"/>
                </a:solidFill>
                <a:effectLst/>
                <a:latin typeface="Arial" panose="020B0604020202020204" pitchFamily="34" charset="0"/>
              </a:rPr>
              <a:t>process flow diagrams (AS-IS → TO-BE)</a:t>
            </a:r>
            <a:r>
              <a:rPr kumimoji="0" lang="en-US" altLang="en-US" sz="1800" b="0" i="0" u="none" strike="noStrike" cap="none" normalizeH="0" baseline="0" dirty="0">
                <a:ln>
                  <a:noFill/>
                </a:ln>
                <a:solidFill>
                  <a:schemeClr val="tx1"/>
                </a:solidFill>
                <a:effectLst/>
                <a:latin typeface="Arial" panose="020B0604020202020204" pitchFamily="34" charset="0"/>
              </a:rPr>
              <a:t> in Visio.</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Designed wireframes / mockups using </a:t>
            </a:r>
            <a:r>
              <a:rPr kumimoji="0" lang="en-US" altLang="en-US" sz="1800" b="1" i="0" u="none" strike="noStrike" cap="none" normalizeH="0" baseline="0" dirty="0">
                <a:ln>
                  <a:noFill/>
                </a:ln>
                <a:solidFill>
                  <a:schemeClr val="tx1"/>
                </a:solidFill>
                <a:effectLst/>
                <a:latin typeface="Arial" panose="020B0604020202020204" pitchFamily="34" charset="0"/>
              </a:rPr>
              <a:t>Axure / Balsamiq</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Defined sprint scope and commitments with Dev &amp; QA teams.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224021"/>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2.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{FF594AD3-C555-4956-A27C-ED33E6A29E1D}tf11665031_win32</Template>
  <TotalTime>83</TotalTime>
  <Words>1691</Words>
  <Application>Microsoft Office PowerPoint</Application>
  <PresentationFormat>Widescreen</PresentationFormat>
  <Paragraphs>180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Nova</vt:lpstr>
      <vt:lpstr>Arial Nova Light</vt:lpstr>
      <vt:lpstr>Wingdings 2</vt:lpstr>
      <vt:lpstr>SlateVTI</vt:lpstr>
      <vt:lpstr>GACA Application Development – Auto Code Agenda</vt:lpstr>
      <vt:lpstr>Investor Communication Solutions – Global Proxy Services</vt:lpstr>
      <vt:lpstr>Situation – The Current Context</vt:lpstr>
      <vt:lpstr>Problem – What’s Going Wrong</vt:lpstr>
      <vt:lpstr>Opportunity – What Can Be Improved</vt:lpstr>
      <vt:lpstr>Purpose Statement (Goal)</vt:lpstr>
      <vt:lpstr>Project Objectives (SMART)</vt:lpstr>
      <vt:lpstr>Success Criteria – Benchmarks for Project Success</vt:lpstr>
      <vt:lpstr>Method / Approach – Project Execution through Agile Methodology</vt:lpstr>
      <vt:lpstr>Method / Approach – Project Execution through Agile Methodology</vt:lpstr>
      <vt:lpstr>Project execution through Agile</vt:lpstr>
      <vt:lpstr>Resources - Team Roles</vt:lpstr>
      <vt:lpstr>Risks and Dependencies</vt:lpstr>
      <vt:lpstr>Summary Report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HP</cp:lastModifiedBy>
  <cp:revision>7</cp:revision>
  <dcterms:created xsi:type="dcterms:W3CDTF">2025-08-29T08:14:38Z</dcterms:created>
  <dcterms:modified xsi:type="dcterms:W3CDTF">2025-08-29T09:39:46Z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