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7900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591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2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62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20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271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881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13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083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326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086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B8AEC-6E91-4593-9C58-7709A8722C14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414A5-0392-44DE-AE61-1F00F28FF4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796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CBI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 – </a:t>
            </a:r>
            <a:r>
              <a:rPr lang="en-US" dirty="0" err="1" smtClean="0"/>
              <a:t>Pradnya</a:t>
            </a:r>
            <a:r>
              <a:rPr lang="en-US" dirty="0" smtClean="0"/>
              <a:t> </a:t>
            </a:r>
            <a:r>
              <a:rPr lang="en-US" dirty="0" err="1" smtClean="0"/>
              <a:t>Sidankar</a:t>
            </a:r>
            <a:endParaRPr lang="en-US" dirty="0" smtClean="0"/>
          </a:p>
          <a:p>
            <a:r>
              <a:rPr lang="en-US" dirty="0" smtClean="0"/>
              <a:t>Date : 8/7/2025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878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796"/>
            <a:ext cx="8229600" cy="830916"/>
          </a:xfrm>
        </p:spPr>
        <p:txBody>
          <a:bodyPr/>
          <a:lstStyle/>
          <a:p>
            <a:pPr algn="l"/>
            <a:r>
              <a:rPr lang="en-US" dirty="0" smtClean="0"/>
              <a:t>RESOURCES 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3673"/>
            <a:ext cx="8229600" cy="5685687"/>
          </a:xfrm>
        </p:spPr>
        <p:txBody>
          <a:bodyPr>
            <a:normAutofit fontScale="40000" lnSpcReduction="20000"/>
          </a:bodyPr>
          <a:lstStyle/>
          <a:p>
            <a:r>
              <a:rPr lang="en-US" sz="4500" b="1" dirty="0" smtClean="0"/>
              <a:t>PEOPLE :</a:t>
            </a:r>
            <a:endParaRPr lang="en-US" sz="4500" dirty="0"/>
          </a:p>
          <a:p>
            <a:r>
              <a:rPr lang="en-US" sz="4500" dirty="0" smtClean="0"/>
              <a:t>Includes a Business Analyst for requirement gathering, Developers for feature      implementation, QA testers for quality checks, Auditors for functional validation, Trainers for user enablement, and IT Support for deployment and troubleshooting.</a:t>
            </a:r>
          </a:p>
          <a:p>
            <a:endParaRPr lang="en-US" sz="4500" dirty="0" smtClean="0"/>
          </a:p>
          <a:p>
            <a:r>
              <a:rPr lang="en-US" sz="4500" b="1" dirty="0" smtClean="0"/>
              <a:t>TIME :</a:t>
            </a:r>
            <a:r>
              <a:rPr lang="en-US" sz="4500" dirty="0" smtClean="0"/>
              <a:t/>
            </a:r>
            <a:br>
              <a:rPr lang="en-US" sz="4500" dirty="0" smtClean="0"/>
            </a:br>
            <a:r>
              <a:rPr lang="en-US" sz="4500" dirty="0" smtClean="0"/>
              <a:t>The project spans </a:t>
            </a:r>
            <a:r>
              <a:rPr lang="en-US" sz="4500" b="1" dirty="0" smtClean="0"/>
              <a:t>3 months</a:t>
            </a:r>
            <a:r>
              <a:rPr lang="en-US" sz="4500" dirty="0" smtClean="0"/>
              <a:t>, aligned with the Waterfall model—covering requirement analysis, system design, development, testing, and deployment/training phases.</a:t>
            </a:r>
          </a:p>
          <a:p>
            <a:endParaRPr lang="en-US" sz="4500" dirty="0" smtClean="0"/>
          </a:p>
          <a:p>
            <a:r>
              <a:rPr lang="en-US" sz="4500" b="1" dirty="0" smtClean="0"/>
              <a:t>ESSENTIAL TOOLS &amp; PLATFORMS :</a:t>
            </a:r>
            <a:r>
              <a:rPr lang="en-US" sz="4500" dirty="0" smtClean="0"/>
              <a:t/>
            </a:r>
            <a:br>
              <a:rPr lang="en-US" sz="4500" dirty="0" smtClean="0"/>
            </a:br>
            <a:r>
              <a:rPr lang="en-US" sz="4500" dirty="0" smtClean="0"/>
              <a:t>Uses the existing </a:t>
            </a:r>
            <a:r>
              <a:rPr lang="en-US" sz="4500" b="1" dirty="0" smtClean="0"/>
              <a:t>CBI software</a:t>
            </a:r>
            <a:r>
              <a:rPr lang="en-US" sz="4500" dirty="0" smtClean="0"/>
              <a:t> as the base system. Tools like </a:t>
            </a:r>
            <a:r>
              <a:rPr lang="en-US" sz="4500" b="1" dirty="0" smtClean="0"/>
              <a:t>Visio or Lucid chart</a:t>
            </a:r>
            <a:r>
              <a:rPr lang="en-US" sz="4500" dirty="0" smtClean="0"/>
              <a:t> for design, </a:t>
            </a:r>
            <a:r>
              <a:rPr lang="en-US" sz="4500" b="1" dirty="0" smtClean="0"/>
              <a:t>Jira</a:t>
            </a:r>
            <a:r>
              <a:rPr lang="en-US" sz="4500" dirty="0" smtClean="0"/>
              <a:t> for task tracking, </a:t>
            </a:r>
            <a:r>
              <a:rPr lang="en-US" sz="4500" b="1" dirty="0" smtClean="0"/>
              <a:t>Excel/TestRail</a:t>
            </a:r>
            <a:r>
              <a:rPr lang="en-US" sz="4500" dirty="0" smtClean="0"/>
              <a:t> for testing, and </a:t>
            </a:r>
            <a:r>
              <a:rPr lang="en-US" sz="4500" b="1" dirty="0" smtClean="0"/>
              <a:t>PowerPoint or video tools</a:t>
            </a:r>
            <a:r>
              <a:rPr lang="en-US" sz="4500" dirty="0" smtClean="0"/>
              <a:t> for training.</a:t>
            </a:r>
          </a:p>
          <a:p>
            <a:endParaRPr lang="en-US" sz="4500" dirty="0" smtClean="0"/>
          </a:p>
          <a:p>
            <a:r>
              <a:rPr lang="en-US" sz="4500" b="1" dirty="0" smtClean="0"/>
              <a:t>BUDGET ESTIMATE :</a:t>
            </a:r>
            <a:r>
              <a:rPr lang="en-US" sz="4500" dirty="0" smtClean="0"/>
              <a:t/>
            </a:r>
            <a:br>
              <a:rPr lang="en-US" sz="4500" dirty="0" smtClean="0"/>
            </a:br>
            <a:r>
              <a:rPr lang="en-US" sz="4500" dirty="0" smtClean="0"/>
              <a:t>An estimated </a:t>
            </a:r>
            <a:r>
              <a:rPr lang="en-US" sz="4500" b="1" dirty="0" err="1" smtClean="0"/>
              <a:t>Rs</a:t>
            </a:r>
            <a:r>
              <a:rPr lang="en-US" sz="4500" b="1" dirty="0" smtClean="0"/>
              <a:t>. 30,00,000</a:t>
            </a:r>
            <a:r>
              <a:rPr lang="en-US" sz="4500" dirty="0" smtClean="0"/>
              <a:t> covering software development, tool subscriptions (if any), user training sessions, and ongoing support during rollout.</a:t>
            </a:r>
          </a:p>
          <a:p>
            <a:endParaRPr lang="en-US" sz="4500" dirty="0" smtClean="0"/>
          </a:p>
          <a:p>
            <a:r>
              <a:rPr lang="en-US" sz="4500" b="1" dirty="0" smtClean="0"/>
              <a:t>SUPPORT INFRASTRUCTURE:</a:t>
            </a:r>
            <a:r>
              <a:rPr lang="en-US" sz="4500" dirty="0" smtClean="0"/>
              <a:t/>
            </a:r>
            <a:br>
              <a:rPr lang="en-US" sz="4500" dirty="0" smtClean="0"/>
            </a:br>
            <a:r>
              <a:rPr lang="en-US" sz="4500" dirty="0" smtClean="0"/>
              <a:t>Requires access to CBI’s </a:t>
            </a:r>
            <a:r>
              <a:rPr lang="en-US" sz="4500" b="1" dirty="0" smtClean="0"/>
              <a:t>test environment</a:t>
            </a:r>
            <a:r>
              <a:rPr lang="en-US" sz="4500" dirty="0" smtClean="0"/>
              <a:t>, updated process documentation, coder/auditor access, and basic hardware like laptops and internet connectivity for all users involved.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2187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 fontScale="90000"/>
          </a:bodyPr>
          <a:lstStyle/>
          <a:p>
            <a:pPr algn="l"/>
            <a:r>
              <a:rPr lang="en-IN" dirty="0" smtClean="0"/>
              <a:t>RISKS AND DEPENDENCIES :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r>
              <a:rPr lang="en-US" sz="4200" b="1" dirty="0" smtClean="0"/>
              <a:t>User Resistance to Change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Coders and auditors may be comfortable with the current manual CBI process. Adopting automation may require extra effort and mindset change.</a:t>
            </a:r>
          </a:p>
          <a:p>
            <a:r>
              <a:rPr lang="en-US" sz="4200" b="1" dirty="0" smtClean="0"/>
              <a:t>Training and Adoption Risk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If proper training is not provided, users may misuse or underutilize the new features, affecting overall performance and system trust.</a:t>
            </a:r>
          </a:p>
          <a:p>
            <a:r>
              <a:rPr lang="en-US" sz="4200" b="1" dirty="0" smtClean="0"/>
              <a:t>System Compatibility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Enhancements must align with the existing CBI architecture. Any mismatch in integration could delay the project or cause technical issues.</a:t>
            </a:r>
          </a:p>
          <a:p>
            <a:r>
              <a:rPr lang="en-US" sz="4200" b="1" dirty="0" smtClean="0"/>
              <a:t>Data Accuracy and Logic Dependency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The accuracy of validation and modifier suggestions depends on up-to-date coding guidelines and payer-specific rules. Outdated logic can cause incorrect suggestions.</a:t>
            </a:r>
          </a:p>
          <a:p>
            <a:r>
              <a:rPr lang="en-US" sz="4200" b="1" dirty="0" smtClean="0"/>
              <a:t>Timeline and Budget Constraints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If any phase takes longer than planned—especially design or testing—it could impact the overall 3-month timeline or require additional budget approval.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8957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be completed by -</a:t>
            </a:r>
            <a:r>
              <a:rPr lang="en-IN" dirty="0"/>
              <a:t>Mr. Karan Mehta</a:t>
            </a:r>
            <a:r>
              <a:rPr lang="en-US" dirty="0" smtClean="0"/>
              <a:t> (Manager)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Project Sponsor - </a:t>
            </a:r>
            <a:r>
              <a:rPr lang="en-IN" dirty="0"/>
              <a:t>Mr. Rajeev </a:t>
            </a:r>
            <a:r>
              <a:rPr lang="en-IN" dirty="0" smtClean="0"/>
              <a:t>Menon (</a:t>
            </a:r>
            <a:r>
              <a:rPr lang="en-IN" dirty="0"/>
              <a:t>VP – Operations</a:t>
            </a:r>
            <a:r>
              <a:rPr lang="en-IN" dirty="0" smtClean="0"/>
              <a:t>)</a:t>
            </a:r>
          </a:p>
          <a:p>
            <a:r>
              <a:rPr lang="en-IN" dirty="0" smtClean="0"/>
              <a:t>Project Manager - </a:t>
            </a:r>
            <a:r>
              <a:rPr lang="en-IN" dirty="0" smtClean="0"/>
              <a:t>Mr. Karan Mehta</a:t>
            </a:r>
            <a:r>
              <a:rPr lang="en-US" dirty="0" smtClean="0"/>
              <a:t> </a:t>
            </a:r>
            <a:endParaRPr lang="en-IN" dirty="0" smtClean="0"/>
          </a:p>
          <a:p>
            <a:r>
              <a:rPr lang="en-IN" dirty="0" smtClean="0"/>
              <a:t>(</a:t>
            </a:r>
            <a:r>
              <a:rPr lang="en-IN" dirty="0"/>
              <a:t>IT Project </a:t>
            </a:r>
            <a:r>
              <a:rPr lang="en-IN" dirty="0" smtClean="0"/>
              <a:t>Manager)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8807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SITUATION: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CBI</a:t>
            </a:r>
            <a:r>
              <a:rPr lang="en-US" sz="2000" dirty="0" smtClean="0"/>
              <a:t> is the internal software used by coders and auditors for processing medical records.</a:t>
            </a:r>
          </a:p>
          <a:p>
            <a:r>
              <a:rPr lang="en-US" sz="2000" dirty="0" smtClean="0"/>
              <a:t>It supports </a:t>
            </a:r>
            <a:r>
              <a:rPr lang="en-US" sz="2000" b="1" dirty="0" smtClean="0"/>
              <a:t>manual entry</a:t>
            </a:r>
            <a:r>
              <a:rPr lang="en-US" sz="2000" dirty="0" smtClean="0"/>
              <a:t> of ICD-10 and CPT codes, modifier addition, and chart submission.</a:t>
            </a:r>
          </a:p>
          <a:p>
            <a:r>
              <a:rPr lang="en-US" sz="2000" dirty="0" smtClean="0"/>
              <a:t>Audit reports are created manually using Excel or Word outside the system.</a:t>
            </a:r>
          </a:p>
          <a:p>
            <a:r>
              <a:rPr lang="en-US" sz="2000" dirty="0" smtClean="0"/>
              <a:t>There is </a:t>
            </a:r>
            <a:r>
              <a:rPr lang="en-US" sz="2000" b="1" dirty="0" smtClean="0"/>
              <a:t>no automatic validation</a:t>
            </a:r>
            <a:r>
              <a:rPr lang="en-US" sz="2000" dirty="0" smtClean="0"/>
              <a:t>, so errors can go unnoticed until the audit stage.</a:t>
            </a:r>
          </a:p>
          <a:p>
            <a:r>
              <a:rPr lang="en-US" sz="2000" dirty="0" smtClean="0"/>
              <a:t>Coders don’t get </a:t>
            </a:r>
            <a:r>
              <a:rPr lang="en-US" sz="2000" b="1" dirty="0" smtClean="0"/>
              <a:t>immediate feedback</a:t>
            </a:r>
            <a:r>
              <a:rPr lang="en-US" sz="2000" dirty="0" smtClean="0"/>
              <a:t> from the system while coding.</a:t>
            </a:r>
          </a:p>
          <a:p>
            <a:r>
              <a:rPr lang="en-US" sz="2000" dirty="0" smtClean="0"/>
              <a:t>Supervisors or managers have to rely on manual tracking or emails to monitor coder productivity.</a:t>
            </a:r>
          </a:p>
          <a:p>
            <a:r>
              <a:rPr lang="en-US" sz="2000" b="1" dirty="0" smtClean="0"/>
              <a:t>No dashboards or reports</a:t>
            </a:r>
            <a:r>
              <a:rPr lang="en-US" sz="2000" dirty="0" smtClean="0"/>
              <a:t> are available within CBI to track team performance in real time.</a:t>
            </a: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7110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OPPORTUNITY: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200" dirty="0" smtClean="0"/>
              <a:t>We have a chance to </a:t>
            </a:r>
            <a:r>
              <a:rPr lang="en-US" sz="2200" b="1" dirty="0" smtClean="0"/>
              <a:t>upgrade CBI</a:t>
            </a:r>
            <a:r>
              <a:rPr lang="en-US" sz="2200" dirty="0" smtClean="0"/>
              <a:t> with features that will make it smarter and more helpful:</a:t>
            </a:r>
          </a:p>
          <a:p>
            <a:r>
              <a:rPr lang="en-US" sz="2200" dirty="0" smtClean="0"/>
              <a:t>Add </a:t>
            </a:r>
            <a:r>
              <a:rPr lang="en-US" sz="2200" b="1" dirty="0" smtClean="0"/>
              <a:t>real-time code validation</a:t>
            </a:r>
            <a:r>
              <a:rPr lang="en-US" sz="2200" dirty="0" smtClean="0"/>
              <a:t> to catch mistakes early.</a:t>
            </a:r>
          </a:p>
          <a:p>
            <a:r>
              <a:rPr lang="en-US" sz="2200" dirty="0" smtClean="0"/>
              <a:t>Suggest the correct </a:t>
            </a:r>
            <a:r>
              <a:rPr lang="en-US" sz="2200" b="1" dirty="0" smtClean="0"/>
              <a:t>modifiers automatically</a:t>
            </a:r>
            <a:r>
              <a:rPr lang="en-US" sz="2200" dirty="0" smtClean="0"/>
              <a:t> based on the diagnosis and procedure.</a:t>
            </a:r>
          </a:p>
          <a:p>
            <a:r>
              <a:rPr lang="en-US" sz="2200" dirty="0" smtClean="0"/>
              <a:t>Allow coders to </a:t>
            </a:r>
            <a:r>
              <a:rPr lang="en-US" sz="2200" b="1" dirty="0" smtClean="0"/>
              <a:t>submit only error-free charts</a:t>
            </a:r>
            <a:r>
              <a:rPr lang="en-US" sz="2200" dirty="0" smtClean="0"/>
              <a:t>, reducing rework.</a:t>
            </a:r>
          </a:p>
          <a:p>
            <a:r>
              <a:rPr lang="en-US" sz="2200" dirty="0" smtClean="0"/>
              <a:t>Automatically generate </a:t>
            </a:r>
            <a:r>
              <a:rPr lang="en-US" sz="2200" b="1" dirty="0" smtClean="0"/>
              <a:t>audit reports</a:t>
            </a:r>
            <a:r>
              <a:rPr lang="en-US" sz="2200" dirty="0" smtClean="0"/>
              <a:t> linked with each coder and chart ID.</a:t>
            </a:r>
          </a:p>
          <a:p>
            <a:r>
              <a:rPr lang="en-US" sz="2200" dirty="0" smtClean="0"/>
              <a:t>Provide </a:t>
            </a:r>
            <a:r>
              <a:rPr lang="en-US" sz="2200" b="1" dirty="0" smtClean="0"/>
              <a:t>dashboards</a:t>
            </a:r>
            <a:r>
              <a:rPr lang="en-US" sz="2200" dirty="0" smtClean="0"/>
              <a:t> that show live stats for coder accuracy and productivity.</a:t>
            </a:r>
          </a:p>
          <a:p>
            <a:r>
              <a:rPr lang="en-US" sz="2200" dirty="0" smtClean="0"/>
              <a:t>These features will help </a:t>
            </a:r>
            <a:r>
              <a:rPr lang="en-US" sz="2200" b="1" dirty="0" smtClean="0"/>
              <a:t>coders do their job better and faster</a:t>
            </a:r>
            <a:r>
              <a:rPr lang="en-US" sz="2200" dirty="0" smtClean="0"/>
              <a:t>, while giving </a:t>
            </a:r>
            <a:r>
              <a:rPr lang="en-US" sz="2200" b="1" dirty="0" smtClean="0"/>
              <a:t>managers better control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Upgrading CBI will support the company’s goal to </a:t>
            </a:r>
            <a:r>
              <a:rPr lang="en-US" sz="2200" b="1" dirty="0" smtClean="0"/>
              <a:t>improve compliance, reduce claim denials, and speed up billing</a:t>
            </a:r>
            <a:r>
              <a:rPr lang="en-US" sz="2200" dirty="0" smtClean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817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PROBLEM: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Manual coding </a:t>
            </a:r>
            <a:r>
              <a:rPr lang="en-US" sz="2000" dirty="0" smtClean="0"/>
              <a:t>leads to </a:t>
            </a:r>
            <a:r>
              <a:rPr lang="en-US" sz="2000" b="1" dirty="0" smtClean="0"/>
              <a:t>higher chances of mistakes</a:t>
            </a:r>
            <a:r>
              <a:rPr lang="en-US" sz="2000" dirty="0" smtClean="0"/>
              <a:t>, especially in complex charts.</a:t>
            </a:r>
          </a:p>
          <a:p>
            <a:r>
              <a:rPr lang="en-US" sz="2000" dirty="0" smtClean="0"/>
              <a:t>Modifiers are sometimes </a:t>
            </a:r>
            <a:r>
              <a:rPr lang="en-US" sz="2000" b="1" dirty="0" smtClean="0"/>
              <a:t>applied incorrectly or missed</a:t>
            </a:r>
            <a:r>
              <a:rPr lang="en-US" sz="2000" dirty="0" smtClean="0"/>
              <a:t>, leading to claim denials.</a:t>
            </a:r>
          </a:p>
          <a:p>
            <a:r>
              <a:rPr lang="en-US" sz="2000" b="1" dirty="0" smtClean="0"/>
              <a:t>Auditors spend more time</a:t>
            </a:r>
            <a:r>
              <a:rPr lang="en-US" sz="2000" dirty="0" smtClean="0"/>
              <a:t> correcting charts that could have been fixed earlier.</a:t>
            </a:r>
          </a:p>
          <a:p>
            <a:r>
              <a:rPr lang="en-US" sz="2000" dirty="0" smtClean="0"/>
              <a:t>The </a:t>
            </a:r>
            <a:r>
              <a:rPr lang="en-US" sz="2000" b="1" dirty="0" smtClean="0"/>
              <a:t>audit cycle is slower</a:t>
            </a:r>
            <a:r>
              <a:rPr lang="en-US" sz="2000" dirty="0" smtClean="0"/>
              <a:t>, impacting the overall billing timeline.</a:t>
            </a:r>
          </a:p>
          <a:p>
            <a:r>
              <a:rPr lang="en-US" sz="2000" dirty="0" smtClean="0"/>
              <a:t>Without system alerts, coders are </a:t>
            </a:r>
            <a:r>
              <a:rPr lang="en-US" sz="2000" b="1" dirty="0" smtClean="0"/>
              <a:t>unaware of mistakes</a:t>
            </a:r>
            <a:r>
              <a:rPr lang="en-US" sz="2000" dirty="0" smtClean="0"/>
              <a:t> until someone points them out.</a:t>
            </a:r>
          </a:p>
          <a:p>
            <a:r>
              <a:rPr lang="en-US" sz="2000" dirty="0" smtClean="0"/>
              <a:t>Lack of performance data makes it hard to identify </a:t>
            </a:r>
            <a:r>
              <a:rPr lang="en-US" sz="2000" b="1" dirty="0" smtClean="0"/>
              <a:t>training needs</a:t>
            </a:r>
            <a:r>
              <a:rPr lang="en-US" sz="2000" dirty="0" smtClean="0"/>
              <a:t> or reward high performers.</a:t>
            </a:r>
          </a:p>
          <a:p>
            <a:r>
              <a:rPr lang="en-US" sz="2000" dirty="0" smtClean="0"/>
              <a:t>These issues together cause </a:t>
            </a:r>
            <a:r>
              <a:rPr lang="en-US" sz="2000" b="1" dirty="0" smtClean="0"/>
              <a:t>delays, financial loss, and dissatisfaction</a:t>
            </a:r>
            <a:r>
              <a:rPr lang="en-US" sz="2000" dirty="0" smtClean="0"/>
              <a:t> for coders and managers</a:t>
            </a:r>
            <a:r>
              <a:rPr lang="en-US" sz="2600" dirty="0" smtClean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8350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PURPOSE STATEMENT: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purpose of this project is to enhance the existing </a:t>
            </a:r>
            <a:r>
              <a:rPr lang="en-US" sz="2000" b="1" dirty="0" smtClean="0"/>
              <a:t>CBI software</a:t>
            </a:r>
            <a:r>
              <a:rPr lang="en-US" sz="2000" dirty="0" smtClean="0"/>
              <a:t> by introducing </a:t>
            </a:r>
            <a:r>
              <a:rPr lang="en-US" sz="2000" b="1" dirty="0" smtClean="0"/>
              <a:t>automation, real-time validation</a:t>
            </a:r>
            <a:r>
              <a:rPr lang="en-US" sz="2000" dirty="0" smtClean="0"/>
              <a:t>, and </a:t>
            </a:r>
            <a:r>
              <a:rPr lang="en-US" sz="2000" b="1" dirty="0" smtClean="0"/>
              <a:t>dashboard-based performance monitoring</a:t>
            </a:r>
            <a:r>
              <a:rPr lang="en-US" sz="2000" dirty="0" smtClean="0"/>
              <a:t> to improve the overall </a:t>
            </a:r>
            <a:r>
              <a:rPr lang="en-US" sz="2000" b="1" dirty="0" smtClean="0"/>
              <a:t>accuracy, efficiency, and visibility</a:t>
            </a:r>
            <a:r>
              <a:rPr lang="en-US" sz="2000" dirty="0" smtClean="0"/>
              <a:t> of the medical coding and auditing process.</a:t>
            </a:r>
          </a:p>
          <a:p>
            <a:r>
              <a:rPr lang="en-US" sz="2000" dirty="0" smtClean="0"/>
              <a:t>This enhancement aims to:</a:t>
            </a:r>
          </a:p>
          <a:p>
            <a:r>
              <a:rPr lang="en-US" sz="2000" dirty="0" smtClean="0"/>
              <a:t>Reduce manual errors in coding and modifier selection</a:t>
            </a:r>
          </a:p>
          <a:p>
            <a:r>
              <a:rPr lang="en-US" sz="2000" dirty="0" smtClean="0"/>
              <a:t>Decrease rework and claim denials</a:t>
            </a:r>
          </a:p>
          <a:p>
            <a:r>
              <a:rPr lang="en-US" sz="2000" dirty="0" smtClean="0"/>
              <a:t>Automate audit report generation for faster turnaround</a:t>
            </a:r>
          </a:p>
          <a:p>
            <a:r>
              <a:rPr lang="en-US" sz="2000" dirty="0" smtClean="0"/>
              <a:t>Provide real-time insights into coder productivity and quality</a:t>
            </a:r>
          </a:p>
          <a:p>
            <a:r>
              <a:rPr lang="en-US" sz="2000" dirty="0" smtClean="0"/>
              <a:t>Align the coding workflow with organizational goals for compliance and revenue cycle improvement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347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PROJECT OBJCTIVES 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200" b="1" dirty="0" smtClean="0"/>
              <a:t>Enable real-time code validation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Reduce manual errors by validating ICD-10 and CPT codes as they are entered in CBI.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b="1" dirty="0" smtClean="0"/>
              <a:t>Automate modifier suggestions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Improve accuracy by suggesting appropriate modifiers based on diagnosis–procedure mapping.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b="1" dirty="0" smtClean="0"/>
              <a:t>Auto-generate audit reports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Save time and improve consistency by linking audit reports to Coder ID and Chart ID.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b="1" dirty="0" smtClean="0"/>
              <a:t>Introduce performance dashboards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Provide real-time insights into coder productivity, quality, and chart status.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b="1" dirty="0" smtClean="0"/>
              <a:t>Follow the Waterfall development model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Execute the project in clear phases—Requirements, Design, Development, Testing, and Deployment</a:t>
            </a:r>
            <a:r>
              <a:rPr lang="en-US" sz="2600" dirty="0" smtClean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25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SUCCESS CRITERIA: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b="1" dirty="0" smtClean="0"/>
              <a:t>Increased Coding Accuracy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Achieve at least </a:t>
            </a:r>
            <a:r>
              <a:rPr lang="en-US" sz="2200" b="1" dirty="0" smtClean="0"/>
              <a:t>95% accuracy</a:t>
            </a:r>
            <a:r>
              <a:rPr lang="en-US" sz="2200" dirty="0" smtClean="0"/>
              <a:t> in code and modifier application within 3 months.</a:t>
            </a:r>
          </a:p>
          <a:p>
            <a:r>
              <a:rPr lang="en-US" sz="2200" b="1" dirty="0" smtClean="0"/>
              <a:t>Reduction in Rework &amp; Denials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Decrease </a:t>
            </a:r>
            <a:r>
              <a:rPr lang="en-US" sz="2200" b="1" dirty="0" smtClean="0"/>
              <a:t>chart rework and claim denials by 25%</a:t>
            </a:r>
            <a:r>
              <a:rPr lang="en-US" sz="2200" dirty="0" smtClean="0"/>
              <a:t> through early error detection.</a:t>
            </a:r>
          </a:p>
          <a:p>
            <a:r>
              <a:rPr lang="en-US" sz="2200" b="1" dirty="0" smtClean="0"/>
              <a:t>Faster Audit Turnaround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Cut down </a:t>
            </a:r>
            <a:r>
              <a:rPr lang="en-US" sz="2200" b="1" dirty="0" smtClean="0"/>
              <a:t>audit processing time by 30%</a:t>
            </a:r>
            <a:r>
              <a:rPr lang="en-US" sz="2200" dirty="0" smtClean="0"/>
              <a:t> with automated report generation.</a:t>
            </a:r>
          </a:p>
          <a:p>
            <a:r>
              <a:rPr lang="en-US" sz="2200" b="1" dirty="0" smtClean="0"/>
              <a:t>Real-Time Performance Visibility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Generate weekly dashboards showing </a:t>
            </a:r>
            <a:r>
              <a:rPr lang="en-US" sz="2200" b="1" dirty="0" smtClean="0"/>
              <a:t>coder productivity, quality, and error trends</a:t>
            </a:r>
            <a:r>
              <a:rPr lang="en-US" sz="2200" dirty="0" smtClean="0"/>
              <a:t>.</a:t>
            </a:r>
          </a:p>
          <a:p>
            <a:r>
              <a:rPr lang="en-US" sz="2200" b="1" dirty="0" smtClean="0"/>
              <a:t>On-Time, On-Budget Delivery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Complete the project within the planned </a:t>
            </a:r>
            <a:r>
              <a:rPr lang="en-US" sz="2200" b="1" dirty="0" smtClean="0"/>
              <a:t>3-month timeline</a:t>
            </a:r>
            <a:r>
              <a:rPr lang="en-US" sz="2200" dirty="0" smtClean="0"/>
              <a:t> and approved budget.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219120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METHODS &amp; APPROACHES: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project follows the </a:t>
            </a:r>
            <a:r>
              <a:rPr lang="en-US" sz="2000" b="1" dirty="0" smtClean="0"/>
              <a:t>Waterfall model</a:t>
            </a:r>
            <a:r>
              <a:rPr lang="en-US" sz="2000" dirty="0" smtClean="0"/>
              <a:t>, using a step-by-step process where each phase is completed before the next begins.</a:t>
            </a:r>
          </a:p>
          <a:p>
            <a:r>
              <a:rPr lang="en-US" sz="2000" dirty="0" smtClean="0"/>
              <a:t>Existing workflows and pain points in CBI are studied to define clear and complete </a:t>
            </a:r>
            <a:r>
              <a:rPr lang="en-US" sz="2000" b="1" dirty="0" smtClean="0"/>
              <a:t>enhancement requirements</a:t>
            </a:r>
            <a:r>
              <a:rPr lang="en-US" sz="2000" dirty="0" smtClean="0"/>
              <a:t> from all stakeholders.</a:t>
            </a:r>
          </a:p>
          <a:p>
            <a:r>
              <a:rPr lang="en-US" sz="2000" dirty="0" smtClean="0"/>
              <a:t>Based on these requirements, a </a:t>
            </a:r>
            <a:r>
              <a:rPr lang="en-US" sz="2000" b="1" dirty="0" smtClean="0"/>
              <a:t>detailed design</a:t>
            </a:r>
            <a:r>
              <a:rPr lang="en-US" sz="2000" dirty="0" smtClean="0"/>
              <a:t> is prepared for features like real-time validation, modifier suggestions, audit automation, and dashboards.</a:t>
            </a:r>
          </a:p>
          <a:p>
            <a:r>
              <a:rPr lang="en-US" sz="2000" dirty="0" smtClean="0"/>
              <a:t>Enhancements are then </a:t>
            </a:r>
            <a:r>
              <a:rPr lang="en-US" sz="2000" b="1" dirty="0" smtClean="0"/>
              <a:t>developed and tested</a:t>
            </a:r>
            <a:r>
              <a:rPr lang="en-US" sz="2000" dirty="0" smtClean="0"/>
              <a:t> thoroughly to ensure they function correctly within the current CBI environment.</a:t>
            </a:r>
          </a:p>
          <a:p>
            <a:r>
              <a:rPr lang="en-US" sz="2000" dirty="0" smtClean="0"/>
              <a:t>After successful testing, the solution is </a:t>
            </a:r>
            <a:r>
              <a:rPr lang="en-US" sz="2000" b="1" dirty="0" smtClean="0"/>
              <a:t>deployed in phases</a:t>
            </a:r>
            <a:r>
              <a:rPr lang="en-US" sz="2000" dirty="0" smtClean="0"/>
              <a:t>, supported by user training and documentation to ensure smooth adoption</a:t>
            </a:r>
            <a:r>
              <a:rPr lang="en-US" sz="2900" dirty="0" smtClean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9966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METHODS &amp; APPROACHES: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project uses the </a:t>
            </a:r>
            <a:r>
              <a:rPr lang="en-US" sz="2000" b="1" dirty="0" smtClean="0"/>
              <a:t>Waterfall model</a:t>
            </a:r>
            <a:r>
              <a:rPr lang="en-US" sz="2000" dirty="0" smtClean="0"/>
              <a:t>, ensuring each phase is completed before the next begins for better clarity and control.</a:t>
            </a:r>
          </a:p>
          <a:p>
            <a:r>
              <a:rPr lang="en-US" sz="2000" dirty="0" smtClean="0"/>
              <a:t>Existing CBI workflows are reviewed through discussions and document analysis using tools like </a:t>
            </a:r>
            <a:r>
              <a:rPr lang="en-US" sz="2000" b="1" dirty="0" smtClean="0"/>
              <a:t>Excel, Word, and Visio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A detailed design is created for new features (validation, modifier suggestions, dashboards) using </a:t>
            </a:r>
            <a:r>
              <a:rPr lang="en-US" sz="2000" b="1" dirty="0" smtClean="0"/>
              <a:t>Visio</a:t>
            </a:r>
            <a:r>
              <a:rPr lang="en-US" sz="2000" dirty="0" smtClean="0"/>
              <a:t> and </a:t>
            </a:r>
            <a:r>
              <a:rPr lang="en-US" sz="2000" b="1" dirty="0" err="1" smtClean="0"/>
              <a:t>Lucidchart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Enhancements are developed and tested within the current CBI platform. </a:t>
            </a:r>
            <a:r>
              <a:rPr lang="en-US" sz="2000" b="1" dirty="0" smtClean="0"/>
              <a:t>Jira</a:t>
            </a:r>
            <a:r>
              <a:rPr lang="en-US" sz="2000" dirty="0" smtClean="0"/>
              <a:t> is used for tracking tasks, and </a:t>
            </a:r>
            <a:r>
              <a:rPr lang="en-US" sz="2000" b="1" dirty="0" smtClean="0"/>
              <a:t>Excel or TestRail</a:t>
            </a:r>
            <a:r>
              <a:rPr lang="en-US" sz="2000" dirty="0" smtClean="0"/>
              <a:t> for test cases.</a:t>
            </a:r>
          </a:p>
          <a:p>
            <a:r>
              <a:rPr lang="en-US" sz="2000" dirty="0" smtClean="0"/>
              <a:t>After testing, features are deployed in phases. Users are trained with </a:t>
            </a:r>
            <a:r>
              <a:rPr lang="en-US" sz="2000" b="1" dirty="0" smtClean="0"/>
              <a:t>PowerPoint guides, demo videos</a:t>
            </a:r>
            <a:r>
              <a:rPr lang="en-US" sz="2000" dirty="0" smtClean="0"/>
              <a:t>, and post-go-live support is managed via </a:t>
            </a:r>
            <a:r>
              <a:rPr lang="en-US" sz="2000" b="1" dirty="0" smtClean="0"/>
              <a:t>Jira Service Desk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7841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752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CBI</vt:lpstr>
      <vt:lpstr>SITUATION:</vt:lpstr>
      <vt:lpstr>OPPORTUNITY:</vt:lpstr>
      <vt:lpstr>PROBLEM:</vt:lpstr>
      <vt:lpstr>PURPOSE STATEMENT:</vt:lpstr>
      <vt:lpstr>PROJECT OBJCTIVES :</vt:lpstr>
      <vt:lpstr>SUCCESS CRITERIA:</vt:lpstr>
      <vt:lpstr>METHODS &amp; APPROACHES:</vt:lpstr>
      <vt:lpstr>METHODS &amp; APPROACHES:</vt:lpstr>
      <vt:lpstr>RESOURCES :</vt:lpstr>
      <vt:lpstr>RISKS AND DEPENDENCIES : </vt:lpstr>
      <vt:lpstr>To be completed by -Mr. Karan Mehta (Manager)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Pratik</dc:creator>
  <cp:lastModifiedBy>Pratik</cp:lastModifiedBy>
  <cp:revision>8</cp:revision>
  <dcterms:created xsi:type="dcterms:W3CDTF">2025-07-12T16:40:31Z</dcterms:created>
  <dcterms:modified xsi:type="dcterms:W3CDTF">2025-07-12T20:13:47Z</dcterms:modified>
</cp:coreProperties>
</file>