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321" r:id="rId5"/>
    <p:sldId id="332" r:id="rId6"/>
    <p:sldId id="318" r:id="rId7"/>
    <p:sldId id="323" r:id="rId8"/>
    <p:sldId id="324" r:id="rId9"/>
    <p:sldId id="325" r:id="rId10"/>
    <p:sldId id="326" r:id="rId11"/>
    <p:sldId id="327" r:id="rId12"/>
    <p:sldId id="328" r:id="rId13"/>
    <p:sldId id="329" r:id="rId14"/>
    <p:sldId id="330" r:id="rId15"/>
    <p:sldId id="331" r:id="rId16"/>
    <p:sldId id="33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388" autoAdjust="0"/>
  </p:normalViewPr>
  <p:slideViewPr>
    <p:cSldViewPr snapToGrid="0">
      <p:cViewPr varScale="1">
        <p:scale>
          <a:sx n="75" d="100"/>
          <a:sy n="75" d="100"/>
        </p:scale>
        <p:origin x="540" y="66"/>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7/18/2025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7/18/2025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381119" y="262487"/>
            <a:ext cx="5059517" cy="5407091"/>
          </a:xfrm>
        </p:spPr>
        <p:txBody>
          <a:bodyPr>
            <a:normAutofit/>
          </a:bodyPr>
          <a:lstStyle/>
          <a:p>
            <a:r>
              <a:rPr lang="en-US" sz="6000" dirty="0">
                <a:latin typeface="Arial" panose="020B0604020202020204" pitchFamily="34" charset="0"/>
                <a:cs typeface="Arial" panose="020B0604020202020204" pitchFamily="34" charset="0"/>
              </a:rPr>
              <a:t>GCOS Application Porting From Mainframe to IBMi</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8089900" y="3708400"/>
            <a:ext cx="3441700" cy="1536700"/>
          </a:xfrm>
        </p:spPr>
        <p:txBody>
          <a:bodyPr/>
          <a:lstStyle/>
          <a:p>
            <a:pPr marL="0" indent="0">
              <a:buNone/>
            </a:pPr>
            <a:r>
              <a:rPr lang="en-US" dirty="0">
                <a:latin typeface="Arial" panose="020B0604020202020204" pitchFamily="34" charset="0"/>
                <a:cs typeface="Arial" panose="020B0604020202020204" pitchFamily="34" charset="0"/>
              </a:rPr>
              <a:t> Prepared By – Uday Hadap</a:t>
            </a:r>
          </a:p>
          <a:p>
            <a:pPr marL="0" indent="0">
              <a:buNone/>
            </a:pPr>
            <a:r>
              <a:rPr lang="en-US" dirty="0">
                <a:latin typeface="Arial" panose="020B0604020202020204" pitchFamily="34" charset="0"/>
                <a:cs typeface="Arial" panose="020B0604020202020204" pitchFamily="34" charset="0"/>
              </a:rPr>
              <a:t> Date – 19/07/2025</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1</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Resources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Budget: The total budget for this entire porting will be $8000 that includes below costs: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Visit to Customer to Analyze current GCOS application.</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IBMi application development and deployment.</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Training of Users for new application.</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Support to new IBMi application for 6 months.</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Tree>
    <p:extLst>
      <p:ext uri="{BB962C8B-B14F-4D97-AF65-F5344CB8AC3E}">
        <p14:creationId xmlns:p14="http://schemas.microsoft.com/office/powerpoint/2010/main" val="1965618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Risks and Dependencies: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Risks: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Mainframe decides to stop the support before given timeline.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Any unknown interfaces to current GCOS application.</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User resistance to use the new application.</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Downtime during migration can disrupt business operations, and unexpected issues can lead to longer downtimes.</a:t>
            </a:r>
          </a:p>
          <a:p>
            <a:r>
              <a:rPr lang="en-US" dirty="0">
                <a:latin typeface="Arial" panose="020B0604020202020204" pitchFamily="34" charset="0"/>
                <a:cs typeface="Arial" panose="020B0604020202020204" pitchFamily="34" charset="0"/>
              </a:rPr>
              <a:t>Dependencies: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Timely required support from current GCOS application support team.</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Purchase and Readiness of new IBMi server with all required configuration.</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11</a:t>
            </a:fld>
            <a:endParaRPr lang="en-US" dirty="0"/>
          </a:p>
        </p:txBody>
      </p:sp>
    </p:spTree>
    <p:extLst>
      <p:ext uri="{BB962C8B-B14F-4D97-AF65-F5344CB8AC3E}">
        <p14:creationId xmlns:p14="http://schemas.microsoft.com/office/powerpoint/2010/main" val="3503278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Concluding Points: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727201"/>
            <a:ext cx="10437048" cy="3822700"/>
          </a:xfrm>
        </p:spPr>
        <p:txBody>
          <a:bodyPr>
            <a:normAutofit/>
          </a:bodyPr>
          <a:lstStyle/>
          <a:p>
            <a:r>
              <a:rPr lang="en-US" dirty="0">
                <a:latin typeface="Arial" panose="020B0604020202020204" pitchFamily="34" charset="0"/>
                <a:cs typeface="Arial" panose="020B0604020202020204" pitchFamily="34" charset="0"/>
              </a:rPr>
              <a:t>IBMi is a very good option to port the current GCOS system.</a:t>
            </a:r>
          </a:p>
          <a:p>
            <a:r>
              <a:rPr lang="en-US" dirty="0">
                <a:latin typeface="Arial" panose="020B0604020202020204" pitchFamily="34" charset="0"/>
                <a:cs typeface="Arial" panose="020B0604020202020204" pitchFamily="34" charset="0"/>
              </a:rPr>
              <a:t>Considering our company services will ensure: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Timely and Smooth Application Porting.</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Minimum down-time and business impact.</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Quality work.</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Reasonable cost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Post go-live application support</a:t>
            </a:r>
          </a:p>
          <a:p>
            <a:pPr lvl="1">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marL="457200" lvl="1" indent="0">
              <a:buNone/>
            </a:pPr>
            <a:endParaRPr lang="en-US" dirty="0">
              <a:latin typeface="Arial" panose="020B0604020202020204" pitchFamily="34" charset="0"/>
              <a:cs typeface="Arial" panose="020B0604020202020204" pitchFamily="34" charset="0"/>
            </a:endParaRP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12</a:t>
            </a:fld>
            <a:endParaRPr lang="en-US" dirty="0"/>
          </a:p>
        </p:txBody>
      </p:sp>
    </p:spTree>
    <p:extLst>
      <p:ext uri="{BB962C8B-B14F-4D97-AF65-F5344CB8AC3E}">
        <p14:creationId xmlns:p14="http://schemas.microsoft.com/office/powerpoint/2010/main" val="52010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3933663" y="2420516"/>
            <a:ext cx="4816638" cy="855048"/>
          </a:xfrm>
        </p:spPr>
        <p:txBody>
          <a:bodyPr>
            <a:noAutofit/>
          </a:bodyPr>
          <a:lstStyle/>
          <a:p>
            <a:r>
              <a:rPr lang="en-US" sz="6000" dirty="0">
                <a:latin typeface="Arial" panose="020B0604020202020204" pitchFamily="34" charset="0"/>
                <a:cs typeface="Arial" panose="020B0604020202020204" pitchFamily="34" charset="0"/>
              </a:rPr>
              <a:t>Thank You !!!</a:t>
            </a:r>
            <a:endParaRPr lang="en-ZA" sz="6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13</a:t>
            </a:fld>
            <a:endParaRPr lang="en-US" dirty="0"/>
          </a:p>
        </p:txBody>
      </p:sp>
    </p:spTree>
    <p:extLst>
      <p:ext uri="{BB962C8B-B14F-4D97-AF65-F5344CB8AC3E}">
        <p14:creationId xmlns:p14="http://schemas.microsoft.com/office/powerpoint/2010/main" val="418215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2354417" cy="5407091"/>
          </a:xfrm>
        </p:spPr>
        <p:txBody>
          <a:bodyPr/>
          <a:lstStyle/>
          <a:p>
            <a:r>
              <a:rPr lang="en-US"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4178300" y="737115"/>
            <a:ext cx="6659873" cy="5407091"/>
          </a:xfrm>
        </p:spPr>
        <p:txBody>
          <a:bodyPr/>
          <a:lstStyle/>
          <a:p>
            <a:r>
              <a:rPr lang="en-US" dirty="0">
                <a:latin typeface="Arial" panose="020B0604020202020204" pitchFamily="34" charset="0"/>
                <a:cs typeface="Arial" panose="020B0604020202020204" pitchFamily="34" charset="0"/>
              </a:rPr>
              <a:t>Situation/Problem/Opportunity</a:t>
            </a:r>
          </a:p>
          <a:p>
            <a:r>
              <a:rPr lang="en-US" dirty="0">
                <a:latin typeface="Arial" panose="020B0604020202020204" pitchFamily="34" charset="0"/>
                <a:cs typeface="Arial" panose="020B0604020202020204" pitchFamily="34" charset="0"/>
              </a:rPr>
              <a:t>Purpose Statement</a:t>
            </a:r>
          </a:p>
          <a:p>
            <a:r>
              <a:rPr lang="en-US" dirty="0">
                <a:latin typeface="Arial" panose="020B0604020202020204" pitchFamily="34" charset="0"/>
                <a:cs typeface="Arial" panose="020B0604020202020204" pitchFamily="34" charset="0"/>
              </a:rPr>
              <a:t>Project Objectives</a:t>
            </a:r>
          </a:p>
          <a:p>
            <a:r>
              <a:rPr lang="en-US" dirty="0">
                <a:latin typeface="Arial" panose="020B0604020202020204" pitchFamily="34" charset="0"/>
                <a:cs typeface="Arial" panose="020B0604020202020204" pitchFamily="34" charset="0"/>
              </a:rPr>
              <a:t>Success Criteria</a:t>
            </a:r>
          </a:p>
          <a:p>
            <a:r>
              <a:rPr lang="en-US" dirty="0">
                <a:latin typeface="Arial" panose="020B0604020202020204" pitchFamily="34" charset="0"/>
                <a:cs typeface="Arial" panose="020B0604020202020204" pitchFamily="34" charset="0"/>
              </a:rPr>
              <a:t>Methods/Approach</a:t>
            </a:r>
          </a:p>
          <a:p>
            <a:r>
              <a:rPr lang="en-US" dirty="0">
                <a:latin typeface="Arial" panose="020B0604020202020204" pitchFamily="34" charset="0"/>
                <a:cs typeface="Arial" panose="020B0604020202020204" pitchFamily="34" charset="0"/>
              </a:rPr>
              <a:t>Resources</a:t>
            </a:r>
          </a:p>
          <a:p>
            <a:r>
              <a:rPr lang="en-US" dirty="0">
                <a:latin typeface="Arial" panose="020B0604020202020204" pitchFamily="34" charset="0"/>
                <a:cs typeface="Arial" panose="020B0604020202020204" pitchFamily="34" charset="0"/>
              </a:rPr>
              <a:t>Risks and Dependencies</a:t>
            </a:r>
          </a:p>
          <a:p>
            <a:r>
              <a:rPr lang="en-US" dirty="0">
                <a:latin typeface="Arial" panose="020B0604020202020204" pitchFamily="34" charset="0"/>
                <a:cs typeface="Arial" panose="020B0604020202020204" pitchFamily="34" charset="0"/>
              </a:rPr>
              <a:t>Concluding Points</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2</a:t>
            </a:fld>
            <a:endParaRPr lang="en-US" dirty="0"/>
          </a:p>
        </p:txBody>
      </p:sp>
    </p:spTree>
    <p:extLst>
      <p:ext uri="{BB962C8B-B14F-4D97-AF65-F5344CB8AC3E}">
        <p14:creationId xmlns:p14="http://schemas.microsoft.com/office/powerpoint/2010/main" val="928934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a:lstStyle/>
          <a:p>
            <a:r>
              <a:rPr lang="en-US" dirty="0">
                <a:latin typeface="Arial" panose="020B0604020202020204" pitchFamily="34" charset="0"/>
                <a:cs typeface="Arial" panose="020B0604020202020204" pitchFamily="34" charset="0"/>
              </a:rPr>
              <a:t>Situation/Problem/Opportunity</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2108722"/>
            <a:ext cx="8552264" cy="4119463"/>
          </a:xfrm>
        </p:spPr>
        <p:txBody>
          <a:bodyPr/>
          <a:lstStyle/>
          <a:p>
            <a:r>
              <a:rPr lang="en-US" dirty="0">
                <a:latin typeface="Arial" panose="020B0604020202020204" pitchFamily="34" charset="0"/>
                <a:cs typeface="Arial" panose="020B0604020202020204" pitchFamily="34" charset="0"/>
              </a:rPr>
              <a:t>Customer has an application called as ‘GCOS’, which is currently running on old mainframe server.</a:t>
            </a:r>
          </a:p>
          <a:p>
            <a:r>
              <a:rPr lang="en-US" dirty="0">
                <a:latin typeface="Arial" panose="020B0604020202020204" pitchFamily="34" charset="0"/>
                <a:cs typeface="Arial" panose="020B0604020202020204" pitchFamily="34" charset="0"/>
              </a:rPr>
              <a:t>The support for this mainframe server is going to stop in near future.</a:t>
            </a:r>
          </a:p>
          <a:p>
            <a:r>
              <a:rPr lang="en-US" dirty="0">
                <a:latin typeface="Arial" panose="020B0604020202020204" pitchFamily="34" charset="0"/>
                <a:cs typeface="Arial" panose="020B0604020202020204" pitchFamily="34" charset="0"/>
              </a:rPr>
              <a:t>Once the server support is stopped, there is risk of GCOS application getting crash at any time.</a:t>
            </a:r>
          </a:p>
          <a:p>
            <a:r>
              <a:rPr lang="en-US" dirty="0">
                <a:latin typeface="Arial" panose="020B0604020202020204" pitchFamily="34" charset="0"/>
                <a:cs typeface="Arial" panose="020B0604020202020204" pitchFamily="34" charset="0"/>
              </a:rPr>
              <a:t>Hence Customer need to port this GCOS application on to some other platform, before the Mainframe support stops.</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3</a:t>
            </a:fld>
            <a:endParaRPr lang="en-US" dirty="0"/>
          </a:p>
        </p:txBody>
      </p:sp>
    </p:spTree>
    <p:extLst>
      <p:ext uri="{BB962C8B-B14F-4D97-AF65-F5344CB8AC3E}">
        <p14:creationId xmlns:p14="http://schemas.microsoft.com/office/powerpoint/2010/main" val="290615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313353"/>
            <a:ext cx="9150675" cy="816948"/>
          </a:xfrm>
        </p:spPr>
        <p:txBody>
          <a:bodyPr/>
          <a:lstStyle/>
          <a:p>
            <a:r>
              <a:rPr lang="en-US" dirty="0">
                <a:latin typeface="Arial" panose="020B0604020202020204" pitchFamily="34" charset="0"/>
                <a:cs typeface="Arial" panose="020B0604020202020204" pitchFamily="34" charset="0"/>
              </a:rPr>
              <a:t>Purpose Statement (Goals)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130301"/>
            <a:ext cx="8552264" cy="5033346"/>
          </a:xfrm>
        </p:spPr>
        <p:txBody>
          <a:bodyPr>
            <a:normAutofit/>
          </a:bodyPr>
          <a:lstStyle/>
          <a:p>
            <a:r>
              <a:rPr lang="en-US" dirty="0">
                <a:latin typeface="Arial" panose="020B0604020202020204" pitchFamily="34" charset="0"/>
                <a:cs typeface="Arial" panose="020B0604020202020204" pitchFamily="34" charset="0"/>
              </a:rPr>
              <a:t>The IBMi platform is a comprehensive, integrated system known for its reliability, security, particularly in business applications.</a:t>
            </a:r>
          </a:p>
          <a:p>
            <a:r>
              <a:rPr lang="en-US" dirty="0">
                <a:latin typeface="Arial" panose="020B0604020202020204" pitchFamily="34" charset="0"/>
                <a:cs typeface="Arial" panose="020B0604020202020204" pitchFamily="34" charset="0"/>
              </a:rPr>
              <a:t>IBMi gives Legacy and Modernization Support. It supports both older programming languages like RPG, COBOL, and CL, as well as modern languages like Java and Python, allowing for a mix of legacy and modern applications. </a:t>
            </a:r>
          </a:p>
          <a:p>
            <a:r>
              <a:rPr lang="en-US" dirty="0">
                <a:latin typeface="Arial" panose="020B0604020202020204" pitchFamily="34" charset="0"/>
                <a:cs typeface="Arial" panose="020B0604020202020204" pitchFamily="34" charset="0"/>
              </a:rPr>
              <a:t>Hence, we propose to port the GCOS application on IBMi using our services.</a:t>
            </a:r>
          </a:p>
          <a:p>
            <a:r>
              <a:rPr lang="en-US" dirty="0">
                <a:latin typeface="Arial" panose="020B0604020202020204" pitchFamily="34" charset="0"/>
                <a:cs typeface="Arial" panose="020B0604020202020204" pitchFamily="34" charset="0"/>
              </a:rPr>
              <a:t>Our company has all the required things to port the GCOS application on IBMi (i.e. Infrastructure, Prior IBMi porting project experience, Skilled development team, Good quality work at reasonable rates etc.).</a:t>
            </a:r>
          </a:p>
          <a:p>
            <a:r>
              <a:rPr lang="en-US" dirty="0">
                <a:latin typeface="Arial" panose="020B0604020202020204" pitchFamily="34" charset="0"/>
                <a:cs typeface="Arial" panose="020B0604020202020204" pitchFamily="34" charset="0"/>
              </a:rPr>
              <a:t>We can smoothly port the GCOS application on IBMi and make it up &amp; running well before the current mainframe support stops.</a:t>
            </a:r>
          </a:p>
          <a:p>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4</a:t>
            </a:fld>
            <a:endParaRPr lang="en-US" dirty="0"/>
          </a:p>
        </p:txBody>
      </p:sp>
    </p:spTree>
    <p:extLst>
      <p:ext uri="{BB962C8B-B14F-4D97-AF65-F5344CB8AC3E}">
        <p14:creationId xmlns:p14="http://schemas.microsoft.com/office/powerpoint/2010/main" val="2772839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a:lstStyle/>
          <a:p>
            <a:r>
              <a:rPr lang="en-US" dirty="0">
                <a:latin typeface="Arial" panose="020B0604020202020204" pitchFamily="34" charset="0"/>
                <a:cs typeface="Arial" panose="020B0604020202020204" pitchFamily="34" charset="0"/>
              </a:rPr>
              <a:t>Project Objectives: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2108722"/>
            <a:ext cx="10119547" cy="4119463"/>
          </a:xfrm>
        </p:spPr>
        <p:txBody>
          <a:bodyPr/>
          <a:lstStyle/>
          <a:p>
            <a:r>
              <a:rPr lang="en-US" dirty="0">
                <a:latin typeface="Arial" panose="020B0604020202020204" pitchFamily="34" charset="0"/>
                <a:cs typeface="Arial" panose="020B0604020202020204" pitchFamily="34" charset="0"/>
              </a:rPr>
              <a:t>Analyze the existing GCOS application for Architecture, Number of Users, Security etc.</a:t>
            </a:r>
          </a:p>
          <a:p>
            <a:r>
              <a:rPr lang="en-US" dirty="0">
                <a:latin typeface="Arial" panose="020B0604020202020204" pitchFamily="34" charset="0"/>
                <a:cs typeface="Arial" panose="020B0604020202020204" pitchFamily="34" charset="0"/>
              </a:rPr>
              <a:t>Analyze how the application data is currently stored and how it is related to each other. Determine a plan to take this data to IBMi database maintaining same relationship.</a:t>
            </a:r>
          </a:p>
          <a:p>
            <a:r>
              <a:rPr lang="en-US" dirty="0">
                <a:latin typeface="Arial" panose="020B0604020202020204" pitchFamily="34" charset="0"/>
                <a:cs typeface="Arial" panose="020B0604020202020204" pitchFamily="34" charset="0"/>
              </a:rPr>
              <a:t>Analyze the application programs to understand the business rules and determine a plan to take these rules and application logic to IBMi programs.</a:t>
            </a:r>
          </a:p>
          <a:p>
            <a:r>
              <a:rPr lang="en-US" dirty="0">
                <a:latin typeface="Arial" panose="020B0604020202020204" pitchFamily="34" charset="0"/>
                <a:cs typeface="Arial" panose="020B0604020202020204" pitchFamily="34" charset="0"/>
              </a:rPr>
              <a:t>Analyze how the user is currently interacting with the system (i.e. Forms etc.) and determine a plan to take this User Interface to IBMi screens</a:t>
            </a:r>
            <a:r>
              <a:rPr lang="en-US" dirty="0"/>
              <a:t>.</a:t>
            </a:r>
          </a:p>
          <a:p>
            <a:r>
              <a:rPr lang="en-US" dirty="0">
                <a:latin typeface="Arial" panose="020B0604020202020204" pitchFamily="34" charset="0"/>
                <a:cs typeface="Arial" panose="020B0604020202020204" pitchFamily="34" charset="0"/>
              </a:rPr>
              <a:t>Analyze all the current external interfaces to GCOS system and study in which format data is send/received currently</a:t>
            </a:r>
            <a:r>
              <a:rPr lang="en-US" dirty="0"/>
              <a:t>.</a:t>
            </a:r>
          </a:p>
          <a:p>
            <a:r>
              <a:rPr lang="en-US" dirty="0">
                <a:latin typeface="Arial" panose="020B0604020202020204" pitchFamily="34" charset="0"/>
                <a:cs typeface="Arial" panose="020B0604020202020204" pitchFamily="34" charset="0"/>
              </a:rPr>
              <a:t>Ensure that data privacy is maintained</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Tree>
    <p:extLst>
      <p:ext uri="{BB962C8B-B14F-4D97-AF65-F5344CB8AC3E}">
        <p14:creationId xmlns:p14="http://schemas.microsoft.com/office/powerpoint/2010/main" val="7067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29648"/>
          </a:xfrm>
        </p:spPr>
        <p:txBody>
          <a:bodyPr/>
          <a:lstStyle/>
          <a:p>
            <a:r>
              <a:rPr lang="en-US" dirty="0">
                <a:latin typeface="Arial" panose="020B0604020202020204" pitchFamily="34" charset="0"/>
                <a:cs typeface="Arial" panose="020B0604020202020204" pitchFamily="34" charset="0"/>
              </a:rPr>
              <a:t>Success Criteria:</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369268"/>
            <a:ext cx="8552264" cy="4119463"/>
          </a:xfrm>
        </p:spPr>
        <p:txBody>
          <a:bodyPr/>
          <a:lstStyle/>
          <a:p>
            <a:r>
              <a:rPr lang="en-US" dirty="0">
                <a:latin typeface="Arial" panose="020B0604020202020204" pitchFamily="34" charset="0"/>
                <a:cs typeface="Arial" panose="020B0604020202020204" pitchFamily="34" charset="0"/>
              </a:rPr>
              <a:t>All the existing data is ported to IBMi database with no errors/data loss.</a:t>
            </a:r>
          </a:p>
          <a:p>
            <a:r>
              <a:rPr lang="en-US" dirty="0">
                <a:latin typeface="Arial" panose="020B0604020202020204" pitchFamily="34" charset="0"/>
                <a:cs typeface="Arial" panose="020B0604020202020204" pitchFamily="34" charset="0"/>
              </a:rPr>
              <a:t>All the application programs are taken to IBMi programs keeping the business logic as it is.</a:t>
            </a:r>
          </a:p>
          <a:p>
            <a:r>
              <a:rPr lang="en-US" dirty="0">
                <a:latin typeface="Arial" panose="020B0604020202020204" pitchFamily="34" charset="0"/>
                <a:cs typeface="Arial" panose="020B0604020202020204" pitchFamily="34" charset="0"/>
              </a:rPr>
              <a:t>The user interaction with the application is same as before on IBMi platform.</a:t>
            </a:r>
          </a:p>
          <a:p>
            <a:r>
              <a:rPr lang="en-US" dirty="0">
                <a:latin typeface="Arial" panose="020B0604020202020204" pitchFamily="34" charset="0"/>
                <a:cs typeface="Arial" panose="020B0604020202020204" pitchFamily="34" charset="0"/>
              </a:rPr>
              <a:t>The IBMi application security is implemented same as current GCOS application.</a:t>
            </a:r>
          </a:p>
          <a:p>
            <a:r>
              <a:rPr lang="en-US" dirty="0">
                <a:latin typeface="Arial" panose="020B0604020202020204" pitchFamily="34" charset="0"/>
                <a:cs typeface="Arial" panose="020B0604020202020204" pitchFamily="34" charset="0"/>
              </a:rPr>
              <a:t>On IBMi, the GCOS application is running successfully with same or improved performance.</a:t>
            </a:r>
          </a:p>
          <a:p>
            <a:r>
              <a:rPr lang="en-US" dirty="0">
                <a:latin typeface="Arial" panose="020B0604020202020204" pitchFamily="34" charset="0"/>
                <a:cs typeface="Arial" panose="020B0604020202020204" pitchFamily="34" charset="0"/>
              </a:rPr>
              <a:t>The entire porting is done within given timelines and budget.</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6</a:t>
            </a:fld>
            <a:endParaRPr lang="en-US" dirty="0"/>
          </a:p>
        </p:txBody>
      </p:sp>
    </p:spTree>
    <p:extLst>
      <p:ext uri="{BB962C8B-B14F-4D97-AF65-F5344CB8AC3E}">
        <p14:creationId xmlns:p14="http://schemas.microsoft.com/office/powerpoint/2010/main" val="356336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177800"/>
            <a:ext cx="9150675" cy="689947"/>
          </a:xfrm>
        </p:spPr>
        <p:txBody>
          <a:bodyPr/>
          <a:lstStyle/>
          <a:p>
            <a:r>
              <a:rPr lang="en-US" dirty="0">
                <a:latin typeface="Arial" panose="020B0604020202020204" pitchFamily="34" charset="0"/>
                <a:cs typeface="Arial" panose="020B0604020202020204" pitchFamily="34" charset="0"/>
              </a:rPr>
              <a:t>Methods/Approach:</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867747"/>
            <a:ext cx="10589447" cy="5456853"/>
          </a:xfrm>
        </p:spPr>
        <p:txBody>
          <a:bodyPr>
            <a:normAutofit fontScale="85000" lnSpcReduction="10000"/>
          </a:bodyPr>
          <a:lstStyle/>
          <a:p>
            <a:r>
              <a:rPr lang="en-US" sz="2400" dirty="0">
                <a:latin typeface="Arial" panose="020B0604020202020204" pitchFamily="34" charset="0"/>
                <a:cs typeface="Arial" panose="020B0604020202020204" pitchFamily="34" charset="0"/>
              </a:rPr>
              <a:t>Database Porting:</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DB2 tables will be created using existing GCOS Cobol copybooks.</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Relation among tables will be implemented in IBMi tables using Primary key and views etc. </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The COMP fields will be expanded to their actual sizes.</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The utility will be written to do the data import from existing flat file system to DB2.</a:t>
            </a:r>
          </a:p>
          <a:p>
            <a:r>
              <a:rPr lang="en-US" sz="2400" dirty="0">
                <a:latin typeface="Arial" panose="020B0604020202020204" pitchFamily="34" charset="0"/>
                <a:cs typeface="Arial" panose="020B0604020202020204" pitchFamily="34" charset="0"/>
              </a:rPr>
              <a:t>Application Programs Porting:</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EC/TCL control scripts will be written in IBMi CL programs. </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The mapping of various EC/TCL commands to corresponding CL commands will be done.</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The utility will be written to convert the EC/TCL scripts to corresponding CL programs.</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The application Cobol programs will be taken as it is to IBMi. </a:t>
            </a:r>
          </a:p>
          <a:p>
            <a:pPr lvl="1">
              <a:buFont typeface="Wingdings" panose="05000000000000000000" pitchFamily="2" charset="2"/>
              <a:buChar char="ü"/>
            </a:pPr>
            <a:r>
              <a:rPr lang="en-US" sz="2400" dirty="0">
                <a:latin typeface="Arial" panose="020B0604020202020204" pitchFamily="34" charset="0"/>
                <a:cs typeface="Arial" panose="020B0604020202020204" pitchFamily="34" charset="0"/>
              </a:rPr>
              <a:t> Necessary changes will be done for some Cobol statements that doesn’t work on IBMi</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7</a:t>
            </a:fld>
            <a:endParaRPr lang="en-US" dirty="0"/>
          </a:p>
        </p:txBody>
      </p:sp>
    </p:spTree>
    <p:extLst>
      <p:ext uri="{BB962C8B-B14F-4D97-AF65-F5344CB8AC3E}">
        <p14:creationId xmlns:p14="http://schemas.microsoft.com/office/powerpoint/2010/main" val="212494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Methods/Approach: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1358902"/>
            <a:ext cx="8552264" cy="5236611"/>
          </a:xfrm>
        </p:spPr>
        <p:txBody>
          <a:bodyPr>
            <a:normAutofit/>
          </a:bodyPr>
          <a:lstStyle/>
          <a:p>
            <a:r>
              <a:rPr lang="en-US" dirty="0">
                <a:latin typeface="Arial" panose="020B0604020202020204" pitchFamily="34" charset="0"/>
                <a:cs typeface="Arial" panose="020B0604020202020204" pitchFamily="34" charset="0"/>
              </a:rPr>
              <a:t>User Interface: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The utility will be written to parse the current GCOS forms and store the field level information into a file including its position on the screen.</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Then another utility will be written to create the IBMi screens using this parsed field level information.</a:t>
            </a:r>
          </a:p>
          <a:p>
            <a:r>
              <a:rPr lang="en-US" dirty="0">
                <a:latin typeface="Arial" panose="020B0604020202020204" pitchFamily="34" charset="0"/>
                <a:cs typeface="Arial" panose="020B0604020202020204" pitchFamily="34" charset="0"/>
              </a:rPr>
              <a:t>Utilities/Common programs: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LFN programs (those are used to read a file in current application) will be taken to IBMi and file will be overridden to corresponding DB2 file.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The ZNV programs will be written new on IBMi to provide the desired functionality.</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Tree>
    <p:extLst>
      <p:ext uri="{BB962C8B-B14F-4D97-AF65-F5344CB8AC3E}">
        <p14:creationId xmlns:p14="http://schemas.microsoft.com/office/powerpoint/2010/main" val="2241842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Resources: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lnSpcReduction="10000"/>
          </a:bodyPr>
          <a:lstStyle/>
          <a:p>
            <a:r>
              <a:rPr lang="en-US" dirty="0">
                <a:latin typeface="Arial" panose="020B0604020202020204" pitchFamily="34" charset="0"/>
                <a:cs typeface="Arial" panose="020B0604020202020204" pitchFamily="34" charset="0"/>
              </a:rPr>
              <a:t>People: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Skilled IBMi development team with experience in Cobol/CL/DB2/RPGLE.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Project Manager</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Support of current GCOS application support team and users</a:t>
            </a:r>
          </a:p>
          <a:p>
            <a:r>
              <a:rPr lang="en-US" dirty="0">
                <a:latin typeface="Arial" panose="020B0604020202020204" pitchFamily="34" charset="0"/>
                <a:cs typeface="Arial" panose="020B0604020202020204" pitchFamily="34" charset="0"/>
              </a:rPr>
              <a:t>Time: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With team of 5 developers, the entire porting will be completed in 6 months as below:</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Existing GCOS application analysis – 2 weeks.</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Porting of database – 4 weeks</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Porting of screens – 4 weeks</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Poring of application programs with unit testing – 8 weeks</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Integration/System testing of new application on IBMi – 3 weeks</a:t>
            </a:r>
          </a:p>
          <a:p>
            <a:pPr lvl="2">
              <a:buFont typeface="Wingdings" panose="05000000000000000000" pitchFamily="2" charset="2"/>
              <a:buChar char="q"/>
            </a:pPr>
            <a:r>
              <a:rPr lang="en-US" dirty="0">
                <a:latin typeface="Arial" panose="020B0604020202020204" pitchFamily="34" charset="0"/>
                <a:cs typeface="Arial" panose="020B0604020202020204" pitchFamily="34" charset="0"/>
              </a:rPr>
              <a:t> UAT and final signoff – 2 weeks</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9</a:t>
            </a:fld>
            <a:endParaRPr lang="en-US" dirty="0"/>
          </a:p>
        </p:txBody>
      </p:sp>
    </p:spTree>
    <p:extLst>
      <p:ext uri="{BB962C8B-B14F-4D97-AF65-F5344CB8AC3E}">
        <p14:creationId xmlns:p14="http://schemas.microsoft.com/office/powerpoint/2010/main" val="1664476567"/>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2.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{CCF5DB51-0A3B-4253-9976-3FBF837C646D}TF3977e381-cba5-49b1-ba43-b5d865517af907ebbda9_win32-372d4d6ae720</Template>
  <TotalTime>358</TotalTime>
  <Words>1042</Words>
  <Application>Microsoft Office PowerPoint</Application>
  <PresentationFormat>Widescreen</PresentationFormat>
  <Paragraphs>108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Tisa Offc Serif Pro</vt:lpstr>
      <vt:lpstr>Univers Light</vt:lpstr>
      <vt:lpstr>Wingdings</vt:lpstr>
      <vt:lpstr>Custom</vt:lpstr>
      <vt:lpstr>GCOS Application Porting From Mainframe to IBMi</vt:lpstr>
      <vt:lpstr>Agenda</vt:lpstr>
      <vt:lpstr>Situation/Problem/Opportunity</vt:lpstr>
      <vt:lpstr>Purpose Statement (Goals)</vt:lpstr>
      <vt:lpstr>Project Objectives:</vt:lpstr>
      <vt:lpstr>Success Criteria:</vt:lpstr>
      <vt:lpstr>Methods/Approach:</vt:lpstr>
      <vt:lpstr>Methods/Approach: (Cont.…)</vt:lpstr>
      <vt:lpstr>Resources:</vt:lpstr>
      <vt:lpstr>Resources (Cont.…):</vt:lpstr>
      <vt:lpstr>Risks and Dependencies:</vt:lpstr>
      <vt:lpstr>Concluding Points:</vt:lpstr>
      <vt:lpstr>Thank You !!!</vt:lpstr>
    </vt:vector>
  </TitlesOfParts>
  <Company>CHHJ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GCOS Application Porting From Mainframe to IBMi </dc:title>
  <dc:creator>Uday Hadap</dc:creator>
  <cp:lastModifiedBy>Uday Hadap</cp:lastModifiedBy>
  <cp:revision>23</cp:revision>
  <dcterms:created xsi:type="dcterms:W3CDTF">2025-07-16T05:08:41Z</dcterms:created>
  <dcterms:modified xsi:type="dcterms:W3CDTF">2025-07-18T07:25:58Z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