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2" r:id="rId4"/>
    <p:sldId id="258" r:id="rId5"/>
    <p:sldId id="259" r:id="rId6"/>
    <p:sldId id="260" r:id="rId7"/>
    <p:sldId id="261" r:id="rId8"/>
    <p:sldId id="262" r:id="rId9"/>
    <p:sldId id="283" r:id="rId10"/>
    <p:sldId id="284" r:id="rId11"/>
    <p:sldId id="285" r:id="rId12"/>
    <p:sldId id="267" r:id="rId13"/>
    <p:sldId id="286" r:id="rId14"/>
    <p:sldId id="287" r:id="rId15"/>
    <p:sldId id="264" r:id="rId16"/>
    <p:sldId id="265" r:id="rId17"/>
    <p:sldId id="280" r:id="rId18"/>
    <p:sldId id="27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bba814-981f-4b41-a315-0a7fbf0ef305}">
          <p14:sldIdLst/>
        </p14:section>
        <p14:section name="Untitled Section" id="{4c2059d8-645e-4211-922e-81a0e60f1407}">
          <p14:sldIdLst>
            <p14:sldId id="256"/>
            <p14:sldId id="282"/>
            <p14:sldId id="258"/>
            <p14:sldId id="259"/>
            <p14:sldId id="260"/>
            <p14:sldId id="261"/>
            <p14:sldId id="262"/>
            <p14:sldId id="283"/>
            <p14:sldId id="284"/>
            <p14:sldId id="285"/>
            <p14:sldId id="267"/>
            <p14:sldId id="286"/>
            <p14:sldId id="287"/>
            <p14:sldId id="264"/>
            <p14:sldId id="265"/>
            <p14:sldId id="280"/>
            <p14:sldId id="279"/>
          </p14:sldIdLst>
        </p14:section>
        <p14:section name="Untitled Section" id="{a164b73a-e1a2-4e96-9038-db289dae9ef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170" y="2070735"/>
            <a:ext cx="8040370" cy="1980565"/>
          </a:xfrm>
        </p:spPr>
        <p:txBody>
          <a:bodyPr/>
          <a:lstStyle/>
          <a:p>
            <a:r>
              <a:rPr lang="en-IN" sz="7200" dirty="0">
                <a:latin typeface="Algerian" panose="04020705040A02060702" pitchFamily="82" charset="0"/>
              </a:rPr>
              <a:t>Integrated Resource </a:t>
            </a:r>
            <a:r>
              <a:rPr lang="en-IN" sz="7200" dirty="0" err="1">
                <a:latin typeface="Algerian" panose="04020705040A02060702" pitchFamily="82" charset="0"/>
              </a:rPr>
              <a:t>Center</a:t>
            </a:r>
            <a:endParaRPr lang="en-IN" sz="72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sz="2800" b="1" dirty="0">
                <a:latin typeface="Algerian" panose="04020705040A02060702" pitchFamily="82" charset="0"/>
              </a:rPr>
              <a:t>Prepared BY : Sayali N. Sahare </a:t>
            </a:r>
            <a:br>
              <a:rPr lang="en-IN" sz="2800" b="1" dirty="0">
                <a:latin typeface="Algerian" panose="04020705040A02060702" pitchFamily="82" charset="0"/>
              </a:rPr>
            </a:br>
            <a:r>
              <a:rPr lang="en-IN" sz="2800" b="1" dirty="0">
                <a:latin typeface="Algerian" panose="04020705040A02060702" pitchFamily="82" charset="0"/>
              </a:rPr>
              <a:t>Date : 25 </a:t>
            </a:r>
            <a:r>
              <a:rPr lang="en-IN" sz="2800" b="1" dirty="0" err="1">
                <a:latin typeface="Algerian" panose="04020705040A02060702" pitchFamily="82" charset="0"/>
              </a:rPr>
              <a:t>JuLY</a:t>
            </a:r>
            <a:r>
              <a:rPr lang="en-IN" sz="2800" b="1" dirty="0">
                <a:latin typeface="Algerian" panose="04020705040A02060702" pitchFamily="82" charset="0"/>
              </a:rPr>
              <a:t> 2025</a:t>
            </a:r>
            <a:endParaRPr lang="en-IN" sz="2800" b="1" dirty="0">
              <a:latin typeface="Algerian" panose="04020705040A02060702" pitchFamily="82" charset="0"/>
            </a:endParaRP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605" y="194945"/>
            <a:ext cx="8284210" cy="61531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605" y="1186180"/>
            <a:ext cx="8751570" cy="4855210"/>
          </a:xfrm>
        </p:spPr>
        <p:txBody>
          <a:bodyPr/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5. Sprint Review	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- Facilitate the demo or assist the Product Owner in presenting completed work.</a:t>
            </a:r>
            <a:endParaRPr lang="en-US"/>
          </a:p>
          <a:p>
            <a:r>
              <a:rPr lang="en-US"/>
              <a:t>- Collect feedback from stakeholders and identify new requirements or changes.</a:t>
            </a:r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6. Sprint Retrospective	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/>
              <a:t>- Reflect on the BA’s role in the sprint and identify areas of improvement (e.g.,      clearer stories, better communication).</a:t>
            </a:r>
            <a:endParaRPr lang="en-US"/>
          </a:p>
          <a:p>
            <a:pPr marL="0" indent="0">
              <a:buNone/>
            </a:pPr>
            <a:r>
              <a:rPr lang="en-US"/>
              <a:t>- Suggest process improvements related to requirements management and collaboration.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244205" cy="854075"/>
          </a:xfrm>
        </p:spPr>
        <p:txBody>
          <a:bodyPr>
            <a:normAutofit fontScale="90000"/>
          </a:bodyPr>
          <a:p>
            <a:r>
              <a:rPr lang="en-US">
                <a:sym typeface="+mn-ea"/>
              </a:rPr>
              <a:t>Types of Agile Meetings: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Sprint Planning Meeting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Clarify requirements and acceptance criteria</a:t>
            </a:r>
            <a:endParaRPr lang="en-US"/>
          </a:p>
          <a:p>
            <a:r>
              <a:rPr lang="en-US"/>
              <a:t>Help define a clear sprint goal</a:t>
            </a:r>
            <a:endParaRPr lang="en-US"/>
          </a:p>
          <a:p>
            <a:r>
              <a:rPr lang="en-US"/>
              <a:t>Assist in selecting and breaking down backlog items</a:t>
            </a:r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>
                <a:latin typeface="Arial Black" panose="020B0A04020102020204" charset="0"/>
                <a:cs typeface="Arial Black" panose="020B0A04020102020204" charset="0"/>
              </a:rPr>
              <a:t>Daily Scrum / Standup</a:t>
            </a:r>
            <a:endParaRPr lang="en-US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Provide quick clarifications on requirements</a:t>
            </a:r>
            <a:endParaRPr lang="en-US"/>
          </a:p>
          <a:p>
            <a:r>
              <a:rPr lang="en-US"/>
              <a:t>Highlight and resolve any requirement-related blockers</a:t>
            </a:r>
            <a:endParaRPr lang="en-US"/>
          </a:p>
          <a:p>
            <a:r>
              <a:rPr lang="en-US"/>
              <a:t>Stay aligned with team progress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" y="236220"/>
            <a:ext cx="7019925" cy="356235"/>
          </a:xfrm>
        </p:spPr>
        <p:txBody>
          <a:bodyPr>
            <a:normAutofit fontScale="90000"/>
          </a:bodyPr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905" y="1164590"/>
            <a:ext cx="8637270" cy="487680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Sprint Review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Support demo preparation and presentation</a:t>
            </a:r>
            <a:endParaRPr lang="en-US"/>
          </a:p>
          <a:p>
            <a:r>
              <a:rPr lang="en-US"/>
              <a:t>Collect and document stakeholder feedback</a:t>
            </a:r>
            <a:endParaRPr lang="en-US"/>
          </a:p>
          <a:p>
            <a:r>
              <a:rPr lang="en-US"/>
              <a:t>Identify new or changed requirements</a:t>
            </a:r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>
                <a:latin typeface="Arial Black" panose="020B0A04020102020204" charset="0"/>
                <a:cs typeface="Arial Black" panose="020B0A04020102020204" charset="0"/>
              </a:rPr>
              <a:t>Sprint Retrospective</a:t>
            </a:r>
            <a:endParaRPr lang="en-US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Share insights on requirement processes</a:t>
            </a:r>
            <a:endParaRPr lang="en-US"/>
          </a:p>
          <a:p>
            <a:r>
              <a:rPr lang="en-US"/>
              <a:t>Suggest improvements for communication and story clarity</a:t>
            </a:r>
            <a:endParaRPr lang="en-US"/>
          </a:p>
          <a:p>
            <a:r>
              <a:rPr lang="en-US"/>
              <a:t>Reflect on BA’s role to enhance future sprints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Backlog Refinement (Grooming)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Review and update user stories for clarity and completeness</a:t>
            </a:r>
            <a:endParaRPr lang="en-US"/>
          </a:p>
          <a:p>
            <a:r>
              <a:rPr lang="en-US"/>
              <a:t>Prioritize backlog items based on business value</a:t>
            </a:r>
            <a:endParaRPr lang="en-US"/>
          </a:p>
          <a:p>
            <a:r>
              <a:rPr lang="en-US"/>
              <a:t>Collaborate with Product Owner and team for better backlog health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437515"/>
            <a:ext cx="8545195" cy="1087120"/>
          </a:xfrm>
        </p:spPr>
        <p:txBody>
          <a:bodyPr>
            <a:normAutofit fontScale="90000"/>
          </a:bodyPr>
          <a:lstStyle/>
          <a:p>
            <a:r>
              <a:rPr lang="en-IN" b="1" u="sng" dirty="0"/>
              <a:t>Resources</a:t>
            </a:r>
            <a:br>
              <a:rPr lang="en-IN" u="sng" dirty="0"/>
            </a:br>
            <a:br>
              <a:rPr lang="en-IN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940" y="1786255"/>
            <a:ext cx="8738235" cy="4255135"/>
          </a:xfrm>
        </p:spPr>
        <p:txBody>
          <a:bodyPr>
            <a:noAutofit/>
          </a:bodyPr>
          <a:lstStyle/>
          <a:p>
            <a:r>
              <a:rPr lang="en-US" b="1">
                <a:sym typeface="+mn-ea"/>
              </a:rPr>
              <a:t>Product Owner –</a:t>
            </a:r>
            <a:r>
              <a:rPr lang="en-US">
                <a:sym typeface="+mn-ea"/>
              </a:rPr>
              <a:t> Defines requirements and priorities.</a:t>
            </a:r>
            <a:endParaRPr lang="en-US"/>
          </a:p>
          <a:p>
            <a:r>
              <a:rPr lang="en-US" b="1">
                <a:sym typeface="+mn-ea"/>
              </a:rPr>
              <a:t>Scrum Master –</a:t>
            </a:r>
            <a:r>
              <a:rPr lang="en-US">
                <a:sym typeface="+mn-ea"/>
              </a:rPr>
              <a:t> Facilitates agile process and removes blockers.</a:t>
            </a:r>
            <a:endParaRPr lang="en-US"/>
          </a:p>
          <a:p>
            <a:r>
              <a:rPr lang="en-US" b="1">
                <a:sym typeface="+mn-ea"/>
              </a:rPr>
              <a:t>Frontend Developer –</a:t>
            </a:r>
            <a:r>
              <a:rPr lang="en-US">
                <a:sym typeface="+mn-ea"/>
              </a:rPr>
              <a:t> UI/UX implementation of IRC module.</a:t>
            </a:r>
            <a:endParaRPr lang="en-US"/>
          </a:p>
          <a:p>
            <a:r>
              <a:rPr lang="en-US" b="1">
                <a:sym typeface="+mn-ea"/>
              </a:rPr>
              <a:t>Backend Developer </a:t>
            </a:r>
            <a:r>
              <a:rPr lang="en-US">
                <a:sym typeface="+mn-ea"/>
              </a:rPr>
              <a:t>– API integrations and data management.</a:t>
            </a:r>
            <a:endParaRPr lang="en-US"/>
          </a:p>
          <a:p>
            <a:r>
              <a:rPr lang="en-US" b="1">
                <a:sym typeface="+mn-ea"/>
              </a:rPr>
              <a:t>QA Engineer –</a:t>
            </a:r>
            <a:r>
              <a:rPr lang="en-US">
                <a:sym typeface="+mn-ea"/>
              </a:rPr>
              <a:t> Manual and automated testing.</a:t>
            </a:r>
            <a:endParaRPr lang="en-US"/>
          </a:p>
          <a:p>
            <a:r>
              <a:rPr lang="en-US" b="1">
                <a:sym typeface="+mn-ea"/>
              </a:rPr>
              <a:t>UI/UX Designer – </a:t>
            </a:r>
            <a:r>
              <a:rPr lang="en-US">
                <a:sym typeface="+mn-ea"/>
              </a:rPr>
              <a:t>Designs user-friendly interfaces.</a:t>
            </a:r>
            <a:endParaRPr lang="en-US"/>
          </a:p>
          <a:p>
            <a:r>
              <a:rPr lang="en-US" b="1">
                <a:sym typeface="+mn-ea"/>
              </a:rPr>
              <a:t>Content Manager –</a:t>
            </a:r>
            <a:r>
              <a:rPr lang="en-US">
                <a:sym typeface="+mn-ea"/>
              </a:rPr>
              <a:t> Uploads and maintains teaching resources.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" y="294005"/>
            <a:ext cx="8491855" cy="1143000"/>
          </a:xfrm>
        </p:spPr>
        <p:txBody>
          <a:bodyPr/>
          <a:lstStyle/>
          <a:p>
            <a:r>
              <a:rPr lang="en-IN" b="1" i="1" u="sng" dirty="0"/>
              <a:t>Risk &amp; Dependencies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059180"/>
            <a:ext cx="9026525" cy="4982210"/>
          </a:xfrm>
        </p:spPr>
        <p:txBody>
          <a:bodyPr>
            <a:normAutofit fontScale="75000"/>
          </a:bodyPr>
          <a:lstStyle/>
          <a:p>
            <a:pPr marL="0" indent="0">
              <a:buNone/>
            </a:pPr>
            <a:r>
              <a:rPr lang="en-US" altLang="en-IN" sz="2665" dirty="0"/>
              <a:t>Risks :::</a:t>
            </a:r>
            <a:endParaRPr lang="en-IN" sz="2665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Content Readiness Delays </a:t>
            </a:r>
            <a:r>
              <a:rPr lang="en-IN" sz="2000" b="1" dirty="0"/>
              <a:t>–</a:t>
            </a:r>
            <a:r>
              <a:rPr lang="en-IN" sz="2000" dirty="0"/>
              <a:t> Required teaching materials may not be ready or approved on time.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Inconsistent File Formats 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–</a:t>
            </a:r>
            <a:r>
              <a:rPr lang="en-IN" sz="2000" dirty="0"/>
              <a:t> Resources may come in various formats (PDF, Word, audio) causing integration issues.</a:t>
            </a:r>
            <a:endParaRPr lang="en-IN" sz="2000" dirty="0"/>
          </a:p>
          <a:p>
            <a:r>
              <a:rPr lang="en-IN" sz="2135" b="1" dirty="0">
                <a:latin typeface="Arial Black" panose="020B0A04020102020204" charset="0"/>
                <a:cs typeface="Arial Black" panose="020B0A04020102020204" charset="0"/>
              </a:rPr>
              <a:t>Scalability Challenges –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IN" sz="2000" dirty="0"/>
              <a:t>System performance might degrade with a large volume of resources or users.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Scope Creep –</a:t>
            </a:r>
            <a:r>
              <a:rPr lang="en-IN" sz="2135" b="1" dirty="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IN" sz="2000" dirty="0"/>
              <a:t>Adding new features mid-sprint could disrupt planned development.</a:t>
            </a:r>
            <a:endParaRPr lang="en-IN" sz="2000" dirty="0"/>
          </a:p>
          <a:p>
            <a:r>
              <a:rPr lang="en-IN" sz="2135" b="1" dirty="0">
                <a:latin typeface="Arial Black" panose="020B0A04020102020204" charset="0"/>
                <a:cs typeface="Arial Black" panose="020B0A04020102020204" charset="0"/>
              </a:rPr>
              <a:t>Data Loss Risk –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IN" sz="2000" dirty="0"/>
              <a:t>Improper resource handling or upload errors could lead to content loss.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Integration Conflicts –</a:t>
            </a:r>
            <a:r>
              <a:rPr lang="en-IN" sz="2000" dirty="0"/>
              <a:t> Compatibility issues with existing MEE platform or LMS integrations.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Limited Testing Time –</a:t>
            </a:r>
            <a:r>
              <a:rPr lang="en-IN" sz="2135" b="1" dirty="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IN" sz="2000" dirty="0"/>
              <a:t>Short timelines might reduce testing depth, leading to missed bugs.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User Adoption Resistance –</a:t>
            </a:r>
            <a:r>
              <a:rPr lang="en-IN" sz="2000" dirty="0"/>
              <a:t> Teachers may prefer familiar methods or tools over using the IRC.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Security Vulnerabilities –</a:t>
            </a:r>
            <a:r>
              <a:rPr lang="en-IN" sz="2000" dirty="0"/>
              <a:t> Risks related to unauthorized access or content misuse.</a:t>
            </a:r>
            <a:endParaRPr lang="en-IN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Dependencies:::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885" y="1814195"/>
            <a:ext cx="8670290" cy="4489450"/>
          </a:xfrm>
        </p:spPr>
        <p:txBody>
          <a:bodyPr>
            <a:noAutofit/>
          </a:bodyPr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Content Team Availability –</a:t>
            </a:r>
            <a:r>
              <a:rPr lang="en-US" sz="1500"/>
              <a:t> Requires teaching materials to be uploaded and categorized by subject experts.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Platform API Support –</a:t>
            </a:r>
            <a:r>
              <a:rPr lang="en-US" sz="1500"/>
              <a:t> Needs stable APIs for user authentication, downloads, and file previews.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Design Approval –</a:t>
            </a:r>
            <a:r>
              <a:rPr lang="en-US" sz="1500" b="1"/>
              <a:t> </a:t>
            </a:r>
            <a:r>
              <a:rPr lang="en-US" sz="1500"/>
              <a:t>UI/UX decisions must be finalized before development can begin.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Stakeholder Feedback –</a:t>
            </a:r>
            <a:r>
              <a:rPr lang="en-US" sz="150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1500"/>
              <a:t>Timely feedback is essential for sprint reviews and backlog refinement.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Device Compatibility Testing –</a:t>
            </a:r>
            <a:r>
              <a:rPr lang="en-US" sz="150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1500"/>
              <a:t>Ensuring resources work across devices (tablet, desktop, mobile).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Authentication Services –</a:t>
            </a:r>
            <a:r>
              <a:rPr lang="en-US" sz="1500"/>
              <a:t> Depends on existing user roles and permissions in the MEE platform.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File Storage Solution –</a:t>
            </a:r>
            <a:r>
              <a:rPr lang="en-US" sz="1500"/>
              <a:t> Requires scalable and secure storage for hosting downloadable resources.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Compliance Review –</a:t>
            </a:r>
            <a:r>
              <a:rPr lang="en-US" sz="1500"/>
              <a:t> All educational content may need to be reviewed for curriculum compliance.</a:t>
            </a:r>
            <a:endParaRPr lang="en-US" sz="15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8800">
                <a:latin typeface="Arial Black" panose="020B0A04020102020204" charset="0"/>
                <a:cs typeface="Arial Black" panose="020B0A04020102020204" charset="0"/>
              </a:rPr>
              <a:t>Thank You !!</a:t>
            </a:r>
            <a:endParaRPr lang="en-US" sz="8800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b="1" i="1" u="sng" dirty="0">
                <a:sym typeface="+mn-ea"/>
              </a:rPr>
              <a:t>Situation/Problem</a:t>
            </a:r>
            <a:br>
              <a:rPr lang="en-IN" dirty="0">
                <a:sym typeface="+mn-ea"/>
              </a:rPr>
            </a:b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 Teachers access resources from  various unconnected platforms.</a:t>
            </a:r>
            <a:endParaRPr lang="en-US"/>
          </a:p>
          <a:p>
            <a:r>
              <a:rPr lang="en-US"/>
              <a:t>There is no centralized or unified resource repository.</a:t>
            </a:r>
            <a:endParaRPr lang="en-US"/>
          </a:p>
          <a:p>
            <a:r>
              <a:rPr lang="en-US"/>
              <a:t> Substitute or new teachers are required to step in quickly.</a:t>
            </a:r>
            <a:endParaRPr lang="en-US"/>
          </a:p>
          <a:p>
            <a:r>
              <a:rPr lang="en-US"/>
              <a:t>Schools lack tools to monitor and manage teaching resources.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en-US"/>
              <a:t>Time is wasted navigating multiple sources, reducing efficiency.</a:t>
            </a:r>
            <a:endParaRPr lang="en-US"/>
          </a:p>
          <a:p>
            <a:r>
              <a:rPr lang="en-US"/>
              <a:t>Teaching quality varies due to inconsistent and outdated materials.</a:t>
            </a:r>
            <a:endParaRPr lang="en-US"/>
          </a:p>
          <a:p>
            <a:r>
              <a:rPr lang="en-US"/>
              <a:t>They struggle to locate standardized and approved content quickly, disrupting lesson continuity.</a:t>
            </a:r>
            <a:endParaRPr lang="en-US"/>
          </a:p>
          <a:p>
            <a:r>
              <a:rPr lang="en-US"/>
              <a:t>No way to track which resources are being used or to ensure they are current and curriculum-aligned.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Opportunity</a:t>
            </a:r>
            <a:br>
              <a:rPr lang="en-IN" b="1" i="1" u="sng" dirty="0"/>
            </a:br>
            <a:br>
              <a:rPr lang="en-IN" b="1" i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Centralizing resources in an IRC improves accessibility, efficiency, and consistency in lesson delivery.</a:t>
            </a:r>
            <a:endParaRPr lang="en-IN"/>
          </a:p>
          <a:p>
            <a:r>
              <a:rPr lang="en-IN"/>
              <a:t>Enables real-time updates and version control of teaching materials.</a:t>
            </a:r>
            <a:endParaRPr lang="en-IN"/>
          </a:p>
          <a:p>
            <a:r>
              <a:rPr lang="en-IN"/>
              <a:t>Allows teacher collaboration through resource sharing or feedback.</a:t>
            </a:r>
            <a:endParaRPr lang="en-IN"/>
          </a:p>
          <a:p>
            <a:r>
              <a:rPr lang="en-IN"/>
              <a:t>Supports new or substitute teachers with quick access to ready-made materials.</a:t>
            </a:r>
            <a:endParaRPr lang="en-IN"/>
          </a:p>
          <a:p>
            <a:r>
              <a:rPr lang="en-IN"/>
              <a:t>Offers usage analytics to track popular or effective resources.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Purpose Statement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To centralize all teaching resources in one easily accessible platform.</a:t>
            </a:r>
            <a:endParaRPr lang="en-IN"/>
          </a:p>
          <a:p>
            <a:endParaRPr lang="en-IN"/>
          </a:p>
          <a:p>
            <a:r>
              <a:rPr lang="en-IN"/>
              <a:t>To ensure consistent, high-quality instruction across all levels and courses.</a:t>
            </a:r>
            <a:endParaRPr lang="en-IN"/>
          </a:p>
          <a:p>
            <a:endParaRPr lang="en-IN"/>
          </a:p>
          <a:p>
            <a:r>
              <a:rPr lang="en-IN"/>
              <a:t>To save teachers time by providing ready-to-use, curriculum-aligned materials.</a:t>
            </a:r>
            <a:endParaRPr lang="en-IN"/>
          </a:p>
          <a:p>
            <a:endParaRPr lang="en-IN"/>
          </a:p>
          <a:p>
            <a:r>
              <a:rPr lang="en-IN"/>
              <a:t>To support seamless lesson planning and classroom delivery.</a:t>
            </a:r>
            <a:endParaRPr lang="en-IN"/>
          </a:p>
          <a:p>
            <a:endParaRPr lang="en-IN"/>
          </a:p>
          <a:p>
            <a:r>
              <a:rPr lang="en-IN"/>
              <a:t>To enable real-time updates and improvements to teaching content.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Project Objective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Build a centralized platform (IRC) for accessing all teaching resources.</a:t>
            </a:r>
            <a:endParaRPr lang="en-IN"/>
          </a:p>
          <a:p>
            <a:endParaRPr lang="en-IN"/>
          </a:p>
          <a:p>
            <a:r>
              <a:rPr lang="en-IN"/>
              <a:t>Integrate IRC within the existing Macmillan Education Everywhere (MEE) application.</a:t>
            </a:r>
            <a:endParaRPr lang="en-IN"/>
          </a:p>
          <a:p>
            <a:endParaRPr lang="en-IN"/>
          </a:p>
          <a:p>
            <a:r>
              <a:rPr lang="en-IN"/>
              <a:t>Improve lesson planning efficiency for teachers.</a:t>
            </a:r>
            <a:endParaRPr lang="en-IN"/>
          </a:p>
          <a:p>
            <a:endParaRPr lang="en-IN"/>
          </a:p>
          <a:p>
            <a:r>
              <a:rPr lang="en-IN"/>
              <a:t>Ensure easy access to curriculum-aligned materials (e.g., lesson plans, worksheets, audio, video).</a:t>
            </a:r>
            <a:endParaRPr lang="en-IN"/>
          </a:p>
          <a:p>
            <a:endParaRPr lang="en-IN"/>
          </a:p>
          <a:p>
            <a:r>
              <a:rPr lang="en-IN"/>
              <a:t>Enable real-time updates, filtering by level/book/topic, and easy downloads.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Success Criteria</a:t>
            </a:r>
            <a:br>
              <a:rPr lang="en-IN" b="1" u="sng" dirty="0"/>
            </a:br>
            <a:br>
              <a:rPr lang="en-IN" b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IRC module is integrated and accessible under the “Teacher Resources” menu.</a:t>
            </a:r>
            <a:endParaRPr lang="en-IN"/>
          </a:p>
          <a:p>
            <a:endParaRPr lang="en-IN"/>
          </a:p>
          <a:p>
            <a:r>
              <a:rPr lang="en-IN"/>
              <a:t>100% of core teaching resources are uploaded and organized by level and topic.</a:t>
            </a:r>
            <a:endParaRPr lang="en-IN"/>
          </a:p>
          <a:p>
            <a:endParaRPr lang="en-IN"/>
          </a:p>
          <a:p>
            <a:r>
              <a:rPr lang="en-IN"/>
              <a:t>Teachers report improved access and reduced planning time (via feedback/surveys).</a:t>
            </a:r>
            <a:endParaRPr lang="en-IN"/>
          </a:p>
          <a:p>
            <a:endParaRPr lang="en-IN"/>
          </a:p>
          <a:p>
            <a:r>
              <a:rPr lang="en-IN"/>
              <a:t>System supports at least 95% uptime and fast content loading times.</a:t>
            </a:r>
            <a:endParaRPr lang="en-IN"/>
          </a:p>
          <a:p>
            <a:endParaRPr lang="en-IN"/>
          </a:p>
          <a:p>
            <a:r>
              <a:rPr lang="en-IN"/>
              <a:t>Positive user engagement metrics (e.g., downloads, views, time on page).</a:t>
            </a:r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60" y="396875"/>
            <a:ext cx="8595995" cy="1036320"/>
          </a:xfrm>
        </p:spPr>
        <p:txBody>
          <a:bodyPr/>
          <a:lstStyle/>
          <a:p>
            <a:r>
              <a:rPr lang="en-IN" dirty="0"/>
              <a:t>Agile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060" y="1433195"/>
            <a:ext cx="8667115" cy="460819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IN" sz="2220">
                <a:latin typeface="Arial Black" panose="020B0A04020102020204" charset="0"/>
                <a:cs typeface="Arial Black" panose="020B0A04020102020204" charset="0"/>
              </a:rPr>
              <a:t>Process Steps</a:t>
            </a:r>
            <a:r>
              <a:rPr lang="en-US" altLang="en-IN" sz="2220">
                <a:latin typeface="Arial Black" panose="020B0A04020102020204" charset="0"/>
                <a:cs typeface="Arial Black" panose="020B0A04020102020204" charset="0"/>
              </a:rPr>
              <a:t>: </a:t>
            </a:r>
            <a:endParaRPr lang="en-IN" sz="2220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IN" b="1" u="sng"/>
              <a:t>Product Backlog Creation</a:t>
            </a:r>
            <a:r>
              <a:rPr lang="en-IN"/>
              <a:t> – List of features, improvements, and technical tasks.</a:t>
            </a:r>
            <a:endParaRPr lang="en-IN"/>
          </a:p>
          <a:p>
            <a:pPr marL="0" indent="0">
              <a:buNone/>
            </a:pPr>
            <a:endParaRPr lang="en-IN"/>
          </a:p>
          <a:p>
            <a:r>
              <a:rPr lang="en-IN" b="1" u="sng"/>
              <a:t>Sprint Planning</a:t>
            </a:r>
            <a:r>
              <a:rPr lang="en-IN" b="1"/>
              <a:t> –</a:t>
            </a:r>
            <a:r>
              <a:rPr lang="en-IN"/>
              <a:t> Define goals and select backlog items for each sprint.</a:t>
            </a:r>
            <a:endParaRPr lang="en-IN"/>
          </a:p>
          <a:p>
            <a:endParaRPr lang="en-IN"/>
          </a:p>
          <a:p>
            <a:r>
              <a:rPr lang="en-IN" b="1" u="sng"/>
              <a:t>Sprint Execution</a:t>
            </a:r>
            <a:r>
              <a:rPr lang="en-IN" b="1"/>
              <a:t> –</a:t>
            </a:r>
            <a:r>
              <a:rPr lang="en-IN"/>
              <a:t> Design, develop, and test within time-boxed iterations (2 weeks).</a:t>
            </a:r>
            <a:endParaRPr lang="en-IN"/>
          </a:p>
          <a:p>
            <a:endParaRPr lang="en-IN"/>
          </a:p>
          <a:p>
            <a:r>
              <a:rPr lang="en-IN" b="1" u="sng"/>
              <a:t>Daily Standups</a:t>
            </a:r>
            <a:r>
              <a:rPr lang="en-IN" b="1"/>
              <a:t> </a:t>
            </a:r>
            <a:r>
              <a:rPr lang="en-IN"/>
              <a:t>– Short meetings to sync on progress, blockers, and next steps.</a:t>
            </a:r>
            <a:endParaRPr lang="en-IN"/>
          </a:p>
          <a:p>
            <a:endParaRPr lang="en-IN"/>
          </a:p>
          <a:p>
            <a:r>
              <a:rPr lang="en-IN" b="1" u="sng"/>
              <a:t>Sprint Review</a:t>
            </a:r>
            <a:r>
              <a:rPr lang="en-IN" b="1"/>
              <a:t> –</a:t>
            </a:r>
            <a:r>
              <a:rPr lang="en-IN"/>
              <a:t> Demo completed features to stakeholders for feedback.</a:t>
            </a:r>
            <a:endParaRPr lang="en-IN"/>
          </a:p>
          <a:p>
            <a:endParaRPr lang="en-IN"/>
          </a:p>
          <a:p>
            <a:r>
              <a:rPr lang="en-IN" b="1" u="sng"/>
              <a:t>Sprint Retrospective</a:t>
            </a:r>
            <a:r>
              <a:rPr lang="en-IN" b="1"/>
              <a:t> –</a:t>
            </a:r>
            <a:r>
              <a:rPr lang="en-IN"/>
              <a:t> Reflect on what went well and what can be improved.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/>
              <a:t>Role Of BA  :</a:t>
            </a:r>
            <a:endParaRPr lang="en-US" b="1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1. Product Backlog Creation	- </a:t>
            </a:r>
            <a:endParaRPr lang="en-US"/>
          </a:p>
          <a:p>
            <a:r>
              <a:rPr lang="en-US"/>
              <a:t> Gather requirements from stakeholders and users.</a:t>
            </a:r>
            <a:endParaRPr lang="en-US"/>
          </a:p>
          <a:p>
            <a:r>
              <a:rPr lang="en-US"/>
              <a:t> Define and document user stories with clear acceptance criteria.</a:t>
            </a:r>
            <a:endParaRPr lang="en-US"/>
          </a:p>
          <a:p>
            <a:r>
              <a:rPr lang="en-US"/>
              <a:t> Prioritize features based on business value and stakeholder input.</a:t>
            </a:r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2. Sprint Planning	- 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Assist the Product Owner in selecting backlog items for the sprint.</a:t>
            </a:r>
            <a:endParaRPr lang="en-US"/>
          </a:p>
          <a:p>
            <a:r>
              <a:rPr lang="en-US"/>
              <a:t>Break down complex stories into smaller tasks, if needed.</a:t>
            </a:r>
            <a:endParaRPr lang="en-US"/>
          </a:p>
          <a:p>
            <a:r>
              <a:rPr lang="en-US">
                <a:sym typeface="+mn-ea"/>
              </a:rPr>
              <a:t>Clarify user stories and ensure they're understood by the team.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0" y="225425"/>
            <a:ext cx="8274050" cy="760730"/>
          </a:xfrm>
        </p:spPr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805" y="832485"/>
            <a:ext cx="8802370" cy="5208905"/>
          </a:xfrm>
        </p:spPr>
        <p:txBody>
          <a:bodyPr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>
                <a:latin typeface="Arial Black" panose="020B0A04020102020204" charset="0"/>
                <a:cs typeface="Arial Black" panose="020B0A04020102020204" charset="0"/>
              </a:rPr>
              <a:t>3. Sprint Execution</a:t>
            </a:r>
            <a:endParaRPr lang="en-US" b="1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US"/>
              <a:t> Update user stories or acceptance criteria based on evolving understanding.</a:t>
            </a:r>
            <a:endParaRPr lang="en-US"/>
          </a:p>
          <a:p>
            <a:r>
              <a:rPr lang="en-US"/>
              <a:t> Ensure business needs are being correctly implemented.</a:t>
            </a:r>
            <a:endParaRPr lang="en-US"/>
          </a:p>
          <a:p>
            <a:r>
              <a:rPr lang="en-US">
                <a:sym typeface="+mn-ea"/>
              </a:rPr>
              <a:t> Support developers and testers by providing clarifications.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latin typeface="Arial Black" panose="020B0A04020102020204" charset="0"/>
                <a:cs typeface="Arial Black" panose="020B0A04020102020204" charset="0"/>
              </a:rPr>
              <a:t>4. Daily Standups	- </a:t>
            </a:r>
            <a:endParaRPr lang="en-US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/>
              <a:t> Address any requirement-related blockers.</a:t>
            </a:r>
            <a:endParaRPr lang="en-US"/>
          </a:p>
          <a:p>
            <a:pPr marL="0" indent="0">
              <a:buNone/>
            </a:pPr>
            <a:r>
              <a:rPr lang="en-US"/>
              <a:t> Provide immediate clarification on any ambiguous user stories.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Participate to stay aligned with team progress.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6759</Words>
  <Application>WPS Presentation</Application>
  <PresentationFormat>Widescreen</PresentationFormat>
  <Paragraphs>177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2" baseType="lpstr">
      <vt:lpstr>Arial</vt:lpstr>
      <vt:lpstr>SimSun</vt:lpstr>
      <vt:lpstr>Wingdings</vt:lpstr>
      <vt:lpstr>Wingdings 3</vt:lpstr>
      <vt:lpstr>Symbol</vt:lpstr>
      <vt:lpstr>Arial</vt:lpstr>
      <vt:lpstr>Algerian</vt:lpstr>
      <vt:lpstr>Gabriola</vt:lpstr>
      <vt:lpstr>Arial Black</vt:lpstr>
      <vt:lpstr>Cambria</vt:lpstr>
      <vt:lpstr>Trebuchet MS</vt:lpstr>
      <vt:lpstr>Microsoft YaHei</vt:lpstr>
      <vt:lpstr>Arial Unicode MS</vt:lpstr>
      <vt:lpstr>Calibri</vt:lpstr>
      <vt:lpstr>Facet</vt:lpstr>
      <vt:lpstr>Integrated Resource Center</vt:lpstr>
      <vt:lpstr>PowerPoint 演示文稿</vt:lpstr>
      <vt:lpstr>Opportunity  </vt:lpstr>
      <vt:lpstr>Purpose Statement  </vt:lpstr>
      <vt:lpstr>Project Objective  </vt:lpstr>
      <vt:lpstr>Success Criteria  </vt:lpstr>
      <vt:lpstr>Agile Model</vt:lpstr>
      <vt:lpstr>PowerPoint 演示文稿</vt:lpstr>
      <vt:lpstr>PowerPoint 演示文稿</vt:lpstr>
      <vt:lpstr>PowerPoint 演示文稿</vt:lpstr>
      <vt:lpstr>Types of Agile Meetings:  </vt:lpstr>
      <vt:lpstr>PowerPoint 演示文稿</vt:lpstr>
      <vt:lpstr>PowerPoint 演示文稿</vt:lpstr>
      <vt:lpstr>Resources  </vt:lpstr>
      <vt:lpstr>Risk &amp; Dependencies</vt:lpstr>
      <vt:lpstr>Dependencies:::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Sayali Sahare</dc:creator>
  <cp:lastModifiedBy>Sayali Sahare</cp:lastModifiedBy>
  <cp:revision>16</cp:revision>
  <dcterms:created xsi:type="dcterms:W3CDTF">2025-07-28T08:06:00Z</dcterms:created>
  <dcterms:modified xsi:type="dcterms:W3CDTF">2025-08-01T09:47:03Z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733B73F14EED4F6689232ADC91EEA7B2</vt:lpwstr>
  </property>
  <property fmtid="{D5CDD505-2E9C-101B-9397-08002B2CF9AE}" pid="3" name="KSOProductBuildVer">
    <vt:lpwstr>1033-11.2.0.10328</vt:lpwstr>
  </property>
</Properties>
</file>