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86" y="37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22C0F44B-CEF6-4CF8-A969-98062ED933BA}" type="datetimeFigureOut">
              <a:rPr lang="en-IN" smtClean="0"/>
              <a:t>28-06-2025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C24852-B88B-4413-AE08-D4086AA4A965}"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88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C0F44B-CEF6-4CF8-A969-98062ED933BA}" type="datetimeFigureOut">
              <a:rPr lang="en-IN" smtClean="0"/>
              <a:t>28-06-2025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1449548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C0F44B-CEF6-4CF8-A969-98062ED933BA}" type="datetimeFigureOut">
              <a:rPr lang="en-IN" smtClean="0"/>
              <a:t>28-06-2025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C24852-B88B-4413-AE08-D4086AA4A965}" type="slidenum">
              <a:rPr lang="en-IN" smtClean="0"/>
              <a:t>‹#›</a:t>
            </a:fld>
            <a:endParaRPr lang="en-IN"/>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80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C0F44B-CEF6-4CF8-A969-98062ED933BA}" type="datetimeFigureOut">
              <a:rPr lang="en-IN" smtClean="0"/>
              <a:t>28-06-2025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200683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C0F44B-CEF6-4CF8-A969-98062ED933BA}" type="datetimeFigureOut">
              <a:rPr lang="en-IN" smtClean="0"/>
              <a:t>28-06-2025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3C24852-B88B-4413-AE08-D4086AA4A965}"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123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C0F44B-CEF6-4CF8-A969-98062ED933BA}" type="datetimeFigureOut">
              <a:rPr lang="en-IN" smtClean="0"/>
              <a:t>28-06-2025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263237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C0F44B-CEF6-4CF8-A969-98062ED933BA}" type="datetimeFigureOut">
              <a:rPr lang="en-IN" smtClean="0"/>
              <a:t>28-06-2025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344292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C0F44B-CEF6-4CF8-A969-98062ED933BA}" type="datetimeFigureOut">
              <a:rPr lang="en-IN" smtClean="0"/>
              <a:t>28-06-2025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2882848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C0F44B-CEF6-4CF8-A969-98062ED933BA}" type="datetimeFigureOut">
              <a:rPr lang="en-IN" smtClean="0"/>
              <a:t>28-06-2025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2822005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0F44B-CEF6-4CF8-A969-98062ED933BA}" type="datetimeFigureOut">
              <a:rPr lang="en-IN" smtClean="0"/>
              <a:t>28-06-2025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3C24852-B88B-4413-AE08-D4086AA4A965}" type="slidenum">
              <a:rPr lang="en-IN" smtClean="0"/>
              <a:t>‹#›</a:t>
            </a:fld>
            <a:endParaRPr lang="en-IN"/>
          </a:p>
        </p:txBody>
      </p:sp>
    </p:spTree>
    <p:extLst>
      <p:ext uri="{BB962C8B-B14F-4D97-AF65-F5344CB8AC3E}">
        <p14:creationId xmlns:p14="http://schemas.microsoft.com/office/powerpoint/2010/main" val="2414553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0F44B-CEF6-4CF8-A969-98062ED933BA}" type="datetimeFigureOut">
              <a:rPr lang="en-IN" smtClean="0"/>
              <a:t>28-06-2025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3C24852-B88B-4413-AE08-D4086AA4A965}"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562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2C0F44B-CEF6-4CF8-A969-98062ED933BA}" type="datetimeFigureOut">
              <a:rPr lang="en-IN" smtClean="0"/>
              <a:t>28-06-2025</a:t>
            </a:fld>
            <a:endParaRPr lang="en-IN"/>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IN"/>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3C24852-B88B-4413-AE08-D4086AA4A965}" type="slidenum">
              <a:rPr lang="en-IN" smtClean="0"/>
              <a:t>‹#›</a:t>
            </a:fld>
            <a:endParaRPr lang="en-IN"/>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3699026"/>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CRM:</a:t>
            </a:r>
            <a:r>
              <a:rPr lang="en-IN" dirty="0" smtClean="0"/>
              <a:t> Waterfall project </a:t>
            </a:r>
            <a:endParaRPr lang="en-IN" dirty="0"/>
          </a:p>
        </p:txBody>
      </p:sp>
      <p:sp>
        <p:nvSpPr>
          <p:cNvPr id="3" name="Subtitle 2"/>
          <p:cNvSpPr>
            <a:spLocks noGrp="1"/>
          </p:cNvSpPr>
          <p:nvPr>
            <p:ph type="subTitle" idx="1"/>
          </p:nvPr>
        </p:nvSpPr>
        <p:spPr/>
        <p:txBody>
          <a:bodyPr>
            <a:normAutofit/>
          </a:bodyPr>
          <a:lstStyle/>
          <a:p>
            <a:r>
              <a:rPr lang="en-US" dirty="0" smtClean="0"/>
              <a:t>                                                                             Prepared by: Srishti Gupta</a:t>
            </a:r>
          </a:p>
          <a:p>
            <a:r>
              <a:rPr lang="en-US" dirty="0" smtClean="0"/>
              <a:t>                                                                                       Date:28-06-2025</a:t>
            </a:r>
            <a:endParaRPr lang="en-IN" dirty="0"/>
          </a:p>
        </p:txBody>
      </p:sp>
    </p:spTree>
    <p:extLst>
      <p:ext uri="{BB962C8B-B14F-4D97-AF65-F5344CB8AC3E}">
        <p14:creationId xmlns:p14="http://schemas.microsoft.com/office/powerpoint/2010/main" val="112324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IN" dirty="0"/>
          </a:p>
        </p:txBody>
      </p:sp>
      <p:sp>
        <p:nvSpPr>
          <p:cNvPr id="3" name="Content Placeholder 2"/>
          <p:cNvSpPr>
            <a:spLocks noGrp="1"/>
          </p:cNvSpPr>
          <p:nvPr>
            <p:ph idx="1"/>
          </p:nvPr>
        </p:nvSpPr>
        <p:spPr/>
        <p:txBody>
          <a:bodyPr>
            <a:normAutofit/>
          </a:bodyPr>
          <a:lstStyle/>
          <a:p>
            <a:r>
              <a:rPr lang="en-US" sz="1200" b="1" dirty="0" smtClean="0">
                <a:latin typeface="Arial" panose="020B0604020202020204" pitchFamily="34" charset="0"/>
                <a:cs typeface="Arial" panose="020B0604020202020204" pitchFamily="34" charset="0"/>
              </a:rPr>
              <a:t>People-</a:t>
            </a:r>
            <a:r>
              <a:rPr lang="en-US" sz="1200" dirty="0" smtClean="0">
                <a:latin typeface="Arial" panose="020B0604020202020204" pitchFamily="34" charset="0"/>
                <a:cs typeface="Arial" panose="020B0604020202020204" pitchFamily="34" charset="0"/>
              </a:rPr>
              <a:t> Project team members from the Banking community and the IT department.</a:t>
            </a:r>
          </a:p>
          <a:p>
            <a:r>
              <a:rPr lang="en-IN" sz="1200" dirty="0" smtClean="0">
                <a:latin typeface="Arial" panose="020B0604020202020204" pitchFamily="34" charset="0"/>
                <a:cs typeface="Arial" panose="020B0604020202020204" pitchFamily="34" charset="0"/>
              </a:rPr>
              <a:t>a)1 Business analyst (BA)</a:t>
            </a:r>
          </a:p>
          <a:p>
            <a:r>
              <a:rPr lang="en-IN" sz="1200" dirty="0" smtClean="0">
                <a:latin typeface="Arial" panose="020B0604020202020204" pitchFamily="34" charset="0"/>
                <a:cs typeface="Arial" panose="020B0604020202020204" pitchFamily="34" charset="0"/>
              </a:rPr>
              <a:t>b)1 Project manager (PM)</a:t>
            </a:r>
          </a:p>
          <a:p>
            <a:r>
              <a:rPr lang="en-IN" sz="1200" dirty="0" smtClean="0">
                <a:latin typeface="Arial" panose="020B0604020202020204" pitchFamily="34" charset="0"/>
                <a:cs typeface="Arial" panose="020B0604020202020204" pitchFamily="34" charset="0"/>
              </a:rPr>
              <a:t>c)1 UI/UX designer</a:t>
            </a:r>
          </a:p>
          <a:p>
            <a:r>
              <a:rPr lang="en-IN" sz="1200" dirty="0" smtClean="0">
                <a:latin typeface="Arial" panose="020B0604020202020204" pitchFamily="34" charset="0"/>
                <a:cs typeface="Arial" panose="020B0604020202020204" pitchFamily="34" charset="0"/>
              </a:rPr>
              <a:t>d)2 Front-end engineers</a:t>
            </a:r>
          </a:p>
          <a:p>
            <a:r>
              <a:rPr lang="en-IN" sz="1200" dirty="0" smtClean="0">
                <a:latin typeface="Arial" panose="020B0604020202020204" pitchFamily="34" charset="0"/>
                <a:cs typeface="Arial" panose="020B0604020202020204" pitchFamily="34" charset="0"/>
              </a:rPr>
              <a:t>e)2 Quality assurance engineers (QA)</a:t>
            </a:r>
          </a:p>
          <a:p>
            <a:r>
              <a:rPr lang="en-IN" sz="1200" dirty="0" smtClean="0">
                <a:latin typeface="Arial" panose="020B0604020202020204" pitchFamily="34" charset="0"/>
                <a:cs typeface="Arial" panose="020B0604020202020204" pitchFamily="34" charset="0"/>
              </a:rPr>
              <a:t>f)2 Testing engineers</a:t>
            </a:r>
          </a:p>
          <a:p>
            <a:r>
              <a:rPr lang="en-IN" sz="1200" dirty="0">
                <a:latin typeface="Arial" panose="020B0604020202020204" pitchFamily="34" charset="0"/>
                <a:cs typeface="Arial" panose="020B0604020202020204" pitchFamily="34" charset="0"/>
              </a:rPr>
              <a:t>g</a:t>
            </a:r>
            <a:r>
              <a:rPr lang="en-IN" sz="1200" dirty="0" smtClean="0">
                <a:latin typeface="Arial" panose="020B0604020202020204" pitchFamily="34" charset="0"/>
                <a:cs typeface="Arial" panose="020B0604020202020204" pitchFamily="34" charset="0"/>
              </a:rPr>
              <a:t>)1 Android and 1 IOS engineer</a:t>
            </a:r>
          </a:p>
          <a:p>
            <a:r>
              <a:rPr lang="en-US" sz="1200" b="1" dirty="0" smtClean="0">
                <a:latin typeface="Arial" panose="020B0604020202020204" pitchFamily="34" charset="0"/>
                <a:cs typeface="Arial" panose="020B0604020202020204" pitchFamily="34" charset="0"/>
              </a:rPr>
              <a:t>TIME- </a:t>
            </a:r>
            <a:r>
              <a:rPr lang="en-US" sz="1200" dirty="0" smtClean="0">
                <a:latin typeface="Arial" panose="020B0604020202020204" pitchFamily="34" charset="0"/>
                <a:cs typeface="Arial" panose="020B0604020202020204" pitchFamily="34" charset="0"/>
              </a:rPr>
              <a:t>The implementation of the new system is expected to be completed within 12months</a:t>
            </a:r>
            <a:r>
              <a:rPr lang="en-US" sz="1200" b="1" dirty="0" smtClean="0">
                <a:latin typeface="Arial" panose="020B0604020202020204" pitchFamily="34" charset="0"/>
                <a:cs typeface="Arial" panose="020B0604020202020204" pitchFamily="34" charset="0"/>
              </a:rPr>
              <a:t>.</a:t>
            </a:r>
          </a:p>
          <a:p>
            <a:r>
              <a:rPr lang="en-US" sz="1200" b="1" dirty="0" smtClean="0">
                <a:latin typeface="Arial" panose="020B0604020202020204" pitchFamily="34" charset="0"/>
                <a:cs typeface="Arial" panose="020B0604020202020204" pitchFamily="34" charset="0"/>
              </a:rPr>
              <a:t>Budget: </a:t>
            </a:r>
            <a:r>
              <a:rPr lang="en-US" sz="1200" dirty="0" smtClean="0">
                <a:latin typeface="Arial" panose="020B0604020202020204" pitchFamily="34" charset="0"/>
                <a:cs typeface="Arial" panose="020B0604020202020204" pitchFamily="34" charset="0"/>
              </a:rPr>
              <a:t>The budget for the project should not exceed </a:t>
            </a:r>
            <a:r>
              <a:rPr lang="en-US" sz="1200" dirty="0" err="1" smtClean="0">
                <a:latin typeface="Arial" panose="020B0604020202020204" pitchFamily="34" charset="0"/>
                <a:cs typeface="Arial" panose="020B0604020202020204" pitchFamily="34" charset="0"/>
              </a:rPr>
              <a:t>Rs</a:t>
            </a:r>
            <a:r>
              <a:rPr lang="en-US" sz="1200" dirty="0" smtClean="0">
                <a:latin typeface="Arial" panose="020B0604020202020204" pitchFamily="34" charset="0"/>
                <a:cs typeface="Arial" panose="020B0604020202020204" pitchFamily="34" charset="0"/>
              </a:rPr>
              <a:t>. 50000000 and should cover hardware, software, training, and services.</a:t>
            </a:r>
          </a:p>
          <a:p>
            <a:r>
              <a:rPr lang="en-US" sz="1200" b="1" dirty="0" smtClean="0">
                <a:latin typeface="Arial" panose="020B0604020202020204" pitchFamily="34" charset="0"/>
                <a:cs typeface="Arial" panose="020B0604020202020204" pitchFamily="34" charset="0"/>
              </a:rPr>
              <a:t>Other: </a:t>
            </a:r>
            <a:r>
              <a:rPr lang="en-US" sz="1200" dirty="0" smtClean="0">
                <a:latin typeface="Arial" panose="020B0604020202020204" pitchFamily="34" charset="0"/>
                <a:cs typeface="Arial" panose="020B0604020202020204" pitchFamily="34" charset="0"/>
              </a:rPr>
              <a:t>Additional resources may be required for third-party software evaluation, site visits , and Dataquest reports, with a budget not exceeding </a:t>
            </a:r>
            <a:r>
              <a:rPr lang="en-US" sz="1200" dirty="0" err="1" smtClean="0">
                <a:latin typeface="Arial" panose="020B0604020202020204" pitchFamily="34" charset="0"/>
                <a:cs typeface="Arial" panose="020B0604020202020204" pitchFamily="34" charset="0"/>
              </a:rPr>
              <a:t>Rs</a:t>
            </a:r>
            <a:r>
              <a:rPr lang="en-US" sz="1200" dirty="0" smtClean="0">
                <a:latin typeface="Arial" panose="020B0604020202020204" pitchFamily="34" charset="0"/>
                <a:cs typeface="Arial" panose="020B0604020202020204" pitchFamily="34" charset="0"/>
              </a:rPr>
              <a:t>. 5000000.</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1924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TECHNOLOGIES</a:t>
            </a:r>
            <a:endParaRPr lang="en-IN" dirty="0"/>
          </a:p>
        </p:txBody>
      </p:sp>
      <p:sp>
        <p:nvSpPr>
          <p:cNvPr id="3" name="Content Placeholder 2"/>
          <p:cNvSpPr>
            <a:spLocks noGrp="1"/>
          </p:cNvSpPr>
          <p:nvPr>
            <p:ph idx="1"/>
          </p:nvPr>
        </p:nvSpPr>
        <p:spPr/>
        <p:txBody>
          <a:bodyPr/>
          <a:lstStyle/>
          <a:p>
            <a:r>
              <a:rPr lang="en-US" sz="1200" dirty="0" smtClean="0">
                <a:latin typeface="Arial" panose="020B0604020202020204" pitchFamily="34" charset="0"/>
                <a:cs typeface="Arial" panose="020B0604020202020204" pitchFamily="34" charset="0"/>
              </a:rPr>
              <a:t>Java server page</a:t>
            </a:r>
          </a:p>
          <a:p>
            <a:r>
              <a:rPr lang="en-IN" sz="1200" dirty="0" smtClean="0">
                <a:latin typeface="Arial" panose="020B0604020202020204" pitchFamily="34" charset="0"/>
                <a:cs typeface="Arial" panose="020B0604020202020204" pitchFamily="34" charset="0"/>
              </a:rPr>
              <a:t>Java Servlet.</a:t>
            </a:r>
          </a:p>
          <a:p>
            <a:r>
              <a:rPr lang="en-IN" sz="1200" dirty="0" smtClean="0">
                <a:latin typeface="Arial" panose="020B0604020202020204" pitchFamily="34" charset="0"/>
                <a:cs typeface="Arial" panose="020B0604020202020204" pitchFamily="34" charset="0"/>
              </a:rPr>
              <a:t>Java Database Connector</a:t>
            </a:r>
          </a:p>
          <a:p>
            <a:r>
              <a:rPr lang="en-IN" sz="1200" dirty="0" smtClean="0">
                <a:latin typeface="Arial" panose="020B0604020202020204" pitchFamily="34" charset="0"/>
                <a:cs typeface="Arial" panose="020B0604020202020204" pitchFamily="34" charset="0"/>
              </a:rPr>
              <a:t>MySQL</a:t>
            </a:r>
          </a:p>
          <a:p>
            <a:r>
              <a:rPr lang="en-IN" sz="1200" dirty="0" smtClean="0">
                <a:latin typeface="Arial" panose="020B0604020202020204" pitchFamily="34" charset="0"/>
                <a:cs typeface="Arial" panose="020B0604020202020204" pitchFamily="34" charset="0"/>
              </a:rPr>
              <a:t>HTML 6.0 forms</a:t>
            </a:r>
          </a:p>
          <a:p>
            <a:r>
              <a:rPr lang="en-US" sz="1200" dirty="0" smtClean="0">
                <a:latin typeface="Arial" panose="020B0604020202020204" pitchFamily="34" charset="0"/>
                <a:cs typeface="Arial" panose="020B0604020202020204" pitchFamily="34" charset="0"/>
              </a:rPr>
              <a:t>Google cloud platform </a:t>
            </a:r>
          </a:p>
          <a:p>
            <a:r>
              <a:rPr lang="en-US" sz="1200" dirty="0" smtClean="0">
                <a:latin typeface="Arial" panose="020B0604020202020204" pitchFamily="34" charset="0"/>
                <a:cs typeface="Arial" panose="020B0604020202020204" pitchFamily="34" charset="0"/>
              </a:rPr>
              <a:t>JAVA</a:t>
            </a:r>
          </a:p>
          <a:p>
            <a:r>
              <a:rPr lang="en-US" sz="1200" dirty="0" smtClean="0">
                <a:latin typeface="Arial" panose="020B0604020202020204" pitchFamily="34" charset="0"/>
                <a:cs typeface="Arial" panose="020B0604020202020204" pitchFamily="34" charset="0"/>
              </a:rPr>
              <a:t>JDBC driver etc.</a:t>
            </a:r>
          </a:p>
          <a:p>
            <a:pPr marL="0" indent="0">
              <a:buNone/>
            </a:pPr>
            <a:endParaRPr lang="en-US" b="1" dirty="0" smtClean="0"/>
          </a:p>
          <a:p>
            <a:pPr marL="0" indent="0">
              <a:buNone/>
            </a:pPr>
            <a:endParaRPr lang="en-US" b="1" dirty="0" smtClean="0"/>
          </a:p>
          <a:p>
            <a:pPr marL="0" indent="0">
              <a:buNone/>
            </a:pPr>
            <a:endParaRPr lang="en-IN" b="1" dirty="0" smtClean="0"/>
          </a:p>
          <a:p>
            <a:pPr marL="0" indent="0">
              <a:buNone/>
            </a:pPr>
            <a:endParaRPr lang="en-IN" b="1" dirty="0"/>
          </a:p>
        </p:txBody>
      </p:sp>
    </p:spTree>
    <p:extLst>
      <p:ext uri="{BB962C8B-B14F-4D97-AF65-F5344CB8AC3E}">
        <p14:creationId xmlns:p14="http://schemas.microsoft.com/office/powerpoint/2010/main" val="142952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AND DEPENDENCIES</a:t>
            </a:r>
            <a:endParaRPr lang="en-IN" dirty="0"/>
          </a:p>
        </p:txBody>
      </p:sp>
      <p:sp>
        <p:nvSpPr>
          <p:cNvPr id="3" name="Content Placeholder 2"/>
          <p:cNvSpPr>
            <a:spLocks noGrp="1"/>
          </p:cNvSpPr>
          <p:nvPr>
            <p:ph idx="1"/>
          </p:nvPr>
        </p:nvSpPr>
        <p:spPr/>
        <p:txBody>
          <a:bodyPr>
            <a:normAutofit/>
          </a:bodyPr>
          <a:lstStyle/>
          <a:p>
            <a:r>
              <a:rPr lang="en-US" sz="1200" dirty="0" smtClean="0"/>
              <a:t>Going over budget and time (project risk)</a:t>
            </a:r>
          </a:p>
          <a:p>
            <a:r>
              <a:rPr lang="en-US" sz="1200" dirty="0" smtClean="0"/>
              <a:t>Poor user adoption (business risk)</a:t>
            </a:r>
          </a:p>
          <a:p>
            <a:r>
              <a:rPr lang="en-US" sz="1200" dirty="0" smtClean="0"/>
              <a:t>Issues with customizations (technical risk)</a:t>
            </a:r>
          </a:p>
          <a:p>
            <a:r>
              <a:rPr lang="en-US" sz="1200" dirty="0" smtClean="0"/>
              <a:t>Turnover of critical project resources (project risk)</a:t>
            </a:r>
          </a:p>
          <a:p>
            <a:r>
              <a:rPr lang="en-US" sz="1200" dirty="0" smtClean="0"/>
              <a:t>Major business process changes right before deploy (business risk)</a:t>
            </a:r>
          </a:p>
          <a:p>
            <a:r>
              <a:rPr lang="en-US" sz="1200" dirty="0" smtClean="0"/>
              <a:t>Vendor software upgrades (technical risk)</a:t>
            </a:r>
            <a:endParaRPr lang="en-IN" sz="1200" dirty="0"/>
          </a:p>
        </p:txBody>
      </p:sp>
    </p:spTree>
    <p:extLst>
      <p:ext uri="{BB962C8B-B14F-4D97-AF65-F5344CB8AC3E}">
        <p14:creationId xmlns:p14="http://schemas.microsoft.com/office/powerpoint/2010/main" val="1419389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t>
            </a:r>
            <a:endParaRPr lang="en-IN" dirty="0"/>
          </a:p>
        </p:txBody>
      </p:sp>
      <p:sp>
        <p:nvSpPr>
          <p:cNvPr id="3" name="Content Placeholder 2"/>
          <p:cNvSpPr>
            <a:spLocks noGrp="1"/>
          </p:cNvSpPr>
          <p:nvPr>
            <p:ph idx="1"/>
          </p:nvPr>
        </p:nvSpPr>
        <p:spPr/>
        <p:txBody>
          <a:bodyPr>
            <a:normAutofit/>
          </a:bodyPr>
          <a:lstStyle/>
          <a:p>
            <a:r>
              <a:rPr lang="en-US" sz="1200" dirty="0">
                <a:latin typeface="Arial" panose="020B0604020202020204" pitchFamily="34" charset="0"/>
                <a:cs typeface="Arial" panose="020B0604020202020204" pitchFamily="34" charset="0"/>
              </a:rPr>
              <a:t>A well-designed customer relationship management (CRM) system can be the engine that drives growth and fosters lasting connections. Building a CRM from scratch is a formidable yet rewarding endeavor, offering the opportunity to tailor every aspect to meet your organization’s specific needs and goals</a:t>
            </a:r>
            <a:r>
              <a:rPr lang="en-US" sz="1200" dirty="0" smtClean="0">
                <a:latin typeface="Arial" panose="020B0604020202020204" pitchFamily="34" charset="0"/>
                <a:cs typeface="Arial" panose="020B0604020202020204" pitchFamily="34" charset="0"/>
              </a:rPr>
              <a:t>.</a:t>
            </a:r>
          </a:p>
          <a:p>
            <a:r>
              <a:rPr lang="en-US" sz="1200" dirty="0" smtClean="0">
                <a:latin typeface="Arial" panose="020B0604020202020204" pitchFamily="34" charset="0"/>
                <a:cs typeface="Arial" panose="020B0604020202020204" pitchFamily="34" charset="0"/>
              </a:rPr>
              <a:t>The old banking mis system is outdated and doesn't meet the needs of the stakeholdersinvolved. This leads to difficulties in managing financial information, delays in processing applications, and overall inefficiency in the processing.</a:t>
            </a:r>
          </a:p>
          <a:p>
            <a:r>
              <a:rPr lang="en-US" sz="1200" dirty="0" smtClean="0">
                <a:latin typeface="Arial" panose="020B0604020202020204" pitchFamily="34" charset="0"/>
                <a:cs typeface="Arial" panose="020B0604020202020204" pitchFamily="34" charset="0"/>
              </a:rPr>
              <a:t>The business case document explains why the project is necessary. It contains informa:onlike the author, version, project name, and ID. A RACI chart, modifications, and approvalsshould all be present in the document. It begins with an introduction that discusses the goals and objectives of the firm. In addition, it covers the project's history, scope (including both in- and out-of-scope functionalities), assumptions, limitations, and hazards. A business process overview that describes the current system (AS-IS) and suggested recommendations(TO-BE) for resolving issues is provided as the document's conclusion.</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4262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a:t>
            </a:r>
            <a:endParaRPr lang="en-IN" dirty="0"/>
          </a:p>
        </p:txBody>
      </p:sp>
      <p:sp>
        <p:nvSpPr>
          <p:cNvPr id="3" name="Content Placeholder 2"/>
          <p:cNvSpPr>
            <a:spLocks noGrp="1"/>
          </p:cNvSpPr>
          <p:nvPr>
            <p:ph idx="1"/>
          </p:nvPr>
        </p:nvSpPr>
        <p:spPr/>
        <p:txBody>
          <a:bodyPr>
            <a:normAutofit/>
          </a:bodyPr>
          <a:lstStyle/>
          <a:p>
            <a:pPr marL="0" indent="0">
              <a:buNone/>
            </a:pPr>
            <a:r>
              <a:rPr lang="en-US" sz="1200" dirty="0" smtClean="0">
                <a:latin typeface="Arial" panose="020B0604020202020204" pitchFamily="34" charset="0"/>
                <a:cs typeface="Arial" panose="020B0604020202020204" pitchFamily="34" charset="0"/>
              </a:rPr>
              <a:t>Today's financial organizations and institutions need technologies with complete functions to bridge the gap between business workflow and customers. That's where the CRM system comes into play. Here are some points that can be good justifications for implementing </a:t>
            </a:r>
            <a:r>
              <a:rPr lang="en-US" sz="1200" dirty="0" err="1" smtClean="0">
                <a:latin typeface="Arial" panose="020B0604020202020204" pitchFamily="34" charset="0"/>
                <a:cs typeface="Arial" panose="020B0604020202020204" pitchFamily="34" charset="0"/>
              </a:rPr>
              <a:t>abanking</a:t>
            </a:r>
            <a:r>
              <a:rPr lang="en-US" sz="1200" dirty="0" smtClean="0">
                <a:latin typeface="Arial" panose="020B0604020202020204" pitchFamily="34" charset="0"/>
                <a:cs typeface="Arial" panose="020B0604020202020204" pitchFamily="34" charset="0"/>
              </a:rPr>
              <a:t> CRM-</a:t>
            </a:r>
          </a:p>
          <a:p>
            <a:r>
              <a:rPr lang="en-US" sz="1200" dirty="0" smtClean="0">
                <a:latin typeface="Arial" panose="020B0604020202020204" pitchFamily="34" charset="0"/>
                <a:cs typeface="Arial" panose="020B0604020202020204" pitchFamily="34" charset="0"/>
              </a:rPr>
              <a:t>The need to build loyal relationships with clients.</a:t>
            </a:r>
          </a:p>
          <a:p>
            <a:r>
              <a:rPr lang="en-US" sz="1200" dirty="0" smtClean="0">
                <a:latin typeface="Arial" panose="020B0604020202020204" pitchFamily="34" charset="0"/>
                <a:cs typeface="Arial" panose="020B0604020202020204" pitchFamily="34" charset="0"/>
              </a:rPr>
              <a:t>The need to retain existing clients and ease the onboarding of the new ones. </a:t>
            </a:r>
          </a:p>
          <a:p>
            <a:r>
              <a:rPr lang="en-US" sz="1200" dirty="0" smtClean="0">
                <a:latin typeface="Arial" panose="020B0604020202020204" pitchFamily="34" charset="0"/>
                <a:cs typeface="Arial" panose="020B0604020202020204" pitchFamily="34" charset="0"/>
              </a:rPr>
              <a:t>The need to keep all customers' info in one place. </a:t>
            </a:r>
          </a:p>
          <a:p>
            <a:r>
              <a:rPr lang="en-US" sz="1200" dirty="0" smtClean="0">
                <a:latin typeface="Arial" panose="020B0604020202020204" pitchFamily="34" charset="0"/>
                <a:cs typeface="Arial" panose="020B0604020202020204" pitchFamily="34" charset="0"/>
              </a:rPr>
              <a:t>The need to automate financial processes and workflow.</a:t>
            </a:r>
          </a:p>
          <a:p>
            <a:r>
              <a:rPr lang="en-US" sz="1200" dirty="0" smtClean="0">
                <a:latin typeface="Arial" panose="020B0604020202020204" pitchFamily="34" charset="0"/>
                <a:cs typeface="Arial" panose="020B0604020202020204" pitchFamily="34" charset="0"/>
              </a:rPr>
              <a:t>The need to drive new business opportunities by expanding the customer base</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683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OPPORTUNITES</a:t>
            </a:r>
            <a:endParaRPr lang="en-IN" dirty="0"/>
          </a:p>
        </p:txBody>
      </p:sp>
      <p:sp>
        <p:nvSpPr>
          <p:cNvPr id="3" name="Content Placeholder 2"/>
          <p:cNvSpPr>
            <a:spLocks noGrp="1"/>
          </p:cNvSpPr>
          <p:nvPr>
            <p:ph idx="1"/>
          </p:nvPr>
        </p:nvSpPr>
        <p:spPr/>
        <p:txBody>
          <a:bodyPr/>
          <a:lstStyle/>
          <a:p>
            <a:r>
              <a:rPr lang="en-US" sz="1200" b="1" dirty="0">
                <a:latin typeface="Arial" panose="020B0604020202020204" pitchFamily="34" charset="0"/>
                <a:cs typeface="Arial" panose="020B0604020202020204" pitchFamily="34" charset="0"/>
              </a:rPr>
              <a:t>Lead management:</a:t>
            </a:r>
            <a:r>
              <a:rPr lang="en-US" sz="1200" dirty="0">
                <a:latin typeface="Arial" panose="020B0604020202020204" pitchFamily="34" charset="0"/>
                <a:cs typeface="Arial" panose="020B0604020202020204" pitchFamily="34" charset="0"/>
              </a:rPr>
              <a:t> You want to take leads through </a:t>
            </a:r>
            <a:r>
              <a:rPr lang="en-US" sz="1200" dirty="0" smtClean="0">
                <a:latin typeface="Arial" panose="020B0604020202020204" pitchFamily="34" charset="0"/>
                <a:cs typeface="Arial" panose="020B0604020202020204" pitchFamily="34" charset="0"/>
              </a:rPr>
              <a:t>the lead generation, </a:t>
            </a:r>
            <a:r>
              <a:rPr lang="en-US" sz="1200" dirty="0">
                <a:latin typeface="Arial" panose="020B0604020202020204" pitchFamily="34" charset="0"/>
                <a:cs typeface="Arial" panose="020B0604020202020204" pitchFamily="34" charset="0"/>
              </a:rPr>
              <a:t>qualifying, nurturing, and conversion process.</a:t>
            </a:r>
          </a:p>
          <a:p>
            <a:r>
              <a:rPr lang="en-US" sz="1200" b="1" dirty="0">
                <a:latin typeface="Arial" panose="020B0604020202020204" pitchFamily="34" charset="0"/>
                <a:cs typeface="Arial" panose="020B0604020202020204" pitchFamily="34" charset="0"/>
              </a:rPr>
              <a:t>Process tracking:</a:t>
            </a:r>
            <a:r>
              <a:rPr lang="en-US" sz="1200" dirty="0">
                <a:latin typeface="Arial" panose="020B0604020202020204" pitchFamily="34" charset="0"/>
                <a:cs typeface="Arial" panose="020B0604020202020204" pitchFamily="34" charset="0"/>
              </a:rPr>
              <a:t> This refers to tracking and analyzing who’s in your pipeline, their path to becoming a customer, and the communication.</a:t>
            </a:r>
          </a:p>
          <a:p>
            <a:r>
              <a:rPr lang="en-US" sz="1200" b="1" dirty="0">
                <a:latin typeface="Arial" panose="020B0604020202020204" pitchFamily="34" charset="0"/>
                <a:cs typeface="Arial" panose="020B0604020202020204" pitchFamily="34" charset="0"/>
              </a:rPr>
              <a:t>Process improvement:</a:t>
            </a:r>
            <a:r>
              <a:rPr lang="en-US" sz="1200" dirty="0">
                <a:latin typeface="Arial" panose="020B0604020202020204" pitchFamily="34" charset="0"/>
                <a:cs typeface="Arial" panose="020B0604020202020204" pitchFamily="34" charset="0"/>
              </a:rPr>
              <a:t> You’ll also want to review your process, disqualify poor fits for your service, and remove wasteful steps.</a:t>
            </a:r>
          </a:p>
          <a:p>
            <a:r>
              <a:rPr lang="en-US" sz="1200" dirty="0">
                <a:latin typeface="Arial" panose="020B0604020202020204" pitchFamily="34" charset="0"/>
                <a:cs typeface="Arial" panose="020B0604020202020204" pitchFamily="34" charset="0"/>
              </a:rPr>
              <a:t>Optimize internal resources by focusing on leads with the highest chances of conversion</a:t>
            </a:r>
          </a:p>
          <a:p>
            <a:r>
              <a:rPr lang="en-US" sz="1200" dirty="0">
                <a:latin typeface="Arial" panose="020B0604020202020204" pitchFamily="34" charset="0"/>
                <a:cs typeface="Arial" panose="020B0604020202020204" pitchFamily="34" charset="0"/>
              </a:rPr>
              <a:t>Target customers with personalized offers</a:t>
            </a:r>
          </a:p>
          <a:p>
            <a:endParaRPr lang="en-IN" dirty="0"/>
          </a:p>
        </p:txBody>
      </p:sp>
    </p:spTree>
    <p:extLst>
      <p:ext uri="{BB962C8B-B14F-4D97-AF65-F5344CB8AC3E}">
        <p14:creationId xmlns:p14="http://schemas.microsoft.com/office/powerpoint/2010/main" val="3811984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STATEMENT</a:t>
            </a:r>
            <a:endParaRPr lang="en-IN" dirty="0"/>
          </a:p>
        </p:txBody>
      </p:sp>
      <p:sp>
        <p:nvSpPr>
          <p:cNvPr id="3" name="Content Placeholder 2"/>
          <p:cNvSpPr>
            <a:spLocks noGrp="1"/>
          </p:cNvSpPr>
          <p:nvPr>
            <p:ph idx="1"/>
          </p:nvPr>
        </p:nvSpPr>
        <p:spPr/>
        <p:txBody>
          <a:bodyPr>
            <a:normAutofit/>
          </a:bodyPr>
          <a:lstStyle/>
          <a:p>
            <a:r>
              <a:rPr lang="en-US" sz="1200" dirty="0" smtClean="0">
                <a:latin typeface="Arial" panose="020B0604020202020204" pitchFamily="34" charset="0"/>
                <a:cs typeface="Arial" panose="020B0604020202020204" pitchFamily="34" charset="0"/>
              </a:rPr>
              <a:t>The purpose of this project is to analyze, select, and implement a new banking CRM system for it streamlines key financial processes and workflows such as account on boarding, portfolio modeling and claims processing, provides closer integration with financial accounts and offers easy access to all data. Not only does it help banks serve customers bearer, but they can also provide a more personalized journey for their customers. The goal is to improve the records availability and accessibility of information, collateral, forms, and documents related to the financial and non financial process. Additionally, the project aims to reduce system downed, wait times, and system response :times, leading to a more streamlined and efficient banking process.</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655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IN" dirty="0"/>
          </a:p>
        </p:txBody>
      </p:sp>
      <p:sp>
        <p:nvSpPr>
          <p:cNvPr id="3" name="Content Placeholder 2"/>
          <p:cNvSpPr>
            <a:spLocks noGrp="1"/>
          </p:cNvSpPr>
          <p:nvPr>
            <p:ph idx="1"/>
          </p:nvPr>
        </p:nvSpPr>
        <p:spPr/>
        <p:txBody>
          <a:bodyPr>
            <a:normAutofit/>
          </a:bodyPr>
          <a:lstStyle/>
          <a:p>
            <a:r>
              <a:rPr lang="en-US" sz="1200" b="1" dirty="0" smtClean="0">
                <a:latin typeface="Arial" panose="020B0604020202020204" pitchFamily="34" charset="0"/>
                <a:cs typeface="Arial" panose="020B0604020202020204" pitchFamily="34" charset="0"/>
              </a:rPr>
              <a:t>Customer relationship management (CRM) </a:t>
            </a:r>
            <a:r>
              <a:rPr lang="en-US" sz="1200" dirty="0" smtClean="0">
                <a:latin typeface="Arial" panose="020B0604020202020204" pitchFamily="34" charset="0"/>
                <a:cs typeface="Arial" panose="020B0604020202020204" pitchFamily="34" charset="0"/>
              </a:rPr>
              <a:t>is a system that helps to manage the business interactions between customers and enterprises by combining business processes and technologies. It has many functions that can store, track and share customer data . Consideration of CRM requirements will lead to successful implementation of CRM. Several software companies offer CRM application using different software development approaches. </a:t>
            </a:r>
          </a:p>
          <a:p>
            <a:endParaRPr lang="en-US" sz="1200" dirty="0" smtClean="0">
              <a:latin typeface="Arial" panose="020B0604020202020204" pitchFamily="34" charset="0"/>
              <a:cs typeface="Arial" panose="020B0604020202020204" pitchFamily="34" charset="0"/>
            </a:endParaRPr>
          </a:p>
          <a:p>
            <a:r>
              <a:rPr lang="en-US" sz="1200" b="1" dirty="0" smtClean="0">
                <a:latin typeface="Arial" panose="020B0604020202020204" pitchFamily="34" charset="0"/>
                <a:cs typeface="Arial" panose="020B0604020202020204" pitchFamily="34" charset="0"/>
              </a:rPr>
              <a:t>The objective </a:t>
            </a:r>
            <a:r>
              <a:rPr lang="en-US" sz="1200" dirty="0" smtClean="0">
                <a:latin typeface="Arial" panose="020B0604020202020204" pitchFamily="34" charset="0"/>
                <a:cs typeface="Arial" panose="020B0604020202020204" pitchFamily="34" charset="0"/>
              </a:rPr>
              <a:t>of this project is to provide a brief review of the CRM system , how to extract the CRM requirements and finally a comparison between two software development approaches which are used to build the CRM system with a mention to many software companies that have the CRM software applied these approaches. This approach is waterfall approach.</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3799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CRITERIA</a:t>
            </a:r>
            <a:endParaRPr lang="en-IN" dirty="0"/>
          </a:p>
        </p:txBody>
      </p:sp>
      <p:sp>
        <p:nvSpPr>
          <p:cNvPr id="3" name="Content Placeholder 2"/>
          <p:cNvSpPr>
            <a:spLocks noGrp="1"/>
          </p:cNvSpPr>
          <p:nvPr>
            <p:ph idx="1"/>
          </p:nvPr>
        </p:nvSpPr>
        <p:spPr/>
        <p:txBody>
          <a:bodyPr>
            <a:normAutofit/>
          </a:bodyPr>
          <a:lstStyle/>
          <a:p>
            <a:r>
              <a:rPr lang="en-US" sz="1200" dirty="0" smtClean="0">
                <a:latin typeface="Arial" panose="020B0604020202020204" pitchFamily="34" charset="0"/>
                <a:cs typeface="Arial" panose="020B0604020202020204" pitchFamily="34" charset="0"/>
              </a:rPr>
              <a:t>To make the CRM implementation happen, the project team will need to follow the waterfall model phases diligently. The key deliverables would include a detailed requirements document, system design specifications, a fully functional CRM system, comprehensive test cases, and user documentation.</a:t>
            </a:r>
          </a:p>
          <a:p>
            <a:endParaRPr lang="en-US" sz="1200" dirty="0" smtClean="0">
              <a:latin typeface="Arial" panose="020B0604020202020204" pitchFamily="34" charset="0"/>
              <a:cs typeface="Arial" panose="020B0604020202020204" pitchFamily="34" charset="0"/>
            </a:endParaRPr>
          </a:p>
          <a:p>
            <a:r>
              <a:rPr lang="en-US" sz="1200" dirty="0" smtClean="0">
                <a:latin typeface="Arial" panose="020B0604020202020204" pitchFamily="34" charset="0"/>
                <a:cs typeface="Arial" panose="020B0604020202020204" pitchFamily="34" charset="0"/>
              </a:rPr>
              <a:t> Success criteria could include meaning project milestones , achieving a high user adoption rate, improved sales productivity, increased customer satisfaction, and positive feedback from stakeholders There has to be a significant effort toward identifying project stakeholders early on. This involves prioritizing stakeholders according to their vested interests in the project as well as their overall impact and influence on the project. The process of identifying stake holders ideally starts when your sponsor approves the project charter.</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0483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AND APPROACHES</a:t>
            </a:r>
            <a:endParaRPr lang="en-IN" dirty="0"/>
          </a:p>
        </p:txBody>
      </p:sp>
      <p:sp>
        <p:nvSpPr>
          <p:cNvPr id="3" name="Content Placeholder 2"/>
          <p:cNvSpPr>
            <a:spLocks noGrp="1"/>
          </p:cNvSpPr>
          <p:nvPr>
            <p:ph idx="1"/>
          </p:nvPr>
        </p:nvSpPr>
        <p:spPr/>
        <p:txBody>
          <a:bodyPr>
            <a:normAutofit/>
          </a:bodyPr>
          <a:lstStyle/>
          <a:p>
            <a:r>
              <a:rPr lang="en-US" sz="1200" b="1" dirty="0" smtClean="0">
                <a:latin typeface="Arial" panose="020B0604020202020204" pitchFamily="34" charset="0"/>
                <a:cs typeface="Arial" panose="020B0604020202020204" pitchFamily="34" charset="0"/>
              </a:rPr>
              <a:t>The waterfall method</a:t>
            </a:r>
            <a:r>
              <a:rPr lang="en-US" sz="1200" dirty="0" smtClean="0">
                <a:latin typeface="Arial" panose="020B0604020202020204" pitchFamily="34" charset="0"/>
                <a:cs typeface="Arial" panose="020B0604020202020204" pitchFamily="34" charset="0"/>
              </a:rPr>
              <a:t> was the first software process model. This model goes through helping the implementation of the project through a linear-sequential life cycle represented in figure. </a:t>
            </a:r>
          </a:p>
          <a:p>
            <a:r>
              <a:rPr lang="en-US" sz="1200" dirty="0" smtClean="0">
                <a:latin typeface="Arial" panose="020B0604020202020204" pitchFamily="34" charset="0"/>
                <a:cs typeface="Arial" panose="020B0604020202020204" pitchFamily="34" charset="0"/>
              </a:rPr>
              <a:t>It is easy to understand and use because each stage must be completed before the next one can start. To make sure compliance with requirements; the project must be reviewed at the end of each stage. The result of each phase is one or more documents.</a:t>
            </a:r>
          </a:p>
          <a:p>
            <a:pPr marL="0" indent="0">
              <a:buNone/>
            </a:pPr>
            <a:endParaRPr lang="en-IN" sz="12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912883" y="3684723"/>
            <a:ext cx="7199586" cy="1791167"/>
          </a:xfrm>
          <a:prstGeom prst="rect">
            <a:avLst/>
          </a:prstGeom>
        </p:spPr>
      </p:pic>
    </p:spTree>
    <p:extLst>
      <p:ext uri="{BB962C8B-B14F-4D97-AF65-F5344CB8AC3E}">
        <p14:creationId xmlns:p14="http://schemas.microsoft.com/office/powerpoint/2010/main" val="2834033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SDLC METGHODOLOGIES</a:t>
            </a:r>
            <a:endParaRPr lang="en-IN" dirty="0"/>
          </a:p>
        </p:txBody>
      </p:sp>
      <p:sp>
        <p:nvSpPr>
          <p:cNvPr id="3" name="Content Placeholder 2"/>
          <p:cNvSpPr>
            <a:spLocks noGrp="1"/>
          </p:cNvSpPr>
          <p:nvPr>
            <p:ph idx="1"/>
          </p:nvPr>
        </p:nvSpPr>
        <p:spPr/>
        <p:txBody>
          <a:bodyPr>
            <a:normAutofit/>
          </a:bodyPr>
          <a:lstStyle/>
          <a:p>
            <a:r>
              <a:rPr lang="en-US" sz="1200" b="1" dirty="0" smtClean="0">
                <a:latin typeface="Arial" panose="020B0604020202020204" pitchFamily="34" charset="0"/>
                <a:cs typeface="Arial" panose="020B0604020202020204" pitchFamily="34" charset="0"/>
              </a:rPr>
              <a:t>Planning</a:t>
            </a:r>
            <a:r>
              <a:rPr lang="en-US" sz="1200" dirty="0" smtClean="0">
                <a:latin typeface="Arial" panose="020B0604020202020204" pitchFamily="34" charset="0"/>
                <a:cs typeface="Arial" panose="020B0604020202020204" pitchFamily="34" charset="0"/>
              </a:rPr>
              <a:t> -In the Planning phase they Discuss about solving of crucial problems because effective customer relationship management (CRM) is essential for business success.</a:t>
            </a:r>
          </a:p>
          <a:p>
            <a:r>
              <a:rPr lang="en-US" sz="1200" b="1" dirty="0" smtClean="0">
                <a:latin typeface="Arial" panose="020B0604020202020204" pitchFamily="34" charset="0"/>
                <a:cs typeface="Arial" panose="020B0604020202020204" pitchFamily="34" charset="0"/>
              </a:rPr>
              <a:t>Requirement Analysis- </a:t>
            </a:r>
            <a:r>
              <a:rPr lang="en-US" sz="1200" dirty="0" smtClean="0">
                <a:latin typeface="Arial" panose="020B0604020202020204" pitchFamily="34" charset="0"/>
                <a:cs typeface="Arial" panose="020B0604020202020204" pitchFamily="34" charset="0"/>
              </a:rPr>
              <a:t>At this stage BA take meeting with all project stakeholder (external) . The problem will be solved by implementing a CRM system using the waterfall model.</a:t>
            </a:r>
          </a:p>
          <a:p>
            <a:r>
              <a:rPr lang="en-US" sz="1200" b="1" dirty="0" smtClean="0">
                <a:latin typeface="Arial" panose="020B0604020202020204" pitchFamily="34" charset="0"/>
                <a:cs typeface="Arial" panose="020B0604020202020204" pitchFamily="34" charset="0"/>
              </a:rPr>
              <a:t>Design-</a:t>
            </a:r>
            <a:r>
              <a:rPr lang="en-US" sz="1200" dirty="0" smtClean="0">
                <a:latin typeface="Arial" panose="020B0604020202020204" pitchFamily="34" charset="0"/>
                <a:cs typeface="Arial" panose="020B0604020202020204" pitchFamily="34" charset="0"/>
              </a:rPr>
              <a:t>Following points discuss in Design Lay out-Responsive web design Business Rule- clear session on log out Color scheme- Blue/Grey Programming language- java etc.</a:t>
            </a:r>
          </a:p>
          <a:p>
            <a:r>
              <a:rPr lang="en-US" sz="1200" b="1" dirty="0" smtClean="0">
                <a:latin typeface="Arial" panose="020B0604020202020204" pitchFamily="34" charset="0"/>
                <a:cs typeface="Arial" panose="020B0604020202020204" pitchFamily="34" charset="0"/>
              </a:rPr>
              <a:t>Implementation-</a:t>
            </a:r>
            <a:r>
              <a:rPr lang="en-US" sz="1200" dirty="0" smtClean="0">
                <a:latin typeface="Arial" panose="020B0604020202020204" pitchFamily="34" charset="0"/>
                <a:cs typeface="Arial" panose="020B0604020202020204" pitchFamily="34" charset="0"/>
              </a:rPr>
              <a:t> (Coding Phase) I need to organizes JAD sessions online Banking CRM process I need to understand all queries of technical team during coding.</a:t>
            </a:r>
          </a:p>
          <a:p>
            <a:r>
              <a:rPr lang="en-US" sz="1200" b="1" dirty="0" smtClean="0">
                <a:latin typeface="Arial" panose="020B0604020202020204" pitchFamily="34" charset="0"/>
                <a:cs typeface="Arial" panose="020B0604020202020204" pitchFamily="34" charset="0"/>
              </a:rPr>
              <a:t>Testing-</a:t>
            </a:r>
            <a:r>
              <a:rPr lang="en-US" sz="1200" dirty="0" smtClean="0">
                <a:latin typeface="Arial" panose="020B0604020202020204" pitchFamily="34" charset="0"/>
                <a:cs typeface="Arial" panose="020B0604020202020204" pitchFamily="34" charset="0"/>
              </a:rPr>
              <a:t>BA performs high level testing Test data is requested by BA from client Take signoff from client on client project6) Deployment Plans and organizes training sessions for end users. Coordinates to complete and share end-user manuals.</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5691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134</TotalTime>
  <Words>1126</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Tw Cen MT</vt:lpstr>
      <vt:lpstr>Tw Cen MT Condensed</vt:lpstr>
      <vt:lpstr>Wingdings 3</vt:lpstr>
      <vt:lpstr>Integral</vt:lpstr>
      <vt:lpstr>CRM: Waterfall project </vt:lpstr>
      <vt:lpstr>SITUATION</vt:lpstr>
      <vt:lpstr>PROBLEMS</vt:lpstr>
      <vt:lpstr>OPPORTUNITES</vt:lpstr>
      <vt:lpstr>PURPOSE STATEMENT</vt:lpstr>
      <vt:lpstr>OBJECTIVE</vt:lpstr>
      <vt:lpstr>SUCCESS CRITERIA</vt:lpstr>
      <vt:lpstr>METHODS AND APPROACHES</vt:lpstr>
      <vt:lpstr>SDLC METGHODOLOGIES</vt:lpstr>
      <vt:lpstr>RESOURCES</vt:lpstr>
      <vt:lpstr>TECHNOLOGIES</vt:lpstr>
      <vt:lpstr>RISK AND DEPENDENCIES</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CRM: Waterfall project</dc:title>
  <dc:creator>hi</dc:creator>
  <cp:lastModifiedBy>hi</cp:lastModifiedBy>
  <cp:revision>12</cp:revision>
  <dcterms:created xsi:type="dcterms:W3CDTF">2025-06-28T16:10:55Z</dcterms:created>
  <dcterms:modified xsi:type="dcterms:W3CDTF">2025-06-28T18:25:29Z</dcterms:modified>
</cp:coreProperties>
</file>