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7" r:id="rId10"/>
    <p:sldId id="264" r:id="rId11"/>
    <p:sldId id="266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653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38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678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509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282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1224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227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787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635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87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834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49DD8BA-F01D-4352-A8CD-3ED923C7F33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F9B3C9B-492D-4085-9C4D-00E5E3E8EE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858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DE2E-35C6-4B32-A9F0-3D63A634A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851923" cy="2387600"/>
          </a:xfrm>
        </p:spPr>
        <p:txBody>
          <a:bodyPr>
            <a:normAutofit/>
          </a:bodyPr>
          <a:lstStyle/>
          <a:p>
            <a:r>
              <a:rPr lang="en-US" sz="3200" b="1" dirty="0"/>
              <a:t>Agile CRM Development for Government Scheme Consultancy</a:t>
            </a:r>
            <a:br>
              <a:rPr lang="en-US" sz="3200" b="1" dirty="0"/>
            </a:br>
            <a:endParaRPr lang="en-IN" sz="3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8A5AE-097B-A935-1A32-411969F4E8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         </a:t>
            </a:r>
            <a:r>
              <a:rPr lang="en-US" b="1" dirty="0"/>
              <a:t>PROJECT PROPOSAL GUIDELINES</a:t>
            </a:r>
            <a:endParaRPr lang="en-IN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5951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2FBDE-DF37-B1B8-3676-1D12F1D08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4247535" cy="776748"/>
          </a:xfrm>
        </p:spPr>
        <p:txBody>
          <a:bodyPr>
            <a:normAutofit/>
          </a:bodyPr>
          <a:lstStyle/>
          <a:p>
            <a:r>
              <a:rPr lang="en-IN" sz="4400" b="1" dirty="0">
                <a:latin typeface="Arial Black" panose="020B0A04020102020204" pitchFamily="34" charset="0"/>
              </a:rPr>
              <a:t>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55CDA-E823-5441-A874-FBE37340A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11729883" cy="5604387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People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marL="457200" indent="-457200">
              <a:buAutoNum type="arabicParenR"/>
            </a:pPr>
            <a:r>
              <a:rPr lang="en-US" b="1" dirty="0"/>
              <a:t>Business Analyst</a:t>
            </a:r>
            <a:r>
              <a:rPr lang="en-US" dirty="0"/>
              <a:t> – to gather requirements and define user stories</a:t>
            </a:r>
          </a:p>
          <a:p>
            <a:br>
              <a:rPr lang="en-US" dirty="0"/>
            </a:br>
            <a:r>
              <a:rPr lang="en-US" dirty="0"/>
              <a:t>2) </a:t>
            </a:r>
            <a:r>
              <a:rPr lang="en-US" b="1" dirty="0"/>
              <a:t>Product Owner</a:t>
            </a:r>
            <a:r>
              <a:rPr lang="en-US" dirty="0"/>
              <a:t> – to prioritize backlog and align business goals</a:t>
            </a:r>
          </a:p>
          <a:p>
            <a:br>
              <a:rPr lang="en-US" dirty="0"/>
            </a:br>
            <a:r>
              <a:rPr lang="en-US" b="1" dirty="0"/>
              <a:t>3) Scrum Master</a:t>
            </a:r>
            <a:r>
              <a:rPr lang="en-US" dirty="0"/>
              <a:t> – to facilitate Agile ceremonies and ensure delivery</a:t>
            </a:r>
          </a:p>
          <a:p>
            <a:endParaRPr lang="en-US" dirty="0"/>
          </a:p>
          <a:p>
            <a:r>
              <a:rPr lang="en-US" b="1" dirty="0"/>
              <a:t>4) Developers (Front-end &amp; Back-end)</a:t>
            </a:r>
            <a:r>
              <a:rPr lang="en-US" dirty="0"/>
              <a:t> – to build CRM functionalities</a:t>
            </a:r>
          </a:p>
          <a:p>
            <a:endParaRPr lang="en-US" dirty="0"/>
          </a:p>
          <a:p>
            <a:r>
              <a:rPr lang="en-US" b="1" dirty="0"/>
              <a:t>5) QA/Testers</a:t>
            </a:r>
            <a:r>
              <a:rPr lang="en-US" dirty="0"/>
              <a:t> – to perform sprint-wise testing and UAT</a:t>
            </a:r>
          </a:p>
          <a:p>
            <a:endParaRPr lang="en-US" dirty="0"/>
          </a:p>
          <a:p>
            <a:r>
              <a:rPr lang="en-US" b="1" dirty="0"/>
              <a:t>6) UI/UX Designer</a:t>
            </a:r>
            <a:r>
              <a:rPr lang="en-US" dirty="0"/>
              <a:t> – to design user-friendly CRM interfaces</a:t>
            </a:r>
          </a:p>
          <a:p>
            <a:endParaRPr lang="en-US" dirty="0"/>
          </a:p>
          <a:p>
            <a:r>
              <a:rPr lang="en-US" b="1" dirty="0"/>
              <a:t>7) CRM Integration Expert</a:t>
            </a:r>
            <a:r>
              <a:rPr lang="en-US" dirty="0"/>
              <a:t> – for TATA Dialer and API connectivity</a:t>
            </a:r>
          </a:p>
          <a:p>
            <a:endParaRPr lang="en-US" dirty="0"/>
          </a:p>
          <a:p>
            <a:r>
              <a:rPr lang="en-US" b="1" dirty="0"/>
              <a:t>8) IT Support</a:t>
            </a:r>
            <a:r>
              <a:rPr lang="en-US" dirty="0"/>
              <a:t> – for post-deployment maintenance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4459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13A6-26BD-5D7F-B749-50BDDD524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652"/>
            <a:ext cx="9144000" cy="3372311"/>
          </a:xfrm>
        </p:spPr>
        <p:txBody>
          <a:bodyPr>
            <a:normAutofit fontScale="90000"/>
          </a:bodyPr>
          <a:lstStyle/>
          <a:p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E83075-BC92-7066-30ED-54C02B526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137652"/>
            <a:ext cx="11670890" cy="6720347"/>
          </a:xfrm>
        </p:spPr>
        <p:txBody>
          <a:bodyPr>
            <a:normAutofit/>
          </a:bodyPr>
          <a:lstStyle/>
          <a:p>
            <a:r>
              <a:rPr lang="en-US" b="1" dirty="0"/>
              <a:t>Time:</a:t>
            </a:r>
          </a:p>
          <a:p>
            <a:r>
              <a:rPr lang="en-US" b="1" dirty="0"/>
              <a:t>Sprint 0 (Requirement Gathering &amp; Design):</a:t>
            </a:r>
            <a:r>
              <a:rPr lang="en-US" dirty="0"/>
              <a:t> 2 weeks</a:t>
            </a:r>
          </a:p>
          <a:p>
            <a:r>
              <a:rPr lang="en-US" b="1" dirty="0"/>
              <a:t>MVP Development (3–4 sprints):</a:t>
            </a:r>
            <a:r>
              <a:rPr lang="en-US" dirty="0"/>
              <a:t> 6–8 weeks</a:t>
            </a:r>
          </a:p>
          <a:p>
            <a:r>
              <a:rPr lang="en-US" b="1" dirty="0"/>
              <a:t>Testing &amp; Go-Live:</a:t>
            </a:r>
            <a:r>
              <a:rPr lang="en-US" dirty="0"/>
              <a:t> 2–3 weeks</a:t>
            </a:r>
          </a:p>
          <a:p>
            <a:r>
              <a:rPr lang="en-US" b="1" dirty="0"/>
              <a:t>Total Duration (MVP):</a:t>
            </a:r>
            <a:r>
              <a:rPr lang="en-US" dirty="0"/>
              <a:t> Approx. </a:t>
            </a:r>
            <a:r>
              <a:rPr lang="en-US" b="1" dirty="0"/>
              <a:t>3 months</a:t>
            </a:r>
            <a:endParaRPr lang="en-US" dirty="0"/>
          </a:p>
          <a:p>
            <a:r>
              <a:rPr lang="en-US" b="1" dirty="0"/>
              <a:t>Full CRM Rollout:</a:t>
            </a:r>
            <a:r>
              <a:rPr lang="en-US" dirty="0"/>
              <a:t> </a:t>
            </a:r>
            <a:r>
              <a:rPr lang="en-US" b="1" dirty="0"/>
              <a:t>5–6 months</a:t>
            </a:r>
          </a:p>
          <a:p>
            <a:endParaRPr lang="en-US" dirty="0"/>
          </a:p>
          <a:p>
            <a:r>
              <a:rPr lang="en-IN" b="1" dirty="0"/>
              <a:t>Tools &amp; Technologies:</a:t>
            </a:r>
          </a:p>
          <a:p>
            <a:r>
              <a:rPr lang="en-IN" b="1" dirty="0"/>
              <a:t>Development:</a:t>
            </a:r>
            <a:r>
              <a:rPr lang="en-IN" dirty="0"/>
              <a:t> React.js, Node.js, Django, MySQL/MongoDB</a:t>
            </a:r>
          </a:p>
          <a:p>
            <a:r>
              <a:rPr lang="en-IN" b="1" dirty="0"/>
              <a:t>Project Management:</a:t>
            </a:r>
            <a:r>
              <a:rPr lang="en-IN" dirty="0"/>
              <a:t> Jira</a:t>
            </a:r>
          </a:p>
          <a:p>
            <a:r>
              <a:rPr lang="en-IN" b="1" dirty="0"/>
              <a:t>Design Tools:</a:t>
            </a:r>
            <a:r>
              <a:rPr lang="en-IN" dirty="0"/>
              <a:t> Balsamiq, Axure, Visio</a:t>
            </a:r>
          </a:p>
          <a:p>
            <a:r>
              <a:rPr lang="en-IN" b="1" dirty="0"/>
              <a:t>Reporting Tools:</a:t>
            </a:r>
            <a:r>
              <a:rPr lang="en-IN" dirty="0"/>
              <a:t> Power BI, Tableau</a:t>
            </a:r>
          </a:p>
          <a:p>
            <a:r>
              <a:rPr lang="en-IN" b="1" dirty="0"/>
              <a:t>Hosting/Cloud:</a:t>
            </a:r>
            <a:r>
              <a:rPr lang="en-IN" dirty="0"/>
              <a:t> AWS, Google Cloud, or Azure</a:t>
            </a:r>
          </a:p>
          <a:p>
            <a:r>
              <a:rPr lang="en-IN" b="1" dirty="0"/>
              <a:t>Communication Integration:</a:t>
            </a:r>
            <a:r>
              <a:rPr lang="en-IN" dirty="0"/>
              <a:t> TATA </a:t>
            </a:r>
            <a:r>
              <a:rPr lang="en-IN" dirty="0" err="1"/>
              <a:t>Dialer</a:t>
            </a:r>
            <a:r>
              <a:rPr lang="en-IN" dirty="0"/>
              <a:t>, WhatsApp API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6813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7C56ED-7EBE-8778-659B-94FC27A96C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958696"/>
              </p:ext>
            </p:extLst>
          </p:nvPr>
        </p:nvGraphicFramePr>
        <p:xfrm>
          <a:off x="609599" y="216310"/>
          <a:ext cx="11405418" cy="669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1806">
                  <a:extLst>
                    <a:ext uri="{9D8B030D-6E8A-4147-A177-3AD203B41FA5}">
                      <a16:colId xmlns:a16="http://schemas.microsoft.com/office/drawing/2014/main" val="3986082556"/>
                    </a:ext>
                  </a:extLst>
                </a:gridCol>
                <a:gridCol w="3801806">
                  <a:extLst>
                    <a:ext uri="{9D8B030D-6E8A-4147-A177-3AD203B41FA5}">
                      <a16:colId xmlns:a16="http://schemas.microsoft.com/office/drawing/2014/main" val="1419303169"/>
                    </a:ext>
                  </a:extLst>
                </a:gridCol>
                <a:gridCol w="3801806">
                  <a:extLst>
                    <a:ext uri="{9D8B030D-6E8A-4147-A177-3AD203B41FA5}">
                      <a16:colId xmlns:a16="http://schemas.microsoft.com/office/drawing/2014/main" val="2866562294"/>
                    </a:ext>
                  </a:extLst>
                </a:gridCol>
              </a:tblGrid>
              <a:tr h="523552">
                <a:tc>
                  <a:txBody>
                    <a:bodyPr/>
                    <a:lstStyle/>
                    <a:p>
                      <a:r>
                        <a:rPr lang="en-IN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Amount (INR)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968240"/>
                  </a:ext>
                </a:extLst>
              </a:tr>
              <a:tr h="604702">
                <a:tc>
                  <a:txBody>
                    <a:bodyPr/>
                    <a:lstStyle/>
                    <a:p>
                      <a:r>
                        <a:rPr lang="en-IN" b="0" dirty="0"/>
                        <a:t>CRM Software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Core CRM modules (Leads, Schemes, Workflow)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₹6,00,000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839074"/>
                  </a:ext>
                </a:extLst>
              </a:tr>
              <a:tr h="523552">
                <a:tc>
                  <a:txBody>
                    <a:bodyPr/>
                    <a:lstStyle/>
                    <a:p>
                      <a:r>
                        <a:rPr lang="en-IN" dirty="0"/>
                        <a:t>TATA </a:t>
                      </a:r>
                      <a:r>
                        <a:rPr lang="en-IN" dirty="0" err="1"/>
                        <a:t>Dialer</a:t>
                      </a:r>
                      <a:r>
                        <a:rPr lang="en-IN" dirty="0"/>
                        <a:t> &amp; Communication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API integration &amp; testing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₹1,00,000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3783888"/>
                  </a:ext>
                </a:extLst>
              </a:tr>
              <a:tr h="604702">
                <a:tc>
                  <a:txBody>
                    <a:bodyPr/>
                    <a:lstStyle/>
                    <a:p>
                      <a:r>
                        <a:rPr lang="en-IN" dirty="0"/>
                        <a:t>UI/UX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Wireframes, Prototypes (Axure/Balsamiq)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₹75,000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9412469"/>
                  </a:ext>
                </a:extLst>
              </a:tr>
              <a:tr h="604702">
                <a:tc>
                  <a:txBody>
                    <a:bodyPr/>
                    <a:lstStyle/>
                    <a:p>
                      <a:r>
                        <a:rPr lang="en-IN" dirty="0"/>
                        <a:t>Testing &amp; QA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 case development, bug tracking tools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5856772"/>
                  </a:ext>
                </a:extLst>
              </a:tr>
              <a:tr h="604702">
                <a:tc>
                  <a:txBody>
                    <a:bodyPr/>
                    <a:lstStyle/>
                    <a:p>
                      <a:r>
                        <a:rPr lang="en-IN" dirty="0"/>
                        <a:t>Reporting &amp; Analytics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Power BI/Tableau licenses &amp; dashboard setup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₹75,000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2006553"/>
                  </a:ext>
                </a:extLst>
              </a:tr>
              <a:tr h="604702">
                <a:tc>
                  <a:txBody>
                    <a:bodyPr/>
                    <a:lstStyle/>
                    <a:p>
                      <a:r>
                        <a:rPr lang="en-IN" dirty="0"/>
                        <a:t>Cloud Hosting &amp; 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AWS / Azure / GCP deployment, storage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₹1,50,000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8280809"/>
                  </a:ext>
                </a:extLst>
              </a:tr>
              <a:tr h="523552">
                <a:tc>
                  <a:txBody>
                    <a:bodyPr/>
                    <a:lstStyle/>
                    <a:p>
                      <a:r>
                        <a:rPr lang="en-IN" dirty="0"/>
                        <a:t>Training &amp; Onboarding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 manuals, team training sessions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₹1,00,000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929177"/>
                  </a:ext>
                </a:extLst>
              </a:tr>
              <a:tr h="523552">
                <a:tc>
                  <a:txBody>
                    <a:bodyPr/>
                    <a:lstStyle/>
                    <a:p>
                      <a:r>
                        <a:rPr lang="en-IN" dirty="0"/>
                        <a:t>Project Management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Jira, Confluence, license setup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6975895"/>
                  </a:ext>
                </a:extLst>
              </a:tr>
              <a:tr h="523552">
                <a:tc>
                  <a:txBody>
                    <a:bodyPr/>
                    <a:lstStyle/>
                    <a:p>
                      <a:r>
                        <a:rPr lang="en-IN" dirty="0"/>
                        <a:t>Support &amp; Maintenance (3-6 Months)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Bug fixing, updates post go-live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₹2,00,000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0928295"/>
                  </a:ext>
                </a:extLst>
              </a:tr>
              <a:tr h="523552">
                <a:tc>
                  <a:txBody>
                    <a:bodyPr/>
                    <a:lstStyle/>
                    <a:p>
                      <a:r>
                        <a:rPr lang="en-IN" dirty="0"/>
                        <a:t>Miscellaneous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Travel, meetings, internet, utilities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₹1,00,000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0794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938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4DCCE-2232-A907-14F8-20BF6EF01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8828"/>
            <a:ext cx="2861187" cy="602864"/>
          </a:xfrm>
        </p:spPr>
        <p:txBody>
          <a:bodyPr>
            <a:noAutofit/>
          </a:bodyPr>
          <a:lstStyle/>
          <a:p>
            <a:r>
              <a:rPr lang="en-IN" sz="4800" b="1" dirty="0">
                <a:latin typeface="Arial Black" panose="020B0A04020102020204" pitchFamily="34" charset="0"/>
              </a:rPr>
              <a:t>Risks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A616F5-3713-D4D7-F1F2-E6AC27D5467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1729" y="671691"/>
            <a:ext cx="11808541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and Policy Changes: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Frequent updates in government schemes or eligibility criteria may require constant CRM adjustments, causing delays or rework.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Resistance to Adoption: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 members who are used to manual processes or existing tools like TATA Dialer may resist switching to a new CRM system.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Privacy and Security Risks: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Handling sensitive client and government data without strong access control or encryption could result in compliance violations or breaches.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Failures: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Difficulty in integrating third-party tools (e.g., TATA Dialer, WhatsApp API) may disrupt the automation and communication flow.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Scope Creep: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additional features are requested mid-sprint without proper change management, it may lead to timeline extensions and budget overruns.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Downtime or Performance Issues Post-Go-Live: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Any system instability or lag after deployment could impact user trust and disrupt ongoing client servicing.</a:t>
            </a:r>
          </a:p>
        </p:txBody>
      </p:sp>
    </p:spTree>
    <p:extLst>
      <p:ext uri="{BB962C8B-B14F-4D97-AF65-F5344CB8AC3E}">
        <p14:creationId xmlns:p14="http://schemas.microsoft.com/office/powerpoint/2010/main" val="3508186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2B94B-6231-4052-61CC-1A61F772D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316" y="1"/>
            <a:ext cx="4306529" cy="796412"/>
          </a:xfrm>
        </p:spPr>
        <p:txBody>
          <a:bodyPr>
            <a:normAutofit fontScale="90000"/>
          </a:bodyPr>
          <a:lstStyle/>
          <a:p>
            <a:r>
              <a:rPr lang="en-IN" sz="4000" b="1" dirty="0">
                <a:latin typeface="Arial Black" panose="020B0A04020102020204" pitchFamily="34" charset="0"/>
              </a:rPr>
              <a:t>Dependencies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EAF27CC-A2A7-7234-47B3-9F335F6EFB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7316" y="1142664"/>
            <a:ext cx="11621934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APIs and Services: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CRM functionalities such as calling, messaging, and notifications rely on successful integration with external APIs (TATA Dialer, WhatsApp).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Government Scheme Data Sources: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or periodic updates on government schemes are dependent on external portals or manual inputs, affecting data accuracy.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Hosting Providers: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Uptime, storage, and scalability rely on external cloud services (AWS, Azure, etc.)—any service disruption can impact CRM availability.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Vendor or Development Team Availability: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Project success depends on continuous support and timely delivery from development partners or in-house IT teams.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Input for UAT and Feedback: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and active participation from internal users (consultants, support staff) is critical for sprint reviews, UAT, and refinements.</a:t>
            </a:r>
          </a:p>
        </p:txBody>
      </p:sp>
    </p:spTree>
    <p:extLst>
      <p:ext uri="{BB962C8B-B14F-4D97-AF65-F5344CB8AC3E}">
        <p14:creationId xmlns:p14="http://schemas.microsoft.com/office/powerpoint/2010/main" val="143596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8CD90-9CDA-4888-DB0C-BB126251A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01610"/>
          </a:xfrm>
        </p:spPr>
        <p:txBody>
          <a:bodyPr/>
          <a:lstStyle/>
          <a:p>
            <a:r>
              <a:rPr lang="en-US" dirty="0"/>
              <a:t>                               Thank you.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741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C3C0-A552-B1B4-A189-53FB12247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8827"/>
            <a:ext cx="4601497" cy="786580"/>
          </a:xfrm>
        </p:spPr>
        <p:txBody>
          <a:bodyPr>
            <a:noAutofit/>
          </a:bodyPr>
          <a:lstStyle/>
          <a:p>
            <a:r>
              <a:rPr lang="en-IN" sz="4800" b="1" dirty="0">
                <a:latin typeface="Arial Black" panose="020B0A04020102020204" pitchFamily="34" charset="0"/>
              </a:rPr>
              <a:t>Situation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B9411C-B651-EC69-325C-B3155DE3E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135" y="1396181"/>
            <a:ext cx="10874478" cy="4395019"/>
          </a:xfrm>
        </p:spPr>
        <p:txBody>
          <a:bodyPr>
            <a:normAutofit/>
          </a:bodyPr>
          <a:lstStyle/>
          <a:p>
            <a:r>
              <a:rPr lang="en-US" dirty="0"/>
              <a:t>Our consultancy firm works closely with businesses to help them apply for various government schemes. We are involved in end-to-end processes including lead generation, documentation, eligibility checks, submission, and follow-up. Currently, we are using </a:t>
            </a:r>
            <a:r>
              <a:rPr lang="en-US" b="1" dirty="0"/>
              <a:t>TATA Dialer</a:t>
            </a:r>
            <a:r>
              <a:rPr lang="en-US" dirty="0"/>
              <a:t> for outbound calling, but there is </a:t>
            </a:r>
            <a:r>
              <a:rPr lang="en-US" b="1" dirty="0"/>
              <a:t>no centralized CRM</a:t>
            </a:r>
            <a:r>
              <a:rPr lang="en-US" dirty="0"/>
              <a:t> to manage and monitor the client journey. Information is scattered across spreadsheets, emails, and individual tools, resulting in inefficiencies. Scheme updates, which are often time-sensitive, are currently tracked manually, increasing the risk of missing deadlines or new opportunities. Team coordination also suffers due to lack of shared visibility across departments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404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EF747-3F99-6B8A-640D-3171B35F4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3018503" cy="865238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latin typeface="Arial Black" panose="020B0A04020102020204" pitchFamily="34" charset="0"/>
              </a:rPr>
              <a:t>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C24E3-B313-56C3-6EEE-39917EDFC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805" y="1101213"/>
            <a:ext cx="11533239" cy="5633884"/>
          </a:xfrm>
        </p:spPr>
        <p:txBody>
          <a:bodyPr>
            <a:normAutofit/>
          </a:bodyPr>
          <a:lstStyle/>
          <a:p>
            <a:r>
              <a:rPr lang="en-US" dirty="0"/>
              <a:t>The absence of an integrated CRM system has resulted in several operational challenges:</a:t>
            </a:r>
          </a:p>
          <a:p>
            <a:endParaRPr lang="en-US" dirty="0"/>
          </a:p>
          <a:p>
            <a:r>
              <a:rPr lang="en-US" b="1" dirty="0"/>
              <a:t>Delayed follow-ups</a:t>
            </a:r>
            <a:r>
              <a:rPr lang="en-US" dirty="0"/>
              <a:t> with potential clients and stakeholders</a:t>
            </a:r>
          </a:p>
          <a:p>
            <a:r>
              <a:rPr lang="en-US" b="1" dirty="0"/>
              <a:t>Inconsistent communication</a:t>
            </a:r>
            <a:r>
              <a:rPr lang="en-US" dirty="0"/>
              <a:t> between teams managing leads, documentation, and submissions</a:t>
            </a:r>
          </a:p>
          <a:p>
            <a:r>
              <a:rPr lang="en-US" b="1" dirty="0"/>
              <a:t>Manual tracking</a:t>
            </a:r>
            <a:r>
              <a:rPr lang="en-US" dirty="0"/>
              <a:t> of government scheme changes leads to errors and outdated information</a:t>
            </a:r>
          </a:p>
          <a:p>
            <a:r>
              <a:rPr lang="en-US" b="1" dirty="0"/>
              <a:t>Poor visibility</a:t>
            </a:r>
            <a:r>
              <a:rPr lang="en-US" dirty="0"/>
              <a:t> on where each lead stands in the application process</a:t>
            </a:r>
          </a:p>
          <a:p>
            <a:r>
              <a:rPr lang="en-US" b="1" dirty="0"/>
              <a:t>No performance insights</a:t>
            </a:r>
            <a:r>
              <a:rPr lang="en-US" dirty="0"/>
              <a:t> for management to evaluate team efforts and results</a:t>
            </a:r>
          </a:p>
          <a:p>
            <a:r>
              <a:rPr lang="en-US" b="1" dirty="0"/>
              <a:t>Repetitive administrative tasks</a:t>
            </a:r>
            <a:r>
              <a:rPr lang="en-US" dirty="0"/>
              <a:t> such as document verification, reminders, and client updates consume valuable time</a:t>
            </a:r>
          </a:p>
          <a:p>
            <a:r>
              <a:rPr lang="en-US" b="1" dirty="0"/>
              <a:t>Lack of data security and audit trail</a:t>
            </a:r>
            <a:r>
              <a:rPr lang="en-US" dirty="0"/>
              <a:t> for scheme submissions and client interactions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261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54C38-C138-DDF3-74E3-63BC53240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8659"/>
            <a:ext cx="5338916" cy="747251"/>
          </a:xfrm>
        </p:spPr>
        <p:txBody>
          <a:bodyPr>
            <a:noAutofit/>
          </a:bodyPr>
          <a:lstStyle/>
          <a:p>
            <a:r>
              <a:rPr lang="en-IN" sz="4400" b="1" dirty="0">
                <a:latin typeface="Arial Black" panose="020B0A04020102020204" pitchFamily="34" charset="0"/>
              </a:rPr>
              <a:t>Opportunity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07D9D-64B6-2AFF-0D92-4C3F90397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317523"/>
            <a:ext cx="11720052" cy="52504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Building a custom </a:t>
            </a:r>
            <a:r>
              <a:rPr lang="en-US" b="1" dirty="0"/>
              <a:t>Agile-based CRM</a:t>
            </a:r>
            <a:r>
              <a:rPr lang="en-US" dirty="0"/>
              <a:t> offers a strategic opportunity to modernize and streamline operations:</a:t>
            </a:r>
          </a:p>
          <a:p>
            <a:r>
              <a:rPr lang="en-US" dirty="0"/>
              <a:t>Enable </a:t>
            </a:r>
            <a:r>
              <a:rPr lang="en-US" b="1" dirty="0"/>
              <a:t>real-time scheme tracking and alerts</a:t>
            </a:r>
            <a:r>
              <a:rPr lang="en-US" dirty="0"/>
              <a:t> for deadlines, updates, and eligibility changes</a:t>
            </a:r>
          </a:p>
          <a:p>
            <a:r>
              <a:rPr lang="en-US" dirty="0"/>
              <a:t>Automate repetitive tasks like follow-up reminders, document uploads, and application status updates</a:t>
            </a:r>
          </a:p>
          <a:p>
            <a:r>
              <a:rPr lang="en-US" dirty="0"/>
              <a:t>Centralize all lead data, communication history, and status into a </a:t>
            </a:r>
            <a:r>
              <a:rPr lang="en-US" b="1" dirty="0"/>
              <a:t>single unified dashboard</a:t>
            </a:r>
            <a:endParaRPr lang="en-US" dirty="0"/>
          </a:p>
          <a:p>
            <a:r>
              <a:rPr lang="en-US" dirty="0"/>
              <a:t>Integrate with tools like </a:t>
            </a:r>
            <a:r>
              <a:rPr lang="en-US" b="1" dirty="0"/>
              <a:t>TATA Dialer</a:t>
            </a:r>
            <a:r>
              <a:rPr lang="en-US" dirty="0"/>
              <a:t>, WhatsApp, and Email to maintain communication logs</a:t>
            </a:r>
          </a:p>
          <a:p>
            <a:r>
              <a:rPr lang="en-US" dirty="0"/>
              <a:t>Provide role-based access to different departments (sales, support, documentation)</a:t>
            </a:r>
          </a:p>
          <a:p>
            <a:r>
              <a:rPr lang="en-US" dirty="0"/>
              <a:t>Generate detailed reports and performance analytics using </a:t>
            </a:r>
            <a:r>
              <a:rPr lang="en-US" b="1" dirty="0"/>
              <a:t>Power BI or Tableau</a:t>
            </a:r>
            <a:endParaRPr lang="en-US" dirty="0"/>
          </a:p>
          <a:p>
            <a:r>
              <a:rPr lang="en-US" dirty="0"/>
              <a:t>Enhance collaboration through comments, notifications, and task assignment features</a:t>
            </a:r>
          </a:p>
          <a:p>
            <a:r>
              <a:rPr lang="en-US" dirty="0"/>
              <a:t>Improve client satisfaction through timely responses and transparent tracking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196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BFA3-FAA6-31E9-4393-3E09C3D9E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812593" cy="717754"/>
          </a:xfrm>
        </p:spPr>
        <p:txBody>
          <a:bodyPr>
            <a:normAutofit fontScale="90000"/>
          </a:bodyPr>
          <a:lstStyle/>
          <a:p>
            <a:r>
              <a:rPr lang="en-IN" sz="4800" dirty="0">
                <a:latin typeface="Arial Black" panose="020B0A04020102020204" pitchFamily="34" charset="0"/>
              </a:rPr>
              <a:t>Purpose Statement (Goals)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7D1B2-E78F-966E-317A-22D6E52B3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16" y="1113503"/>
            <a:ext cx="11936361" cy="5464278"/>
          </a:xfrm>
        </p:spPr>
        <p:txBody>
          <a:bodyPr>
            <a:normAutofit/>
          </a:bodyPr>
          <a:lstStyle/>
          <a:p>
            <a:r>
              <a:rPr lang="en-US" dirty="0"/>
              <a:t>The purpose of this project is to develop and implement a custom Agile CRM solution that caters specifically to the unique needs of government consultancy services. The primary goal is to </a:t>
            </a:r>
            <a:r>
              <a:rPr lang="en-US" b="1" dirty="0"/>
              <a:t>digitize and automate the end-to-end process</a:t>
            </a:r>
            <a:r>
              <a:rPr lang="en-US" dirty="0"/>
              <a:t> of managing leads, tracking scheme applications, handling documentation, and sending timely alerts regarding scheme updates or deadlines.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CRM will serve as a </a:t>
            </a:r>
            <a:r>
              <a:rPr lang="en-US" b="1" dirty="0"/>
              <a:t>single source of truth</a:t>
            </a:r>
            <a:r>
              <a:rPr lang="en-US" dirty="0"/>
              <a:t>, offering real-time visibility across teams, reducing manual effort, and improving data accuracy. It will also enhance coordination by </a:t>
            </a:r>
            <a:r>
              <a:rPr lang="en-US" b="1" dirty="0"/>
              <a:t>integrating with tools like TATA Dialer</a:t>
            </a:r>
            <a:r>
              <a:rPr lang="en-US" dirty="0"/>
              <a:t> for seamless client communication. With built-in analytics, it will enable data-driven decision-making, boost productivity, and ensure no opportunity or update is missed. The system is designed to be </a:t>
            </a:r>
            <a:r>
              <a:rPr lang="en-US" b="1" dirty="0"/>
              <a:t>scalable, user-friendly, and secure</a:t>
            </a:r>
            <a:r>
              <a:rPr lang="en-US" dirty="0"/>
              <a:t>, making it a future-ready platform to support business growth and regulatory alignment.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218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32D4A-5289-8647-F9FA-6ABE1B094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7482348" cy="894735"/>
          </a:xfrm>
        </p:spPr>
        <p:txBody>
          <a:bodyPr>
            <a:normAutofit/>
          </a:bodyPr>
          <a:lstStyle/>
          <a:p>
            <a:r>
              <a:rPr lang="en-IN" sz="4400" dirty="0">
                <a:latin typeface="Arial Black" panose="020B0A04020102020204" pitchFamily="34" charset="0"/>
              </a:rPr>
              <a:t>Project Objectives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3EDAC1-9819-920F-C632-0D2FBE454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63562"/>
            <a:ext cx="12083845" cy="6125496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Automate and streamline the end-to-end lead management process</a:t>
            </a:r>
            <a:r>
              <a:rPr lang="en-US" dirty="0"/>
              <a:t>—from initial contact to scheme application and follow-up.</a:t>
            </a:r>
          </a:p>
          <a:p>
            <a:r>
              <a:rPr lang="en-US" b="1" dirty="0"/>
              <a:t>Integrate with TATA Dialer</a:t>
            </a:r>
            <a:r>
              <a:rPr lang="en-US" dirty="0"/>
              <a:t> to log client communication, improve outreach efficiency, and maintain call history within the CRM.</a:t>
            </a:r>
          </a:p>
          <a:p>
            <a:r>
              <a:rPr lang="en-US" b="1" dirty="0"/>
              <a:t>Enable real-time tracking and alerts</a:t>
            </a:r>
            <a:r>
              <a:rPr lang="en-US" dirty="0"/>
              <a:t> for government scheme updates, deadlines, and eligibility changes.</a:t>
            </a:r>
          </a:p>
          <a:p>
            <a:r>
              <a:rPr lang="en-US" b="1" dirty="0"/>
              <a:t>Centralize documentation and client data</a:t>
            </a:r>
            <a:r>
              <a:rPr lang="en-US" dirty="0"/>
              <a:t> to improve accessibility, reduce manual errors, and eliminate scattered information.</a:t>
            </a:r>
          </a:p>
          <a:p>
            <a:r>
              <a:rPr lang="en-US" b="1" dirty="0"/>
              <a:t>Support role-based access control</a:t>
            </a:r>
            <a:r>
              <a:rPr lang="en-US" dirty="0"/>
              <a:t> to ensure each department (sales, documentation, support) can collaborate securely and efficiently.</a:t>
            </a:r>
          </a:p>
          <a:p>
            <a:r>
              <a:rPr lang="en-US" b="1" dirty="0"/>
              <a:t>Enhance internal team collaboration</a:t>
            </a:r>
            <a:r>
              <a:rPr lang="en-US" dirty="0"/>
              <a:t> through task assignments, reminders, and progress tracking.</a:t>
            </a:r>
          </a:p>
          <a:p>
            <a:r>
              <a:rPr lang="en-US" b="1" dirty="0"/>
              <a:t>Implement interactive dashboards and reporting tools</a:t>
            </a:r>
            <a:r>
              <a:rPr lang="en-US" dirty="0"/>
              <a:t> using Power BI or Tableau to support performance evaluation and decision-making.</a:t>
            </a:r>
          </a:p>
          <a:p>
            <a:r>
              <a:rPr lang="en-US" b="1" dirty="0"/>
              <a:t>Ensure data privacy and compliance</a:t>
            </a:r>
            <a:r>
              <a:rPr lang="en-US" dirty="0"/>
              <a:t> with secure authentication and audit trails for sensitive client and scheme information.</a:t>
            </a:r>
          </a:p>
          <a:p>
            <a:r>
              <a:rPr lang="en-US" b="1" dirty="0"/>
              <a:t>Build a scalable and user-friendly system</a:t>
            </a:r>
            <a:r>
              <a:rPr lang="en-US" dirty="0"/>
              <a:t> that can grow with business needs and adapt to new schemes and policies.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7369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AA0C-9978-BF70-03F5-BDC714754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"/>
            <a:ext cx="7334865" cy="757083"/>
          </a:xfrm>
        </p:spPr>
        <p:txBody>
          <a:bodyPr>
            <a:noAutofit/>
          </a:bodyPr>
          <a:lstStyle/>
          <a:p>
            <a:r>
              <a:rPr lang="en-IN" sz="4400" b="1" dirty="0">
                <a:latin typeface="Arial Black" panose="020B0A04020102020204" pitchFamily="34" charset="0"/>
              </a:rPr>
              <a:t>Success Criteria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F2A210-3E1B-2797-D558-3F0391642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8658" y="757084"/>
            <a:ext cx="12123173" cy="629264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Centralized lead management system</a:t>
            </a:r>
            <a:r>
              <a:rPr lang="en-US" dirty="0"/>
              <a:t> is fully implemented and accessible to all relevant departments (sales, documentation, support).</a:t>
            </a:r>
          </a:p>
          <a:p>
            <a:r>
              <a:rPr lang="en-US" b="1" dirty="0"/>
              <a:t>Integration with TATA Dialer</a:t>
            </a:r>
            <a:r>
              <a:rPr lang="en-US" dirty="0"/>
              <a:t> is seamless, with call logs automatically recorded and linked to each lead profile.</a:t>
            </a:r>
          </a:p>
          <a:p>
            <a:r>
              <a:rPr lang="en-US" b="1" dirty="0"/>
              <a:t>Real-time alerts and notifications</a:t>
            </a:r>
            <a:r>
              <a:rPr lang="en-US" dirty="0"/>
              <a:t> are triggered for every government scheme update, deadline, or change in eligibility criteria.</a:t>
            </a:r>
          </a:p>
          <a:p>
            <a:r>
              <a:rPr lang="en-US" b="1" dirty="0"/>
              <a:t>Reduction in manual work by at least 50%</a:t>
            </a:r>
            <a:r>
              <a:rPr lang="en-US" dirty="0"/>
              <a:t>, through automation of follow-ups, document uploads, and tracking.</a:t>
            </a:r>
          </a:p>
          <a:p>
            <a:r>
              <a:rPr lang="en-US" b="1" dirty="0"/>
              <a:t>Client follow-up timelines improve</a:t>
            </a:r>
            <a:r>
              <a:rPr lang="en-US" dirty="0"/>
              <a:t>, resulting in a </a:t>
            </a:r>
            <a:r>
              <a:rPr lang="en-US" b="1" dirty="0"/>
              <a:t>30–40% increase in timely submissions and responses</a:t>
            </a:r>
            <a:r>
              <a:rPr lang="en-US" dirty="0"/>
              <a:t>.</a:t>
            </a:r>
          </a:p>
          <a:p>
            <a:r>
              <a:rPr lang="en-US" b="1" dirty="0"/>
              <a:t>User adoption rate exceeds 90%</a:t>
            </a:r>
            <a:r>
              <a:rPr lang="en-US" dirty="0"/>
              <a:t>, with all consultants actively using the CRM for daily operations.</a:t>
            </a:r>
          </a:p>
          <a:p>
            <a:r>
              <a:rPr lang="en-US" b="1" dirty="0"/>
              <a:t>Dashboards and reports are generated accurately</a:t>
            </a:r>
            <a:r>
              <a:rPr lang="en-US" dirty="0"/>
              <a:t> through tools like Power BI or Tableau to support real-time decision-making.</a:t>
            </a:r>
          </a:p>
          <a:p>
            <a:r>
              <a:rPr lang="en-US" b="1" dirty="0"/>
              <a:t>Improved client satisfaction</a:t>
            </a:r>
            <a:r>
              <a:rPr lang="en-US" dirty="0"/>
              <a:t>, measured through faster processing, transparent communication, and timely updates.</a:t>
            </a:r>
          </a:p>
          <a:p>
            <a:r>
              <a:rPr lang="en-US" b="1" dirty="0"/>
              <a:t>System uptime of 99% or higher</a:t>
            </a:r>
            <a:r>
              <a:rPr lang="en-US" dirty="0"/>
              <a:t>, ensuring uninterrupted access and availability to users.</a:t>
            </a:r>
          </a:p>
          <a:p>
            <a:r>
              <a:rPr lang="en-US" b="1" dirty="0"/>
              <a:t>Data privacy and security compliance</a:t>
            </a:r>
            <a:r>
              <a:rPr lang="en-US" dirty="0"/>
              <a:t> is ensured through secure login, role-based access, and audit trails.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801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E6435-3F3F-9E2C-E5C1-A26C4AE9E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658" y="1"/>
            <a:ext cx="10785988" cy="1111044"/>
          </a:xfrm>
        </p:spPr>
        <p:txBody>
          <a:bodyPr>
            <a:normAutofit fontScale="90000"/>
          </a:bodyPr>
          <a:lstStyle/>
          <a:p>
            <a:r>
              <a:rPr lang="en-IN" sz="3600" b="1" dirty="0">
                <a:latin typeface="Arial Black" panose="020B0A04020102020204" pitchFamily="34" charset="0"/>
              </a:rPr>
              <a:t>Methods / Approach (Agile – Scrum-Based)</a:t>
            </a:r>
            <a:br>
              <a:rPr lang="en-IN" sz="3600" b="1" dirty="0">
                <a:latin typeface="Arial Black" panose="020B0A04020102020204" pitchFamily="34" charset="0"/>
              </a:rPr>
            </a:br>
            <a:endParaRPr lang="en-IN" sz="3600" b="1" dirty="0">
              <a:latin typeface="Arial Black" panose="020B0A040201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D6C1F01-180D-4F97-BCDC-34775E27E5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60774" y="-328500"/>
            <a:ext cx="11952568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18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1) Agile Methodology – Scrum Framework: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CRM project will follow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Agile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using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Scrum approach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enable iterative development, faster feedback, and flexibility to adapt to changing requirements.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2) Sprint 0 – Requirement Gathering: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stakeholder interviews and JAD (Joint Application Development) sessions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 user roles and create detailed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stories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acceptance criteria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Business Value (BV)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Complexity Points (CP)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using planning poker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features using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MoSCoW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(Must, Should, Could, Won’t) and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MVP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techniques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3) Backlog Creation: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Backlog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all user stories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Maintain and update it continuously based on stakeholder feedback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4) Sprint Planning &amp; Execution: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Each sprint will last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Daily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Scrum meetings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track progress and remove blockers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Reviews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demonstrate completed features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Retrospectives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identify improvements for the next cycle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77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BC5C9-E9A7-916D-E238-D723452B4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35" y="127820"/>
            <a:ext cx="11788878" cy="6730180"/>
          </a:xfrm>
        </p:spPr>
        <p:txBody>
          <a:bodyPr>
            <a:noAutofit/>
          </a:bodyPr>
          <a:lstStyle/>
          <a:p>
            <a:r>
              <a:rPr lang="en-US" sz="2400" b="1" dirty="0"/>
              <a:t>5)Design &amp; Prototyping Tools:</a:t>
            </a:r>
            <a:br>
              <a:rPr lang="en-US" sz="2400" dirty="0"/>
            </a:br>
            <a:r>
              <a:rPr lang="en-US" sz="2400" dirty="0"/>
              <a:t>Use </a:t>
            </a:r>
            <a:r>
              <a:rPr lang="en-US" sz="2400" b="1" dirty="0"/>
              <a:t>Axure</a:t>
            </a:r>
            <a:r>
              <a:rPr lang="en-US" sz="2400" dirty="0"/>
              <a:t> or </a:t>
            </a:r>
            <a:r>
              <a:rPr lang="en-US" sz="2400" b="1" dirty="0"/>
              <a:t>Balsamiq</a:t>
            </a:r>
            <a:r>
              <a:rPr lang="en-US" sz="2400" dirty="0"/>
              <a:t> for wireframes</a:t>
            </a:r>
            <a:br>
              <a:rPr lang="en-US" sz="2400" dirty="0"/>
            </a:br>
            <a:r>
              <a:rPr lang="en-US" sz="2400" dirty="0"/>
              <a:t>Create process flows and diagrams using </a:t>
            </a:r>
            <a:r>
              <a:rPr lang="en-US" sz="2400" b="1" dirty="0"/>
              <a:t>Visio</a:t>
            </a:r>
            <a:br>
              <a:rPr lang="en-US" sz="2400" b="1" dirty="0"/>
            </a:br>
            <a:br>
              <a:rPr lang="en-US" sz="2400" dirty="0"/>
            </a:br>
            <a:r>
              <a:rPr lang="en-US" sz="2400" dirty="0"/>
              <a:t>6) </a:t>
            </a:r>
            <a:r>
              <a:rPr lang="en-US" sz="2400" b="1" dirty="0"/>
              <a:t>Development &amp; Testing:</a:t>
            </a:r>
            <a:br>
              <a:rPr lang="en-US" sz="2400" dirty="0"/>
            </a:br>
            <a:r>
              <a:rPr lang="en-US" sz="2400" dirty="0"/>
              <a:t>Development team works in sprints on prioritized features</a:t>
            </a:r>
            <a:br>
              <a:rPr lang="en-US" sz="2400" dirty="0"/>
            </a:br>
            <a:r>
              <a:rPr lang="en-US" sz="2400" dirty="0"/>
              <a:t>Continuous testing and validation with internal users for each sprint</a:t>
            </a:r>
            <a:br>
              <a:rPr lang="en-US" sz="2400" dirty="0"/>
            </a:br>
            <a:r>
              <a:rPr lang="en-US" sz="2400" dirty="0"/>
              <a:t>Maintain traceability of changes and test cases.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7) </a:t>
            </a:r>
            <a:r>
              <a:rPr lang="en-US" sz="2400" b="1" dirty="0"/>
              <a:t>Monitoring &amp; Reporting:</a:t>
            </a:r>
            <a:br>
              <a:rPr lang="en-US" sz="2400" dirty="0"/>
            </a:br>
            <a:r>
              <a:rPr lang="en-US" sz="2400" dirty="0"/>
              <a:t>Track progress using </a:t>
            </a:r>
            <a:r>
              <a:rPr lang="en-US" sz="2400" b="1" dirty="0"/>
              <a:t>Jira</a:t>
            </a:r>
            <a:r>
              <a:rPr lang="en-US" sz="2400" dirty="0"/>
              <a:t> and generate </a:t>
            </a:r>
            <a:r>
              <a:rPr lang="en-US" sz="2400" b="1" dirty="0"/>
              <a:t>Burndown Charts</a:t>
            </a:r>
            <a:br>
              <a:rPr lang="en-US" sz="2400" dirty="0"/>
            </a:br>
            <a:r>
              <a:rPr lang="en-US" sz="2400" dirty="0"/>
              <a:t>Use </a:t>
            </a:r>
            <a:r>
              <a:rPr lang="en-US" sz="2400" b="1" dirty="0"/>
              <a:t>Power BI / Tableau</a:t>
            </a:r>
            <a:r>
              <a:rPr lang="en-US" sz="2400" dirty="0"/>
              <a:t> for dashboards and reports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8) </a:t>
            </a:r>
            <a:r>
              <a:rPr lang="en-US" sz="2400" b="1" dirty="0"/>
              <a:t>Change Management:</a:t>
            </a:r>
            <a:br>
              <a:rPr lang="en-US" sz="2400" dirty="0"/>
            </a:br>
            <a:r>
              <a:rPr lang="en-US" sz="2400" dirty="0"/>
              <a:t>Mid-sprint </a:t>
            </a:r>
            <a:r>
              <a:rPr lang="en-US" sz="2400" b="1" dirty="0"/>
              <a:t>Change Requests (CRs)</a:t>
            </a:r>
            <a:r>
              <a:rPr lang="en-US" sz="2400" dirty="0"/>
              <a:t> are welcomed and handled via backlog updates</a:t>
            </a:r>
            <a:br>
              <a:rPr lang="en-US" sz="2400" dirty="0"/>
            </a:br>
            <a:r>
              <a:rPr lang="en-US" sz="2400" dirty="0"/>
              <a:t>Reprioritize stories if needed based on impact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9) </a:t>
            </a:r>
            <a:r>
              <a:rPr lang="en-US" sz="2400" b="1" dirty="0"/>
              <a:t>Go-Live &amp; Support:</a:t>
            </a:r>
            <a:br>
              <a:rPr lang="en-US" sz="2400" dirty="0"/>
            </a:br>
            <a:r>
              <a:rPr lang="en-US" sz="2400" dirty="0"/>
              <a:t>After final sprint and successful UAT, system will be deployed</a:t>
            </a:r>
            <a:br>
              <a:rPr lang="en-US" sz="2400" dirty="0"/>
            </a:br>
            <a:r>
              <a:rPr lang="en-US" sz="2400" dirty="0"/>
              <a:t>Post-go-live support plan will be in place for issue resolution and user training</a:t>
            </a:r>
            <a:br>
              <a:rPr lang="en-US" sz="2400" dirty="0"/>
            </a:b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805288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39</TotalTime>
  <Words>1799</Words>
  <Application>Microsoft Office PowerPoint</Application>
  <PresentationFormat>Widescreen</PresentationFormat>
  <Paragraphs>156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Rockwell</vt:lpstr>
      <vt:lpstr>Rockwell Condensed</vt:lpstr>
      <vt:lpstr>Wingdings</vt:lpstr>
      <vt:lpstr>Wood Type</vt:lpstr>
      <vt:lpstr>Agile CRM Development for Government Scheme Consultancy 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Methods / Approach (Agile – Scrum-Based) </vt:lpstr>
      <vt:lpstr>5)Design &amp; Prototyping Tools: Use Axure or Balsamiq for wireframes Create process flows and diagrams using Visio  6) Development &amp; Testing: Development team works in sprints on prioritized features Continuous testing and validation with internal users for each sprint Maintain traceability of changes and test cases.  7) Monitoring &amp; Reporting: Track progress using Jira and generate Burndown Charts Use Power BI / Tableau for dashboards and reports  8) Change Management: Mid-sprint Change Requests (CRs) are welcomed and handled via backlog updates Reprioritize stories if needed based on impact  9) Go-Live &amp; Support: After final sprint and successful UAT, system will be deployed Post-go-live support plan will be in place for issue resolution and user training </vt:lpstr>
      <vt:lpstr>Resources</vt:lpstr>
      <vt:lpstr>  </vt:lpstr>
      <vt:lpstr>PowerPoint Presentation</vt:lpstr>
      <vt:lpstr>Risks</vt:lpstr>
      <vt:lpstr>Dependencies</vt:lpstr>
      <vt:lpstr>                               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shailesh mishra</dc:creator>
  <cp:lastModifiedBy>shailesh mishra</cp:lastModifiedBy>
  <cp:revision>2</cp:revision>
  <dcterms:created xsi:type="dcterms:W3CDTF">2025-07-07T09:29:07Z</dcterms:created>
  <dcterms:modified xsi:type="dcterms:W3CDTF">2025-07-07T15:51:51Z</dcterms:modified>
</cp:coreProperties>
</file>