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7" r:id="rId10"/>
    <p:sldId id="268" r:id="rId11"/>
    <p:sldId id="264" r:id="rId12"/>
    <p:sldId id="265" r:id="rId13"/>
    <p:sldId id="266" r:id="rId14"/>
    <p:sldId id="269" r:id="rId15"/>
    <p:sldId id="270" r:id="rId16"/>
    <p:sldId id="271" r:id="rId17"/>
    <p:sldId id="272" r:id="rId18"/>
    <p:sldId id="273"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55CCE64-BCBB-4204-952A-CAB663EF2E54}" v="5" dt="2025-08-06T07:49:32.61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radeep chary" userId="c72ca6f1a67459d0" providerId="LiveId" clId="{455CCE64-BCBB-4204-952A-CAB663EF2E54}"/>
    <pc:docChg chg="custSel addSld modSld">
      <pc:chgData name="pradeep chary" userId="c72ca6f1a67459d0" providerId="LiveId" clId="{455CCE64-BCBB-4204-952A-CAB663EF2E54}" dt="2025-08-07T04:48:59.576" v="5538" actId="20577"/>
      <pc:docMkLst>
        <pc:docMk/>
      </pc:docMkLst>
      <pc:sldChg chg="modSp mod">
        <pc:chgData name="pradeep chary" userId="c72ca6f1a67459d0" providerId="LiveId" clId="{455CCE64-BCBB-4204-952A-CAB663EF2E54}" dt="2025-08-03T06:29:46.008" v="507" actId="20577"/>
        <pc:sldMkLst>
          <pc:docMk/>
          <pc:sldMk cId="667544797" sldId="261"/>
        </pc:sldMkLst>
        <pc:spChg chg="mod">
          <ac:chgData name="pradeep chary" userId="c72ca6f1a67459d0" providerId="LiveId" clId="{455CCE64-BCBB-4204-952A-CAB663EF2E54}" dt="2025-08-03T06:29:46.008" v="507" actId="20577"/>
          <ac:spMkLst>
            <pc:docMk/>
            <pc:sldMk cId="667544797" sldId="261"/>
            <ac:spMk id="2" creationId="{32B57D13-CD80-8B1B-E3E3-78CCE49D34F9}"/>
          </ac:spMkLst>
        </pc:spChg>
      </pc:sldChg>
      <pc:sldChg chg="modSp mod">
        <pc:chgData name="pradeep chary" userId="c72ca6f1a67459d0" providerId="LiveId" clId="{455CCE64-BCBB-4204-952A-CAB663EF2E54}" dt="2025-08-03T06:23:45.304" v="45" actId="20577"/>
        <pc:sldMkLst>
          <pc:docMk/>
          <pc:sldMk cId="3907467804" sldId="262"/>
        </pc:sldMkLst>
        <pc:spChg chg="mod">
          <ac:chgData name="pradeep chary" userId="c72ca6f1a67459d0" providerId="LiveId" clId="{455CCE64-BCBB-4204-952A-CAB663EF2E54}" dt="2025-08-03T06:23:45.304" v="45" actId="20577"/>
          <ac:spMkLst>
            <pc:docMk/>
            <pc:sldMk cId="3907467804" sldId="262"/>
            <ac:spMk id="2" creationId="{AD2F6134-EBB9-2939-B158-3F857BA56ADF}"/>
          </ac:spMkLst>
        </pc:spChg>
        <pc:spChg chg="mod">
          <ac:chgData name="pradeep chary" userId="c72ca6f1a67459d0" providerId="LiveId" clId="{455CCE64-BCBB-4204-952A-CAB663EF2E54}" dt="2025-08-03T06:23:21.992" v="1" actId="20577"/>
          <ac:spMkLst>
            <pc:docMk/>
            <pc:sldMk cId="3907467804" sldId="262"/>
            <ac:spMk id="3" creationId="{EEA3C434-5910-E6BB-BDCC-035AAD73496D}"/>
          </ac:spMkLst>
        </pc:spChg>
      </pc:sldChg>
      <pc:sldChg chg="modSp new mod">
        <pc:chgData name="pradeep chary" userId="c72ca6f1a67459d0" providerId="LiveId" clId="{455CCE64-BCBB-4204-952A-CAB663EF2E54}" dt="2025-08-06T06:51:59.379" v="1902" actId="27636"/>
        <pc:sldMkLst>
          <pc:docMk/>
          <pc:sldMk cId="205302668" sldId="263"/>
        </pc:sldMkLst>
        <pc:spChg chg="mod">
          <ac:chgData name="pradeep chary" userId="c72ca6f1a67459d0" providerId="LiveId" clId="{455CCE64-BCBB-4204-952A-CAB663EF2E54}" dt="2025-08-03T06:24:28.190" v="69" actId="20577"/>
          <ac:spMkLst>
            <pc:docMk/>
            <pc:sldMk cId="205302668" sldId="263"/>
            <ac:spMk id="2" creationId="{83089E20-BD5C-4EFF-1223-6E3806934F77}"/>
          </ac:spMkLst>
        </pc:spChg>
        <pc:spChg chg="mod">
          <ac:chgData name="pradeep chary" userId="c72ca6f1a67459d0" providerId="LiveId" clId="{455CCE64-BCBB-4204-952A-CAB663EF2E54}" dt="2025-08-06T06:51:59.379" v="1902" actId="27636"/>
          <ac:spMkLst>
            <pc:docMk/>
            <pc:sldMk cId="205302668" sldId="263"/>
            <ac:spMk id="3" creationId="{361C1F72-75EE-CE40-CDAE-D1002944BD2E}"/>
          </ac:spMkLst>
        </pc:spChg>
      </pc:sldChg>
      <pc:sldChg chg="modSp new mod">
        <pc:chgData name="pradeep chary" userId="c72ca6f1a67459d0" providerId="LiveId" clId="{455CCE64-BCBB-4204-952A-CAB663EF2E54}" dt="2025-08-03T06:37:19.867" v="1060" actId="5793"/>
        <pc:sldMkLst>
          <pc:docMk/>
          <pc:sldMk cId="2534068521" sldId="264"/>
        </pc:sldMkLst>
        <pc:spChg chg="mod">
          <ac:chgData name="pradeep chary" userId="c72ca6f1a67459d0" providerId="LiveId" clId="{455CCE64-BCBB-4204-952A-CAB663EF2E54}" dt="2025-08-03T06:27:44.817" v="505" actId="20577"/>
          <ac:spMkLst>
            <pc:docMk/>
            <pc:sldMk cId="2534068521" sldId="264"/>
            <ac:spMk id="2" creationId="{5709A387-E0A6-54A8-D012-0B906A109FEF}"/>
          </ac:spMkLst>
        </pc:spChg>
        <pc:spChg chg="mod">
          <ac:chgData name="pradeep chary" userId="c72ca6f1a67459d0" providerId="LiveId" clId="{455CCE64-BCBB-4204-952A-CAB663EF2E54}" dt="2025-08-03T06:37:19.867" v="1060" actId="5793"/>
          <ac:spMkLst>
            <pc:docMk/>
            <pc:sldMk cId="2534068521" sldId="264"/>
            <ac:spMk id="3" creationId="{EFDF12BE-C29C-128D-111D-67BCF4E6DEA5}"/>
          </ac:spMkLst>
        </pc:spChg>
      </pc:sldChg>
      <pc:sldChg chg="modSp new mod">
        <pc:chgData name="pradeep chary" userId="c72ca6f1a67459d0" providerId="LiveId" clId="{455CCE64-BCBB-4204-952A-CAB663EF2E54}" dt="2025-08-06T07:07:47.460" v="3024" actId="20577"/>
        <pc:sldMkLst>
          <pc:docMk/>
          <pc:sldMk cId="535207139" sldId="265"/>
        </pc:sldMkLst>
        <pc:spChg chg="mod">
          <ac:chgData name="pradeep chary" userId="c72ca6f1a67459d0" providerId="LiveId" clId="{455CCE64-BCBB-4204-952A-CAB663EF2E54}" dt="2025-08-03T06:37:40.893" v="1070" actId="20577"/>
          <ac:spMkLst>
            <pc:docMk/>
            <pc:sldMk cId="535207139" sldId="265"/>
            <ac:spMk id="2" creationId="{32187357-9FAF-79AF-CE70-5FD5A823DD0C}"/>
          </ac:spMkLst>
        </pc:spChg>
        <pc:spChg chg="mod">
          <ac:chgData name="pradeep chary" userId="c72ca6f1a67459d0" providerId="LiveId" clId="{455CCE64-BCBB-4204-952A-CAB663EF2E54}" dt="2025-08-06T07:07:47.460" v="3024" actId="20577"/>
          <ac:spMkLst>
            <pc:docMk/>
            <pc:sldMk cId="535207139" sldId="265"/>
            <ac:spMk id="3" creationId="{AD0854CE-DA00-1416-99DA-3C9C705F0F66}"/>
          </ac:spMkLst>
        </pc:spChg>
      </pc:sldChg>
      <pc:sldChg chg="modSp new mod">
        <pc:chgData name="pradeep chary" userId="c72ca6f1a67459d0" providerId="LiveId" clId="{455CCE64-BCBB-4204-952A-CAB663EF2E54}" dt="2025-08-06T07:14:27.733" v="3745" actId="20577"/>
        <pc:sldMkLst>
          <pc:docMk/>
          <pc:sldMk cId="156289760" sldId="266"/>
        </pc:sldMkLst>
        <pc:spChg chg="mod">
          <ac:chgData name="pradeep chary" userId="c72ca6f1a67459d0" providerId="LiveId" clId="{455CCE64-BCBB-4204-952A-CAB663EF2E54}" dt="2025-08-03T06:44:59.959" v="1662" actId="20577"/>
          <ac:spMkLst>
            <pc:docMk/>
            <pc:sldMk cId="156289760" sldId="266"/>
            <ac:spMk id="2" creationId="{0A50DCDF-5975-8E3E-9D01-6335EC654D1D}"/>
          </ac:spMkLst>
        </pc:spChg>
        <pc:spChg chg="mod">
          <ac:chgData name="pradeep chary" userId="c72ca6f1a67459d0" providerId="LiveId" clId="{455CCE64-BCBB-4204-952A-CAB663EF2E54}" dt="2025-08-06T07:14:27.733" v="3745" actId="20577"/>
          <ac:spMkLst>
            <pc:docMk/>
            <pc:sldMk cId="156289760" sldId="266"/>
            <ac:spMk id="3" creationId="{4E920778-EE89-184E-68FA-74B563CE2AB7}"/>
          </ac:spMkLst>
        </pc:spChg>
      </pc:sldChg>
      <pc:sldChg chg="addSp delSp modSp new mod">
        <pc:chgData name="pradeep chary" userId="c72ca6f1a67459d0" providerId="LiveId" clId="{455CCE64-BCBB-4204-952A-CAB663EF2E54}" dt="2025-08-06T06:59:22.500" v="2426" actId="20577"/>
        <pc:sldMkLst>
          <pc:docMk/>
          <pc:sldMk cId="1846840566" sldId="267"/>
        </pc:sldMkLst>
        <pc:spChg chg="mod">
          <ac:chgData name="pradeep chary" userId="c72ca6f1a67459d0" providerId="LiveId" clId="{455CCE64-BCBB-4204-952A-CAB663EF2E54}" dt="2025-08-06T06:52:27.733" v="1936" actId="20577"/>
          <ac:spMkLst>
            <pc:docMk/>
            <pc:sldMk cId="1846840566" sldId="267"/>
            <ac:spMk id="2" creationId="{D62F25CB-2377-254A-7CAC-65081D388C2A}"/>
          </ac:spMkLst>
        </pc:spChg>
        <pc:spChg chg="mod">
          <ac:chgData name="pradeep chary" userId="c72ca6f1a67459d0" providerId="LiveId" clId="{455CCE64-BCBB-4204-952A-CAB663EF2E54}" dt="2025-08-06T06:59:22.500" v="2426" actId="20577"/>
          <ac:spMkLst>
            <pc:docMk/>
            <pc:sldMk cId="1846840566" sldId="267"/>
            <ac:spMk id="3" creationId="{75357102-4049-B647-C5DE-B641CD3137BD}"/>
          </ac:spMkLst>
        </pc:spChg>
        <pc:spChg chg="add del">
          <ac:chgData name="pradeep chary" userId="c72ca6f1a67459d0" providerId="LiveId" clId="{455CCE64-BCBB-4204-952A-CAB663EF2E54}" dt="2025-08-06T06:57:13.701" v="2276" actId="478"/>
          <ac:spMkLst>
            <pc:docMk/>
            <pc:sldMk cId="1846840566" sldId="267"/>
            <ac:spMk id="4" creationId="{40FB4806-21A9-EEDE-F109-9B7B9D2B4969}"/>
          </ac:spMkLst>
        </pc:spChg>
      </pc:sldChg>
      <pc:sldChg chg="modSp new mod">
        <pc:chgData name="pradeep chary" userId="c72ca6f1a67459d0" providerId="LiveId" clId="{455CCE64-BCBB-4204-952A-CAB663EF2E54}" dt="2025-08-06T07:05:08.966" v="3023" actId="20577"/>
        <pc:sldMkLst>
          <pc:docMk/>
          <pc:sldMk cId="3294849776" sldId="268"/>
        </pc:sldMkLst>
        <pc:spChg chg="mod">
          <ac:chgData name="pradeep chary" userId="c72ca6f1a67459d0" providerId="LiveId" clId="{455CCE64-BCBB-4204-952A-CAB663EF2E54}" dt="2025-08-06T06:59:33.067" v="2444" actId="20577"/>
          <ac:spMkLst>
            <pc:docMk/>
            <pc:sldMk cId="3294849776" sldId="268"/>
            <ac:spMk id="2" creationId="{6E1B8797-A03D-85B1-EC3D-1E96CC4FA213}"/>
          </ac:spMkLst>
        </pc:spChg>
        <pc:spChg chg="mod">
          <ac:chgData name="pradeep chary" userId="c72ca6f1a67459d0" providerId="LiveId" clId="{455CCE64-BCBB-4204-952A-CAB663EF2E54}" dt="2025-08-06T07:05:08.966" v="3023" actId="20577"/>
          <ac:spMkLst>
            <pc:docMk/>
            <pc:sldMk cId="3294849776" sldId="268"/>
            <ac:spMk id="3" creationId="{32DE7AD9-1EE5-5FE5-7526-6AAAA6781DB2}"/>
          </ac:spMkLst>
        </pc:spChg>
      </pc:sldChg>
      <pc:sldChg chg="modSp new mod">
        <pc:chgData name="pradeep chary" userId="c72ca6f1a67459d0" providerId="LiveId" clId="{455CCE64-BCBB-4204-952A-CAB663EF2E54}" dt="2025-08-06T07:25:36.499" v="4096" actId="20577"/>
        <pc:sldMkLst>
          <pc:docMk/>
          <pc:sldMk cId="1129073825" sldId="269"/>
        </pc:sldMkLst>
        <pc:spChg chg="mod">
          <ac:chgData name="pradeep chary" userId="c72ca6f1a67459d0" providerId="LiveId" clId="{455CCE64-BCBB-4204-952A-CAB663EF2E54}" dt="2025-08-06T07:22:38.014" v="3755" actId="20577"/>
          <ac:spMkLst>
            <pc:docMk/>
            <pc:sldMk cId="1129073825" sldId="269"/>
            <ac:spMk id="2" creationId="{A6A3EC52-5FD8-6710-1F77-1DC96DCBBB9F}"/>
          </ac:spMkLst>
        </pc:spChg>
        <pc:spChg chg="mod">
          <ac:chgData name="pradeep chary" userId="c72ca6f1a67459d0" providerId="LiveId" clId="{455CCE64-BCBB-4204-952A-CAB663EF2E54}" dt="2025-08-06T07:25:36.499" v="4096" actId="20577"/>
          <ac:spMkLst>
            <pc:docMk/>
            <pc:sldMk cId="1129073825" sldId="269"/>
            <ac:spMk id="3" creationId="{024E7DFC-EEC6-E44C-94C2-1D68842B9736}"/>
          </ac:spMkLst>
        </pc:spChg>
      </pc:sldChg>
      <pc:sldChg chg="modSp new mod">
        <pc:chgData name="pradeep chary" userId="c72ca6f1a67459d0" providerId="LiveId" clId="{455CCE64-BCBB-4204-952A-CAB663EF2E54}" dt="2025-08-06T07:32:52.332" v="4559" actId="20577"/>
        <pc:sldMkLst>
          <pc:docMk/>
          <pc:sldMk cId="3093393503" sldId="270"/>
        </pc:sldMkLst>
        <pc:spChg chg="mod">
          <ac:chgData name="pradeep chary" userId="c72ca6f1a67459d0" providerId="LiveId" clId="{455CCE64-BCBB-4204-952A-CAB663EF2E54}" dt="2025-08-06T07:25:58.121" v="4111" actId="20577"/>
          <ac:spMkLst>
            <pc:docMk/>
            <pc:sldMk cId="3093393503" sldId="270"/>
            <ac:spMk id="2" creationId="{3B4D0476-DE31-ECEA-2DF8-C6E6FE73F159}"/>
          </ac:spMkLst>
        </pc:spChg>
        <pc:spChg chg="mod">
          <ac:chgData name="pradeep chary" userId="c72ca6f1a67459d0" providerId="LiveId" clId="{455CCE64-BCBB-4204-952A-CAB663EF2E54}" dt="2025-08-06T07:32:52.332" v="4559" actId="20577"/>
          <ac:spMkLst>
            <pc:docMk/>
            <pc:sldMk cId="3093393503" sldId="270"/>
            <ac:spMk id="3" creationId="{7F1B0F65-D08C-349D-D10D-98D00096564D}"/>
          </ac:spMkLst>
        </pc:spChg>
      </pc:sldChg>
      <pc:sldChg chg="modSp new mod">
        <pc:chgData name="pradeep chary" userId="c72ca6f1a67459d0" providerId="LiveId" clId="{455CCE64-BCBB-4204-952A-CAB663EF2E54}" dt="2025-08-06T07:43:55.752" v="5113" actId="113"/>
        <pc:sldMkLst>
          <pc:docMk/>
          <pc:sldMk cId="182549874" sldId="271"/>
        </pc:sldMkLst>
        <pc:spChg chg="mod">
          <ac:chgData name="pradeep chary" userId="c72ca6f1a67459d0" providerId="LiveId" clId="{455CCE64-BCBB-4204-952A-CAB663EF2E54}" dt="2025-08-06T07:37:15.533" v="4567" actId="20577"/>
          <ac:spMkLst>
            <pc:docMk/>
            <pc:sldMk cId="182549874" sldId="271"/>
            <ac:spMk id="2" creationId="{F015AF6B-BB44-42AD-0FEA-ED39869FD63B}"/>
          </ac:spMkLst>
        </pc:spChg>
        <pc:spChg chg="mod">
          <ac:chgData name="pradeep chary" userId="c72ca6f1a67459d0" providerId="LiveId" clId="{455CCE64-BCBB-4204-952A-CAB663EF2E54}" dt="2025-08-06T07:43:55.752" v="5113" actId="113"/>
          <ac:spMkLst>
            <pc:docMk/>
            <pc:sldMk cId="182549874" sldId="271"/>
            <ac:spMk id="3" creationId="{2AC6E4DB-7416-1BBA-20A6-351061C2F785}"/>
          </ac:spMkLst>
        </pc:spChg>
      </pc:sldChg>
      <pc:sldChg chg="modSp new mod">
        <pc:chgData name="pradeep chary" userId="c72ca6f1a67459d0" providerId="LiveId" clId="{455CCE64-BCBB-4204-952A-CAB663EF2E54}" dt="2025-08-06T07:49:07.254" v="5396" actId="20577"/>
        <pc:sldMkLst>
          <pc:docMk/>
          <pc:sldMk cId="16044883" sldId="272"/>
        </pc:sldMkLst>
        <pc:spChg chg="mod">
          <ac:chgData name="pradeep chary" userId="c72ca6f1a67459d0" providerId="LiveId" clId="{455CCE64-BCBB-4204-952A-CAB663EF2E54}" dt="2025-08-06T07:44:32.165" v="5126" actId="20577"/>
          <ac:spMkLst>
            <pc:docMk/>
            <pc:sldMk cId="16044883" sldId="272"/>
            <ac:spMk id="2" creationId="{3CD59755-7261-44B9-00FA-D083D4D23105}"/>
          </ac:spMkLst>
        </pc:spChg>
        <pc:spChg chg="mod">
          <ac:chgData name="pradeep chary" userId="c72ca6f1a67459d0" providerId="LiveId" clId="{455CCE64-BCBB-4204-952A-CAB663EF2E54}" dt="2025-08-06T07:49:07.254" v="5396" actId="20577"/>
          <ac:spMkLst>
            <pc:docMk/>
            <pc:sldMk cId="16044883" sldId="272"/>
            <ac:spMk id="3" creationId="{D6209D62-FC01-3337-E77D-DD2C25817C93}"/>
          </ac:spMkLst>
        </pc:spChg>
      </pc:sldChg>
      <pc:sldChg chg="modSp new mod">
        <pc:chgData name="pradeep chary" userId="c72ca6f1a67459d0" providerId="LiveId" clId="{455CCE64-BCBB-4204-952A-CAB663EF2E54}" dt="2025-08-07T04:48:59.576" v="5538" actId="20577"/>
        <pc:sldMkLst>
          <pc:docMk/>
          <pc:sldMk cId="2722358903" sldId="273"/>
        </pc:sldMkLst>
        <pc:spChg chg="mod">
          <ac:chgData name="pradeep chary" userId="c72ca6f1a67459d0" providerId="LiveId" clId="{455CCE64-BCBB-4204-952A-CAB663EF2E54}" dt="2025-08-06T07:49:32.612" v="5398"/>
          <ac:spMkLst>
            <pc:docMk/>
            <pc:sldMk cId="2722358903" sldId="273"/>
            <ac:spMk id="2" creationId="{BB43CF6C-1DE2-FF7C-4D77-AA685FA9C6C5}"/>
          </ac:spMkLst>
        </pc:spChg>
        <pc:spChg chg="mod">
          <ac:chgData name="pradeep chary" userId="c72ca6f1a67459d0" providerId="LiveId" clId="{455CCE64-BCBB-4204-952A-CAB663EF2E54}" dt="2025-08-07T04:48:59.576" v="5538" actId="20577"/>
          <ac:spMkLst>
            <pc:docMk/>
            <pc:sldMk cId="2722358903" sldId="273"/>
            <ac:spMk id="3" creationId="{70F94714-DC31-4303-2ADB-BB02D56B9302}"/>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BA7F3CA-C203-452F-8487-1D8722885D87}" type="datetimeFigureOut">
              <a:rPr lang="en-IN" smtClean="0"/>
              <a:t>07-08-2025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D832DBA-97F7-488B-A459-8B962D1E224A}" type="slidenum">
              <a:rPr lang="en-IN" smtClean="0"/>
              <a:t>‹#›</a:t>
            </a:fld>
            <a:endParaRPr lang="en-IN"/>
          </a:p>
        </p:txBody>
      </p:sp>
    </p:spTree>
    <p:extLst>
      <p:ext uri="{BB962C8B-B14F-4D97-AF65-F5344CB8AC3E}">
        <p14:creationId xmlns:p14="http://schemas.microsoft.com/office/powerpoint/2010/main" val="31347918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BA7F3CA-C203-452F-8487-1D8722885D87}" type="datetimeFigureOut">
              <a:rPr lang="en-IN" smtClean="0"/>
              <a:t>07-08-2025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D832DBA-97F7-488B-A459-8B962D1E224A}" type="slidenum">
              <a:rPr lang="en-IN" smtClean="0"/>
              <a:t>‹#›</a:t>
            </a:fld>
            <a:endParaRPr lang="en-IN"/>
          </a:p>
        </p:txBody>
      </p:sp>
    </p:spTree>
    <p:extLst>
      <p:ext uri="{BB962C8B-B14F-4D97-AF65-F5344CB8AC3E}">
        <p14:creationId xmlns:p14="http://schemas.microsoft.com/office/powerpoint/2010/main" val="16469466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6BA7F3CA-C203-452F-8487-1D8722885D87}" type="datetimeFigureOut">
              <a:rPr lang="en-IN" smtClean="0"/>
              <a:t>07-08-2025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D832DBA-97F7-488B-A459-8B962D1E224A}" type="slidenum">
              <a:rPr lang="en-IN" smtClean="0"/>
              <a:t>‹#›</a:t>
            </a:fld>
            <a:endParaRPr lang="en-IN"/>
          </a:p>
        </p:txBody>
      </p:sp>
    </p:spTree>
    <p:extLst>
      <p:ext uri="{BB962C8B-B14F-4D97-AF65-F5344CB8AC3E}">
        <p14:creationId xmlns:p14="http://schemas.microsoft.com/office/powerpoint/2010/main" val="15631761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6BA7F3CA-C203-452F-8487-1D8722885D87}" type="datetimeFigureOut">
              <a:rPr lang="en-IN" smtClean="0"/>
              <a:t>07-08-2025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D832DBA-97F7-488B-A459-8B962D1E224A}" type="slidenum">
              <a:rPr lang="en-IN" smtClean="0"/>
              <a:t>‹#›</a:t>
            </a:fld>
            <a:endParaRPr lang="en-IN"/>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9154148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BA7F3CA-C203-452F-8487-1D8722885D87}" type="datetimeFigureOut">
              <a:rPr lang="en-IN" smtClean="0"/>
              <a:t>07-08-2025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D832DBA-97F7-488B-A459-8B962D1E224A}" type="slidenum">
              <a:rPr lang="en-IN" smtClean="0"/>
              <a:t>‹#›</a:t>
            </a:fld>
            <a:endParaRPr lang="en-IN"/>
          </a:p>
        </p:txBody>
      </p:sp>
    </p:spTree>
    <p:extLst>
      <p:ext uri="{BB962C8B-B14F-4D97-AF65-F5344CB8AC3E}">
        <p14:creationId xmlns:p14="http://schemas.microsoft.com/office/powerpoint/2010/main" val="12303125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BA7F3CA-C203-452F-8487-1D8722885D87}" type="datetimeFigureOut">
              <a:rPr lang="en-IN" smtClean="0"/>
              <a:t>07-08-2025</a:t>
            </a:fld>
            <a:endParaRPr lang="en-IN"/>
          </a:p>
        </p:txBody>
      </p:sp>
      <p:sp>
        <p:nvSpPr>
          <p:cNvPr id="4"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D832DBA-97F7-488B-A459-8B962D1E224A}" type="slidenum">
              <a:rPr lang="en-IN" smtClean="0"/>
              <a:t>‹#›</a:t>
            </a:fld>
            <a:endParaRPr lang="en-IN"/>
          </a:p>
        </p:txBody>
      </p:sp>
    </p:spTree>
    <p:extLst>
      <p:ext uri="{BB962C8B-B14F-4D97-AF65-F5344CB8AC3E}">
        <p14:creationId xmlns:p14="http://schemas.microsoft.com/office/powerpoint/2010/main" val="2688000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BA7F3CA-C203-452F-8487-1D8722885D87}" type="datetimeFigureOut">
              <a:rPr lang="en-IN" smtClean="0"/>
              <a:t>07-08-2025</a:t>
            </a:fld>
            <a:endParaRPr lang="en-IN"/>
          </a:p>
        </p:txBody>
      </p:sp>
      <p:sp>
        <p:nvSpPr>
          <p:cNvPr id="4"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D832DBA-97F7-488B-A459-8B962D1E224A}" type="slidenum">
              <a:rPr lang="en-IN" smtClean="0"/>
              <a:t>‹#›</a:t>
            </a:fld>
            <a:endParaRPr lang="en-IN"/>
          </a:p>
        </p:txBody>
      </p:sp>
    </p:spTree>
    <p:extLst>
      <p:ext uri="{BB962C8B-B14F-4D97-AF65-F5344CB8AC3E}">
        <p14:creationId xmlns:p14="http://schemas.microsoft.com/office/powerpoint/2010/main" val="26943248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BA7F3CA-C203-452F-8487-1D8722885D87}" type="datetimeFigureOut">
              <a:rPr lang="en-IN" smtClean="0"/>
              <a:t>07-08-2025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D832DBA-97F7-488B-A459-8B962D1E224A}" type="slidenum">
              <a:rPr lang="en-IN" smtClean="0"/>
              <a:t>‹#›</a:t>
            </a:fld>
            <a:endParaRPr lang="en-IN"/>
          </a:p>
        </p:txBody>
      </p:sp>
    </p:spTree>
    <p:extLst>
      <p:ext uri="{BB962C8B-B14F-4D97-AF65-F5344CB8AC3E}">
        <p14:creationId xmlns:p14="http://schemas.microsoft.com/office/powerpoint/2010/main" val="8806943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BA7F3CA-C203-452F-8487-1D8722885D87}" type="datetimeFigureOut">
              <a:rPr lang="en-IN" smtClean="0"/>
              <a:t>07-08-2025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D832DBA-97F7-488B-A459-8B962D1E224A}" type="slidenum">
              <a:rPr lang="en-IN" smtClean="0"/>
              <a:t>‹#›</a:t>
            </a:fld>
            <a:endParaRPr lang="en-IN"/>
          </a:p>
        </p:txBody>
      </p:sp>
    </p:spTree>
    <p:extLst>
      <p:ext uri="{BB962C8B-B14F-4D97-AF65-F5344CB8AC3E}">
        <p14:creationId xmlns:p14="http://schemas.microsoft.com/office/powerpoint/2010/main" val="35881390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6BA7F3CA-C203-452F-8487-1D8722885D87}" type="datetimeFigureOut">
              <a:rPr lang="en-IN" smtClean="0"/>
              <a:t>07-08-2025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D832DBA-97F7-488B-A459-8B962D1E224A}" type="slidenum">
              <a:rPr lang="en-IN" smtClean="0"/>
              <a:t>‹#›</a:t>
            </a:fld>
            <a:endParaRPr lang="en-IN"/>
          </a:p>
        </p:txBody>
      </p:sp>
    </p:spTree>
    <p:extLst>
      <p:ext uri="{BB962C8B-B14F-4D97-AF65-F5344CB8AC3E}">
        <p14:creationId xmlns:p14="http://schemas.microsoft.com/office/powerpoint/2010/main" val="8522995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BA7F3CA-C203-452F-8487-1D8722885D87}" type="datetimeFigureOut">
              <a:rPr lang="en-IN" smtClean="0"/>
              <a:t>07-08-2025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D832DBA-97F7-488B-A459-8B962D1E224A}" type="slidenum">
              <a:rPr lang="en-IN" smtClean="0"/>
              <a:t>‹#›</a:t>
            </a:fld>
            <a:endParaRPr lang="en-IN"/>
          </a:p>
        </p:txBody>
      </p:sp>
    </p:spTree>
    <p:extLst>
      <p:ext uri="{BB962C8B-B14F-4D97-AF65-F5344CB8AC3E}">
        <p14:creationId xmlns:p14="http://schemas.microsoft.com/office/powerpoint/2010/main" val="17322764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BA7F3CA-C203-452F-8487-1D8722885D87}" type="datetimeFigureOut">
              <a:rPr lang="en-IN" smtClean="0"/>
              <a:t>07-08-2025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D832DBA-97F7-488B-A459-8B962D1E224A}" type="slidenum">
              <a:rPr lang="en-IN" smtClean="0"/>
              <a:t>‹#›</a:t>
            </a:fld>
            <a:endParaRPr lang="en-IN"/>
          </a:p>
        </p:txBody>
      </p:sp>
    </p:spTree>
    <p:extLst>
      <p:ext uri="{BB962C8B-B14F-4D97-AF65-F5344CB8AC3E}">
        <p14:creationId xmlns:p14="http://schemas.microsoft.com/office/powerpoint/2010/main" val="21142937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BA7F3CA-C203-452F-8487-1D8722885D87}" type="datetimeFigureOut">
              <a:rPr lang="en-IN" smtClean="0"/>
              <a:t>07-08-2025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ED832DBA-97F7-488B-A459-8B962D1E224A}" type="slidenum">
              <a:rPr lang="en-IN" smtClean="0"/>
              <a:t>‹#›</a:t>
            </a:fld>
            <a:endParaRPr lang="en-IN"/>
          </a:p>
        </p:txBody>
      </p:sp>
    </p:spTree>
    <p:extLst>
      <p:ext uri="{BB962C8B-B14F-4D97-AF65-F5344CB8AC3E}">
        <p14:creationId xmlns:p14="http://schemas.microsoft.com/office/powerpoint/2010/main" val="4566894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6BA7F3CA-C203-452F-8487-1D8722885D87}" type="datetimeFigureOut">
              <a:rPr lang="en-IN" smtClean="0"/>
              <a:t>07-08-2025</a:t>
            </a:fld>
            <a:endParaRPr lang="en-IN"/>
          </a:p>
        </p:txBody>
      </p:sp>
      <p:sp>
        <p:nvSpPr>
          <p:cNvPr id="5" name="Footer Placeholder 3"/>
          <p:cNvSpPr>
            <a:spLocks noGrp="1"/>
          </p:cNvSpPr>
          <p:nvPr>
            <p:ph type="ftr" sz="quarter" idx="11"/>
          </p:nvPr>
        </p:nvSpPr>
        <p:spPr/>
        <p:txBody>
          <a:bodyPr/>
          <a:lstStyle/>
          <a:p>
            <a:endParaRPr lang="en-IN"/>
          </a:p>
        </p:txBody>
      </p:sp>
      <p:sp>
        <p:nvSpPr>
          <p:cNvPr id="6" name="Slide Number Placeholder 4"/>
          <p:cNvSpPr>
            <a:spLocks noGrp="1"/>
          </p:cNvSpPr>
          <p:nvPr>
            <p:ph type="sldNum" sz="quarter" idx="12"/>
          </p:nvPr>
        </p:nvSpPr>
        <p:spPr/>
        <p:txBody>
          <a:bodyPr/>
          <a:lstStyle/>
          <a:p>
            <a:fld id="{ED832DBA-97F7-488B-A459-8B962D1E224A}" type="slidenum">
              <a:rPr lang="en-IN" smtClean="0"/>
              <a:t>‹#›</a:t>
            </a:fld>
            <a:endParaRPr lang="en-IN"/>
          </a:p>
        </p:txBody>
      </p:sp>
    </p:spTree>
    <p:extLst>
      <p:ext uri="{BB962C8B-B14F-4D97-AF65-F5344CB8AC3E}">
        <p14:creationId xmlns:p14="http://schemas.microsoft.com/office/powerpoint/2010/main" val="31076096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6BA7F3CA-C203-452F-8487-1D8722885D87}" type="datetimeFigureOut">
              <a:rPr lang="en-IN" smtClean="0"/>
              <a:t>07-08-2025</a:t>
            </a:fld>
            <a:endParaRPr lang="en-IN"/>
          </a:p>
        </p:txBody>
      </p:sp>
      <p:sp>
        <p:nvSpPr>
          <p:cNvPr id="5" name="Footer Placeholder 2"/>
          <p:cNvSpPr>
            <a:spLocks noGrp="1"/>
          </p:cNvSpPr>
          <p:nvPr>
            <p:ph type="ftr" sz="quarter" idx="11"/>
          </p:nvPr>
        </p:nvSpPr>
        <p:spPr/>
        <p:txBody>
          <a:bodyPr/>
          <a:lstStyle/>
          <a:p>
            <a:endParaRPr lang="en-IN"/>
          </a:p>
        </p:txBody>
      </p:sp>
      <p:sp>
        <p:nvSpPr>
          <p:cNvPr id="6" name="Slide Number Placeholder 3"/>
          <p:cNvSpPr>
            <a:spLocks noGrp="1"/>
          </p:cNvSpPr>
          <p:nvPr>
            <p:ph type="sldNum" sz="quarter" idx="12"/>
          </p:nvPr>
        </p:nvSpPr>
        <p:spPr/>
        <p:txBody>
          <a:bodyPr/>
          <a:lstStyle/>
          <a:p>
            <a:fld id="{ED832DBA-97F7-488B-A459-8B962D1E224A}" type="slidenum">
              <a:rPr lang="en-IN" smtClean="0"/>
              <a:t>‹#›</a:t>
            </a:fld>
            <a:endParaRPr lang="en-IN"/>
          </a:p>
        </p:txBody>
      </p:sp>
    </p:spTree>
    <p:extLst>
      <p:ext uri="{BB962C8B-B14F-4D97-AF65-F5344CB8AC3E}">
        <p14:creationId xmlns:p14="http://schemas.microsoft.com/office/powerpoint/2010/main" val="4370312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6BA7F3CA-C203-452F-8487-1D8722885D87}" type="datetimeFigureOut">
              <a:rPr lang="en-IN" smtClean="0"/>
              <a:t>07-08-2025</a:t>
            </a:fld>
            <a:endParaRPr lang="en-IN"/>
          </a:p>
        </p:txBody>
      </p:sp>
      <p:sp>
        <p:nvSpPr>
          <p:cNvPr id="5" name="Footer Placeholder 5"/>
          <p:cNvSpPr>
            <a:spLocks noGrp="1"/>
          </p:cNvSpPr>
          <p:nvPr>
            <p:ph type="ftr" sz="quarter" idx="11"/>
          </p:nvPr>
        </p:nvSpPr>
        <p:spPr/>
        <p:txBody>
          <a:bodyPr/>
          <a:lstStyle/>
          <a:p>
            <a:endParaRPr lang="en-IN"/>
          </a:p>
        </p:txBody>
      </p:sp>
      <p:sp>
        <p:nvSpPr>
          <p:cNvPr id="6" name="Slide Number Placeholder 6"/>
          <p:cNvSpPr>
            <a:spLocks noGrp="1"/>
          </p:cNvSpPr>
          <p:nvPr>
            <p:ph type="sldNum" sz="quarter" idx="12"/>
          </p:nvPr>
        </p:nvSpPr>
        <p:spPr/>
        <p:txBody>
          <a:bodyPr/>
          <a:lstStyle/>
          <a:p>
            <a:fld id="{ED832DBA-97F7-488B-A459-8B962D1E224A}" type="slidenum">
              <a:rPr lang="en-IN" smtClean="0"/>
              <a:t>‹#›</a:t>
            </a:fld>
            <a:endParaRPr lang="en-IN"/>
          </a:p>
        </p:txBody>
      </p:sp>
    </p:spTree>
    <p:extLst>
      <p:ext uri="{BB962C8B-B14F-4D97-AF65-F5344CB8AC3E}">
        <p14:creationId xmlns:p14="http://schemas.microsoft.com/office/powerpoint/2010/main" val="19796775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BA7F3CA-C203-452F-8487-1D8722885D87}" type="datetimeFigureOut">
              <a:rPr lang="en-IN" smtClean="0"/>
              <a:t>07-08-2025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D832DBA-97F7-488B-A459-8B962D1E224A}" type="slidenum">
              <a:rPr lang="en-IN" smtClean="0"/>
              <a:t>‹#›</a:t>
            </a:fld>
            <a:endParaRPr lang="en-IN"/>
          </a:p>
        </p:txBody>
      </p:sp>
    </p:spTree>
    <p:extLst>
      <p:ext uri="{BB962C8B-B14F-4D97-AF65-F5344CB8AC3E}">
        <p14:creationId xmlns:p14="http://schemas.microsoft.com/office/powerpoint/2010/main" val="13964479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6BA7F3CA-C203-452F-8487-1D8722885D87}" type="datetimeFigureOut">
              <a:rPr lang="en-IN" smtClean="0"/>
              <a:t>07-08-2025</a:t>
            </a:fld>
            <a:endParaRPr lang="en-IN"/>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IN"/>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ED832DBA-97F7-488B-A459-8B962D1E224A}" type="slidenum">
              <a:rPr lang="en-IN" smtClean="0"/>
              <a:t>‹#›</a:t>
            </a:fld>
            <a:endParaRPr lang="en-IN"/>
          </a:p>
        </p:txBody>
      </p:sp>
    </p:spTree>
    <p:extLst>
      <p:ext uri="{BB962C8B-B14F-4D97-AF65-F5344CB8AC3E}">
        <p14:creationId xmlns:p14="http://schemas.microsoft.com/office/powerpoint/2010/main" val="1843467509"/>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 id="2147483701"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189533-20BE-F5C7-0A1D-1A3F6D4DAD2C}"/>
              </a:ext>
            </a:extLst>
          </p:cNvPr>
          <p:cNvSpPr>
            <a:spLocks noGrp="1"/>
          </p:cNvSpPr>
          <p:nvPr>
            <p:ph type="ctrTitle"/>
          </p:nvPr>
        </p:nvSpPr>
        <p:spPr/>
        <p:txBody>
          <a:bodyPr/>
          <a:lstStyle/>
          <a:p>
            <a:r>
              <a:rPr lang="en-IN" dirty="0"/>
              <a:t>WELCOME</a:t>
            </a:r>
          </a:p>
        </p:txBody>
      </p:sp>
      <p:sp>
        <p:nvSpPr>
          <p:cNvPr id="3" name="Subtitle 2">
            <a:extLst>
              <a:ext uri="{FF2B5EF4-FFF2-40B4-BE49-F238E27FC236}">
                <a16:creationId xmlns:a16="http://schemas.microsoft.com/office/drawing/2014/main" id="{9393E4E6-56A1-4606-38CA-59A714B77052}"/>
              </a:ext>
            </a:extLst>
          </p:cNvPr>
          <p:cNvSpPr>
            <a:spLocks noGrp="1"/>
          </p:cNvSpPr>
          <p:nvPr>
            <p:ph type="subTitle" idx="1"/>
          </p:nvPr>
        </p:nvSpPr>
        <p:spPr/>
        <p:txBody>
          <a:bodyPr/>
          <a:lstStyle/>
          <a:p>
            <a:r>
              <a:rPr lang="en-IN" dirty="0"/>
              <a:t>OPTUM ONLINE INSURANCE SERVICE </a:t>
            </a:r>
          </a:p>
        </p:txBody>
      </p:sp>
    </p:spTree>
    <p:extLst>
      <p:ext uri="{BB962C8B-B14F-4D97-AF65-F5344CB8AC3E}">
        <p14:creationId xmlns:p14="http://schemas.microsoft.com/office/powerpoint/2010/main" val="13177732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1B8797-A03D-85B1-EC3D-1E96CC4FA213}"/>
              </a:ext>
            </a:extLst>
          </p:cNvPr>
          <p:cNvSpPr>
            <a:spLocks noGrp="1"/>
          </p:cNvSpPr>
          <p:nvPr>
            <p:ph type="title"/>
          </p:nvPr>
        </p:nvSpPr>
        <p:spPr/>
        <p:txBody>
          <a:bodyPr/>
          <a:lstStyle/>
          <a:p>
            <a:r>
              <a:rPr lang="en-US" dirty="0"/>
              <a:t>Success criteria </a:t>
            </a:r>
            <a:endParaRPr lang="en-IN" dirty="0"/>
          </a:p>
        </p:txBody>
      </p:sp>
      <p:sp>
        <p:nvSpPr>
          <p:cNvPr id="3" name="Content Placeholder 2">
            <a:extLst>
              <a:ext uri="{FF2B5EF4-FFF2-40B4-BE49-F238E27FC236}">
                <a16:creationId xmlns:a16="http://schemas.microsoft.com/office/drawing/2014/main" id="{32DE7AD9-1EE5-5FE5-7526-6AAAA6781DB2}"/>
              </a:ext>
            </a:extLst>
          </p:cNvPr>
          <p:cNvSpPr>
            <a:spLocks noGrp="1"/>
          </p:cNvSpPr>
          <p:nvPr>
            <p:ph idx="1"/>
          </p:nvPr>
        </p:nvSpPr>
        <p:spPr/>
        <p:txBody>
          <a:bodyPr/>
          <a:lstStyle/>
          <a:p>
            <a:r>
              <a:rPr lang="en-US" dirty="0"/>
              <a:t>Realistic </a:t>
            </a:r>
          </a:p>
          <a:p>
            <a:pPr marL="0" indent="0">
              <a:buNone/>
            </a:pPr>
            <a:r>
              <a:rPr lang="en-US" dirty="0"/>
              <a:t>The project will develop using current technologies and integrate with third party payment and verification services </a:t>
            </a:r>
          </a:p>
          <a:p>
            <a:pPr marL="0" indent="0">
              <a:buNone/>
            </a:pPr>
            <a:r>
              <a:rPr lang="en-US" dirty="0"/>
              <a:t>The team includes experienced developers, project managers and legal advisors for compliance and data protection </a:t>
            </a:r>
          </a:p>
          <a:p>
            <a:pPr marL="0" indent="0">
              <a:buNone/>
            </a:pPr>
            <a:endParaRPr lang="en-US" dirty="0"/>
          </a:p>
          <a:p>
            <a:pPr marL="0" indent="0">
              <a:buNone/>
            </a:pPr>
            <a:r>
              <a:rPr lang="en-US" dirty="0"/>
              <a:t>Time-bond</a:t>
            </a:r>
          </a:p>
          <a:p>
            <a:pPr marL="0" indent="0">
              <a:buNone/>
            </a:pPr>
            <a:r>
              <a:rPr lang="en-US" dirty="0"/>
              <a:t>Complete development and testing of the portal within 6months </a:t>
            </a:r>
          </a:p>
          <a:p>
            <a:pPr marL="0" indent="0">
              <a:buNone/>
            </a:pPr>
            <a:r>
              <a:rPr lang="en-US" dirty="0"/>
              <a:t>Full public launch by 8 months</a:t>
            </a:r>
          </a:p>
          <a:p>
            <a:pPr marL="0" indent="0">
              <a:buNone/>
            </a:pPr>
            <a:r>
              <a:rPr lang="en-US" dirty="0"/>
              <a:t>Being onboarding of new insurance partners from month 9 onward.  </a:t>
            </a:r>
            <a:endParaRPr lang="en-IN" dirty="0"/>
          </a:p>
        </p:txBody>
      </p:sp>
    </p:spTree>
    <p:extLst>
      <p:ext uri="{BB962C8B-B14F-4D97-AF65-F5344CB8AC3E}">
        <p14:creationId xmlns:p14="http://schemas.microsoft.com/office/powerpoint/2010/main" val="32948497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09A387-E0A6-54A8-D012-0B906A109FEF}"/>
              </a:ext>
            </a:extLst>
          </p:cNvPr>
          <p:cNvSpPr>
            <a:spLocks noGrp="1"/>
          </p:cNvSpPr>
          <p:nvPr>
            <p:ph type="title"/>
          </p:nvPr>
        </p:nvSpPr>
        <p:spPr/>
        <p:txBody>
          <a:bodyPr/>
          <a:lstStyle/>
          <a:p>
            <a:r>
              <a:rPr lang="en-IN" dirty="0"/>
              <a:t>Methods and Approach </a:t>
            </a:r>
            <a:br>
              <a:rPr lang="en-IN" dirty="0"/>
            </a:br>
            <a:endParaRPr lang="en-IN" dirty="0"/>
          </a:p>
        </p:txBody>
      </p:sp>
      <p:sp>
        <p:nvSpPr>
          <p:cNvPr id="3" name="Content Placeholder 2">
            <a:extLst>
              <a:ext uri="{FF2B5EF4-FFF2-40B4-BE49-F238E27FC236}">
                <a16:creationId xmlns:a16="http://schemas.microsoft.com/office/drawing/2014/main" id="{EFDF12BE-C29C-128D-111D-67BCF4E6DEA5}"/>
              </a:ext>
            </a:extLst>
          </p:cNvPr>
          <p:cNvSpPr>
            <a:spLocks noGrp="1"/>
          </p:cNvSpPr>
          <p:nvPr>
            <p:ph idx="1"/>
          </p:nvPr>
        </p:nvSpPr>
        <p:spPr/>
        <p:txBody>
          <a:bodyPr/>
          <a:lstStyle/>
          <a:p>
            <a:r>
              <a:rPr lang="en-IN" dirty="0"/>
              <a:t>I want to approach the AGILE  method to this project and I want to perform the business analysis </a:t>
            </a:r>
            <a:r>
              <a:rPr lang="en-IN" dirty="0" err="1"/>
              <a:t>activites</a:t>
            </a:r>
            <a:r>
              <a:rPr lang="en-IN" dirty="0"/>
              <a:t> for the </a:t>
            </a:r>
            <a:r>
              <a:rPr lang="en-IN" dirty="0" err="1"/>
              <a:t>onine</a:t>
            </a:r>
            <a:r>
              <a:rPr lang="en-IN" dirty="0"/>
              <a:t> portal application </a:t>
            </a:r>
          </a:p>
          <a:p>
            <a:r>
              <a:rPr lang="en-IN" dirty="0"/>
              <a:t>I have done with the enterprise analysis , feasibility study and Root cause analysis and I had understood the </a:t>
            </a:r>
            <a:r>
              <a:rPr lang="en-IN" dirty="0" err="1"/>
              <a:t>the</a:t>
            </a:r>
            <a:r>
              <a:rPr lang="en-IN" dirty="0"/>
              <a:t> scope and business objectives and where is the current stage and where should I take the to enhance in future state </a:t>
            </a:r>
          </a:p>
          <a:p>
            <a:r>
              <a:rPr lang="en-IN" dirty="0"/>
              <a:t>I wrote the business case by </a:t>
            </a:r>
            <a:r>
              <a:rPr lang="en-IN" dirty="0" err="1"/>
              <a:t>analyzing</a:t>
            </a:r>
            <a:r>
              <a:rPr lang="en-IN" dirty="0"/>
              <a:t> </a:t>
            </a:r>
          </a:p>
          <a:p>
            <a:pPr marL="0" indent="0">
              <a:buNone/>
            </a:pPr>
            <a:endParaRPr lang="en-IN" dirty="0"/>
          </a:p>
        </p:txBody>
      </p:sp>
    </p:spTree>
    <p:extLst>
      <p:ext uri="{BB962C8B-B14F-4D97-AF65-F5344CB8AC3E}">
        <p14:creationId xmlns:p14="http://schemas.microsoft.com/office/powerpoint/2010/main" val="25340685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187357-9FAF-79AF-CE70-5FD5A823DD0C}"/>
              </a:ext>
            </a:extLst>
          </p:cNvPr>
          <p:cNvSpPr>
            <a:spLocks noGrp="1"/>
          </p:cNvSpPr>
          <p:nvPr>
            <p:ph type="title"/>
          </p:nvPr>
        </p:nvSpPr>
        <p:spPr/>
        <p:txBody>
          <a:bodyPr/>
          <a:lstStyle/>
          <a:p>
            <a:r>
              <a:rPr lang="en-IN" dirty="0"/>
              <a:t>Approach </a:t>
            </a:r>
          </a:p>
        </p:txBody>
      </p:sp>
      <p:sp>
        <p:nvSpPr>
          <p:cNvPr id="3" name="Content Placeholder 2">
            <a:extLst>
              <a:ext uri="{FF2B5EF4-FFF2-40B4-BE49-F238E27FC236}">
                <a16:creationId xmlns:a16="http://schemas.microsoft.com/office/drawing/2014/main" id="{AD0854CE-DA00-1416-99DA-3C9C705F0F66}"/>
              </a:ext>
            </a:extLst>
          </p:cNvPr>
          <p:cNvSpPr>
            <a:spLocks noGrp="1"/>
          </p:cNvSpPr>
          <p:nvPr>
            <p:ph idx="1"/>
          </p:nvPr>
        </p:nvSpPr>
        <p:spPr/>
        <p:txBody>
          <a:bodyPr/>
          <a:lstStyle/>
          <a:p>
            <a:r>
              <a:rPr lang="en-IN" dirty="0"/>
              <a:t>I have formed a cross functional selection committee including key stakeholders like product owner, compliance and customer service </a:t>
            </a:r>
          </a:p>
          <a:p>
            <a:r>
              <a:rPr lang="en-IN" dirty="0"/>
              <a:t>I have gathered and prioritized the business and technical Requirements through stakeholders using elicitation technique </a:t>
            </a:r>
          </a:p>
          <a:p>
            <a:r>
              <a:rPr lang="en-IN" dirty="0"/>
              <a:t>I built and issue a (RFP) based on the </a:t>
            </a:r>
            <a:r>
              <a:rPr lang="en-IN" dirty="0" err="1"/>
              <a:t>difine</a:t>
            </a:r>
            <a:r>
              <a:rPr lang="en-IN" dirty="0"/>
              <a:t> requirements </a:t>
            </a:r>
          </a:p>
          <a:p>
            <a:r>
              <a:rPr lang="en-IN" dirty="0"/>
              <a:t>Evaluated vendors through product demonstration , capability assessment and reference checks </a:t>
            </a:r>
          </a:p>
          <a:p>
            <a:r>
              <a:rPr lang="en-IN" dirty="0"/>
              <a:t>Shortlist and select finalists using a scoring system aligned with business needs </a:t>
            </a:r>
          </a:p>
          <a:p>
            <a:pPr marL="0" indent="0">
              <a:buNone/>
            </a:pPr>
            <a:endParaRPr lang="en-IN" dirty="0"/>
          </a:p>
          <a:p>
            <a:pPr marL="0" indent="0">
              <a:buNone/>
            </a:pPr>
            <a:endParaRPr lang="en-IN" dirty="0"/>
          </a:p>
          <a:p>
            <a:pPr marL="0" indent="0">
              <a:buNone/>
            </a:pPr>
            <a:endParaRPr lang="en-IN" dirty="0"/>
          </a:p>
        </p:txBody>
      </p:sp>
    </p:spTree>
    <p:extLst>
      <p:ext uri="{BB962C8B-B14F-4D97-AF65-F5344CB8AC3E}">
        <p14:creationId xmlns:p14="http://schemas.microsoft.com/office/powerpoint/2010/main" val="5352071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50DCDF-5975-8E3E-9D01-6335EC654D1D}"/>
              </a:ext>
            </a:extLst>
          </p:cNvPr>
          <p:cNvSpPr>
            <a:spLocks noGrp="1"/>
          </p:cNvSpPr>
          <p:nvPr>
            <p:ph type="title"/>
          </p:nvPr>
        </p:nvSpPr>
        <p:spPr/>
        <p:txBody>
          <a:bodyPr/>
          <a:lstStyle/>
          <a:p>
            <a:r>
              <a:rPr lang="en-IN" dirty="0"/>
              <a:t>APPROCH </a:t>
            </a:r>
          </a:p>
        </p:txBody>
      </p:sp>
      <p:sp>
        <p:nvSpPr>
          <p:cNvPr id="3" name="Content Placeholder 2">
            <a:extLst>
              <a:ext uri="{FF2B5EF4-FFF2-40B4-BE49-F238E27FC236}">
                <a16:creationId xmlns:a16="http://schemas.microsoft.com/office/drawing/2014/main" id="{4E920778-EE89-184E-68FA-74B563CE2AB7}"/>
              </a:ext>
            </a:extLst>
          </p:cNvPr>
          <p:cNvSpPr>
            <a:spLocks noGrp="1"/>
          </p:cNvSpPr>
          <p:nvPr>
            <p:ph idx="1"/>
          </p:nvPr>
        </p:nvSpPr>
        <p:spPr/>
        <p:txBody>
          <a:bodyPr/>
          <a:lstStyle/>
          <a:p>
            <a:r>
              <a:rPr lang="en-US" dirty="0"/>
              <a:t>I have selected and implemented the solution by finalized vendor selection , negotiate contract terms , including SLA and data ownership agreements </a:t>
            </a:r>
          </a:p>
          <a:p>
            <a:r>
              <a:rPr lang="en-US" dirty="0"/>
              <a:t>I work with internal teams and vendors to develop the detailed implementation plan and timeline </a:t>
            </a:r>
          </a:p>
          <a:p>
            <a:r>
              <a:rPr lang="en-US" dirty="0"/>
              <a:t>Configure the system based on business rules and user workflows </a:t>
            </a:r>
          </a:p>
          <a:p>
            <a:r>
              <a:rPr lang="en-US" dirty="0"/>
              <a:t>Established system integration with internal and external services </a:t>
            </a:r>
          </a:p>
          <a:p>
            <a:r>
              <a:rPr lang="en-US" dirty="0"/>
              <a:t>Trained end users like customers service , agents and for technical staff like IT support and system admins</a:t>
            </a:r>
          </a:p>
          <a:p>
            <a:r>
              <a:rPr lang="en-US" dirty="0"/>
              <a:t>Document and implement support processes and escalation procedures for ongoing system maintenance. </a:t>
            </a:r>
          </a:p>
          <a:p>
            <a:endParaRPr lang="en-IN" dirty="0"/>
          </a:p>
        </p:txBody>
      </p:sp>
    </p:spTree>
    <p:extLst>
      <p:ext uri="{BB962C8B-B14F-4D97-AF65-F5344CB8AC3E}">
        <p14:creationId xmlns:p14="http://schemas.microsoft.com/office/powerpoint/2010/main" val="1562897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A3EC52-5FD8-6710-1F77-1DC96DCBBB9F}"/>
              </a:ext>
            </a:extLst>
          </p:cNvPr>
          <p:cNvSpPr>
            <a:spLocks noGrp="1"/>
          </p:cNvSpPr>
          <p:nvPr>
            <p:ph type="title"/>
          </p:nvPr>
        </p:nvSpPr>
        <p:spPr/>
        <p:txBody>
          <a:bodyPr/>
          <a:lstStyle/>
          <a:p>
            <a:r>
              <a:rPr lang="en-US" dirty="0"/>
              <a:t>Approach </a:t>
            </a:r>
            <a:endParaRPr lang="en-IN" dirty="0"/>
          </a:p>
        </p:txBody>
      </p:sp>
      <p:sp>
        <p:nvSpPr>
          <p:cNvPr id="3" name="Content Placeholder 2">
            <a:extLst>
              <a:ext uri="{FF2B5EF4-FFF2-40B4-BE49-F238E27FC236}">
                <a16:creationId xmlns:a16="http://schemas.microsoft.com/office/drawing/2014/main" id="{024E7DFC-EEC6-E44C-94C2-1D68842B9736}"/>
              </a:ext>
            </a:extLst>
          </p:cNvPr>
          <p:cNvSpPr>
            <a:spLocks noGrp="1"/>
          </p:cNvSpPr>
          <p:nvPr>
            <p:ph idx="1"/>
          </p:nvPr>
        </p:nvSpPr>
        <p:spPr/>
        <p:txBody>
          <a:bodyPr/>
          <a:lstStyle/>
          <a:p>
            <a:r>
              <a:rPr lang="en-US" dirty="0"/>
              <a:t>To go live with new system </a:t>
            </a:r>
          </a:p>
          <a:p>
            <a:r>
              <a:rPr lang="en-US" dirty="0"/>
              <a:t>Conducted final user acceptance testing and resolve any critical issues </a:t>
            </a:r>
          </a:p>
          <a:p>
            <a:r>
              <a:rPr lang="en-US" dirty="0"/>
              <a:t>Deploy the system in production environment </a:t>
            </a:r>
          </a:p>
          <a:p>
            <a:r>
              <a:rPr lang="en-US" dirty="0"/>
              <a:t>Monitor system performance and user activity closely </a:t>
            </a:r>
          </a:p>
          <a:p>
            <a:r>
              <a:rPr lang="en-US" dirty="0"/>
              <a:t>Provide enhanced support during the go live window to address issues quickly </a:t>
            </a:r>
            <a:endParaRPr lang="en-IN" dirty="0"/>
          </a:p>
        </p:txBody>
      </p:sp>
    </p:spTree>
    <p:extLst>
      <p:ext uri="{BB962C8B-B14F-4D97-AF65-F5344CB8AC3E}">
        <p14:creationId xmlns:p14="http://schemas.microsoft.com/office/powerpoint/2010/main" val="11290738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4D0476-DE31-ECEA-2DF8-C6E6FE73F159}"/>
              </a:ext>
            </a:extLst>
          </p:cNvPr>
          <p:cNvSpPr>
            <a:spLocks noGrp="1"/>
          </p:cNvSpPr>
          <p:nvPr>
            <p:ph type="title"/>
          </p:nvPr>
        </p:nvSpPr>
        <p:spPr/>
        <p:txBody>
          <a:bodyPr/>
          <a:lstStyle/>
          <a:p>
            <a:r>
              <a:rPr lang="en-US" dirty="0"/>
              <a:t>Resources </a:t>
            </a:r>
            <a:endParaRPr lang="en-IN" dirty="0"/>
          </a:p>
        </p:txBody>
      </p:sp>
      <p:sp>
        <p:nvSpPr>
          <p:cNvPr id="3" name="Content Placeholder 2">
            <a:extLst>
              <a:ext uri="{FF2B5EF4-FFF2-40B4-BE49-F238E27FC236}">
                <a16:creationId xmlns:a16="http://schemas.microsoft.com/office/drawing/2014/main" id="{7F1B0F65-D08C-349D-D10D-98D00096564D}"/>
              </a:ext>
            </a:extLst>
          </p:cNvPr>
          <p:cNvSpPr>
            <a:spLocks noGrp="1"/>
          </p:cNvSpPr>
          <p:nvPr>
            <p:ph idx="1"/>
          </p:nvPr>
        </p:nvSpPr>
        <p:spPr/>
        <p:txBody>
          <a:bodyPr/>
          <a:lstStyle/>
          <a:p>
            <a:r>
              <a:rPr lang="en-US" dirty="0"/>
              <a:t>People –  HR teams , IT development teams , Marketing candidates</a:t>
            </a:r>
          </a:p>
          <a:p>
            <a:pPr marL="0" indent="0">
              <a:buNone/>
            </a:pPr>
            <a:r>
              <a:rPr lang="en-US" dirty="0"/>
              <a:t>Vendors , trainers , admins, DB admins , Operation teams, executive teams </a:t>
            </a:r>
          </a:p>
          <a:p>
            <a:pPr marL="0" indent="0">
              <a:buNone/>
            </a:pPr>
            <a:r>
              <a:rPr lang="en-US" dirty="0"/>
              <a:t>Time- implementation time within 11 months </a:t>
            </a:r>
          </a:p>
          <a:p>
            <a:pPr marL="0" indent="0">
              <a:buNone/>
            </a:pPr>
            <a:r>
              <a:rPr lang="en-US" dirty="0"/>
              <a:t>Budget – total cost of hard ware , software, training and services not to exceed – RS- 40,000,00 </a:t>
            </a:r>
          </a:p>
          <a:p>
            <a:pPr marL="0" indent="0">
              <a:buNone/>
            </a:pPr>
            <a:r>
              <a:rPr lang="en-US" dirty="0"/>
              <a:t>.Others - – third party software evaluation, site visits, Dataquest reports not to exceed  RS- 4,00,000</a:t>
            </a:r>
            <a:endParaRPr lang="en-IN" dirty="0"/>
          </a:p>
        </p:txBody>
      </p:sp>
    </p:spTree>
    <p:extLst>
      <p:ext uri="{BB962C8B-B14F-4D97-AF65-F5344CB8AC3E}">
        <p14:creationId xmlns:p14="http://schemas.microsoft.com/office/powerpoint/2010/main" val="30933935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15AF6B-BB44-42AD-0FEA-ED39869FD63B}"/>
              </a:ext>
            </a:extLst>
          </p:cNvPr>
          <p:cNvSpPr>
            <a:spLocks noGrp="1"/>
          </p:cNvSpPr>
          <p:nvPr>
            <p:ph type="title"/>
          </p:nvPr>
        </p:nvSpPr>
        <p:spPr/>
        <p:txBody>
          <a:bodyPr/>
          <a:lstStyle/>
          <a:p>
            <a:r>
              <a:rPr lang="en-US" dirty="0"/>
              <a:t>Risks </a:t>
            </a:r>
            <a:br>
              <a:rPr lang="en-US" dirty="0"/>
            </a:br>
            <a:endParaRPr lang="en-IN" dirty="0"/>
          </a:p>
        </p:txBody>
      </p:sp>
      <p:sp>
        <p:nvSpPr>
          <p:cNvPr id="3" name="Content Placeholder 2">
            <a:extLst>
              <a:ext uri="{FF2B5EF4-FFF2-40B4-BE49-F238E27FC236}">
                <a16:creationId xmlns:a16="http://schemas.microsoft.com/office/drawing/2014/main" id="{2AC6E4DB-7416-1BBA-20A6-351061C2F785}"/>
              </a:ext>
            </a:extLst>
          </p:cNvPr>
          <p:cNvSpPr>
            <a:spLocks noGrp="1"/>
          </p:cNvSpPr>
          <p:nvPr>
            <p:ph idx="1"/>
          </p:nvPr>
        </p:nvSpPr>
        <p:spPr/>
        <p:txBody>
          <a:bodyPr>
            <a:normAutofit lnSpcReduction="10000"/>
          </a:bodyPr>
          <a:lstStyle/>
          <a:p>
            <a:r>
              <a:rPr lang="en-US" dirty="0"/>
              <a:t>The current system has been using for many years and is highly familiar and intuitive to long time user </a:t>
            </a:r>
          </a:p>
          <a:p>
            <a:r>
              <a:rPr lang="en-US" dirty="0"/>
              <a:t>The existing system has been got done without any knowledge and transaction had happened through manually , so adapting the digital knowledge to users and the agents internal team would be risk</a:t>
            </a:r>
          </a:p>
          <a:p>
            <a:r>
              <a:rPr lang="en-US" dirty="0"/>
              <a:t>Potential resistance to change or skepticism towards the new system </a:t>
            </a:r>
          </a:p>
          <a:p>
            <a:r>
              <a:rPr lang="en-US" dirty="0"/>
              <a:t>Underreporting of real business needs during early agile iterations </a:t>
            </a:r>
          </a:p>
          <a:p>
            <a:pPr marL="0" indent="0">
              <a:buNone/>
            </a:pPr>
            <a:r>
              <a:rPr lang="en-US" dirty="0"/>
              <a:t>The expected benefits like improved usability, faster data access, and reduced maintenance effort are qualitative in nature and difficult to measure in financial terms.</a:t>
            </a:r>
            <a:endParaRPr lang="en-IN" dirty="0"/>
          </a:p>
        </p:txBody>
      </p:sp>
    </p:spTree>
    <p:extLst>
      <p:ext uri="{BB962C8B-B14F-4D97-AF65-F5344CB8AC3E}">
        <p14:creationId xmlns:p14="http://schemas.microsoft.com/office/powerpoint/2010/main" val="1825498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59755-7261-44B9-00FA-D083D4D23105}"/>
              </a:ext>
            </a:extLst>
          </p:cNvPr>
          <p:cNvSpPr>
            <a:spLocks noGrp="1"/>
          </p:cNvSpPr>
          <p:nvPr>
            <p:ph type="title"/>
          </p:nvPr>
        </p:nvSpPr>
        <p:spPr/>
        <p:txBody>
          <a:bodyPr/>
          <a:lstStyle/>
          <a:p>
            <a:r>
              <a:rPr lang="en-US" dirty="0"/>
              <a:t>Dependences </a:t>
            </a:r>
            <a:endParaRPr lang="en-IN" dirty="0"/>
          </a:p>
        </p:txBody>
      </p:sp>
      <p:sp>
        <p:nvSpPr>
          <p:cNvPr id="3" name="Content Placeholder 2">
            <a:extLst>
              <a:ext uri="{FF2B5EF4-FFF2-40B4-BE49-F238E27FC236}">
                <a16:creationId xmlns:a16="http://schemas.microsoft.com/office/drawing/2014/main" id="{D6209D62-FC01-3337-E77D-DD2C25817C93}"/>
              </a:ext>
            </a:extLst>
          </p:cNvPr>
          <p:cNvSpPr>
            <a:spLocks noGrp="1"/>
          </p:cNvSpPr>
          <p:nvPr>
            <p:ph idx="1"/>
          </p:nvPr>
        </p:nvSpPr>
        <p:spPr/>
        <p:txBody>
          <a:bodyPr/>
          <a:lstStyle/>
          <a:p>
            <a:r>
              <a:rPr lang="en-US" dirty="0"/>
              <a:t>The success relies heavily on continuous engagement from key stakeholders for reviews, backlog grooming, and acceptance testing.</a:t>
            </a:r>
          </a:p>
          <a:p>
            <a:r>
              <a:rPr lang="en-US" dirty="0"/>
              <a:t>Certain core business processes may still rely on legacy systems like claim processing , compliance checks requiring integration with the new platform </a:t>
            </a:r>
          </a:p>
          <a:p>
            <a:r>
              <a:rPr lang="en-US" dirty="0"/>
              <a:t>The process should also depend on many servers in new platform </a:t>
            </a:r>
            <a:endParaRPr lang="en-IN" dirty="0"/>
          </a:p>
        </p:txBody>
      </p:sp>
    </p:spTree>
    <p:extLst>
      <p:ext uri="{BB962C8B-B14F-4D97-AF65-F5344CB8AC3E}">
        <p14:creationId xmlns:p14="http://schemas.microsoft.com/office/powerpoint/2010/main" val="160448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43CF6C-1DE2-FF7C-4D77-AA685FA9C6C5}"/>
              </a:ext>
            </a:extLst>
          </p:cNvPr>
          <p:cNvSpPr>
            <a:spLocks noGrp="1"/>
          </p:cNvSpPr>
          <p:nvPr>
            <p:ph type="title"/>
          </p:nvPr>
        </p:nvSpPr>
        <p:spPr/>
        <p:txBody>
          <a:bodyPr/>
          <a:lstStyle/>
          <a:p>
            <a:r>
              <a:rPr lang="en-IN" dirty="0"/>
              <a:t>To be completed by appropriate manager </a:t>
            </a:r>
          </a:p>
        </p:txBody>
      </p:sp>
      <p:sp>
        <p:nvSpPr>
          <p:cNvPr id="3" name="Content Placeholder 2">
            <a:extLst>
              <a:ext uri="{FF2B5EF4-FFF2-40B4-BE49-F238E27FC236}">
                <a16:creationId xmlns:a16="http://schemas.microsoft.com/office/drawing/2014/main" id="{70F94714-DC31-4303-2ADB-BB02D56B9302}"/>
              </a:ext>
            </a:extLst>
          </p:cNvPr>
          <p:cNvSpPr>
            <a:spLocks noGrp="1"/>
          </p:cNvSpPr>
          <p:nvPr>
            <p:ph idx="1"/>
          </p:nvPr>
        </p:nvSpPr>
        <p:spPr/>
        <p:txBody>
          <a:bodyPr/>
          <a:lstStyle/>
          <a:p>
            <a:r>
              <a:rPr lang="en-US" dirty="0"/>
              <a:t>Project sponsor : </a:t>
            </a:r>
            <a:r>
              <a:rPr lang="en-US" dirty="0" err="1"/>
              <a:t>xxxxxxxxxx</a:t>
            </a:r>
            <a:endParaRPr lang="en-US" dirty="0"/>
          </a:p>
          <a:p>
            <a:endParaRPr lang="en-US" dirty="0"/>
          </a:p>
          <a:p>
            <a:endParaRPr lang="en-US" dirty="0"/>
          </a:p>
          <a:p>
            <a:r>
              <a:rPr lang="en-US" dirty="0"/>
              <a:t>Project manager : </a:t>
            </a:r>
            <a:r>
              <a:rPr lang="en-US" dirty="0" err="1"/>
              <a:t>xxxxxxxxxx</a:t>
            </a:r>
            <a:endParaRPr lang="en-US" dirty="0"/>
          </a:p>
          <a:p>
            <a:endParaRPr lang="en-US" dirty="0"/>
          </a:p>
          <a:p>
            <a:endParaRPr lang="en-US" dirty="0"/>
          </a:p>
          <a:p>
            <a:endParaRPr lang="en-US" dirty="0"/>
          </a:p>
          <a:p>
            <a:pPr marL="0" indent="0">
              <a:buNone/>
            </a:pPr>
            <a:r>
              <a:rPr lang="en-US" dirty="0"/>
              <a:t>                                                    Thank you </a:t>
            </a:r>
            <a:endParaRPr lang="en-IN" dirty="0"/>
          </a:p>
        </p:txBody>
      </p:sp>
    </p:spTree>
    <p:extLst>
      <p:ext uri="{BB962C8B-B14F-4D97-AF65-F5344CB8AC3E}">
        <p14:creationId xmlns:p14="http://schemas.microsoft.com/office/powerpoint/2010/main" val="27223589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C8BC3-0E97-E947-4659-102741601619}"/>
              </a:ext>
            </a:extLst>
          </p:cNvPr>
          <p:cNvSpPr>
            <a:spLocks noGrp="1"/>
          </p:cNvSpPr>
          <p:nvPr>
            <p:ph type="title"/>
          </p:nvPr>
        </p:nvSpPr>
        <p:spPr/>
        <p:txBody>
          <a:bodyPr/>
          <a:lstStyle/>
          <a:p>
            <a:r>
              <a:rPr lang="en-IN" dirty="0"/>
              <a:t>OPTUM ONLINE INSURANCE PORTAL</a:t>
            </a:r>
            <a:br>
              <a:rPr lang="en-IN" dirty="0"/>
            </a:br>
            <a:endParaRPr lang="en-IN" dirty="0"/>
          </a:p>
        </p:txBody>
      </p:sp>
      <p:sp>
        <p:nvSpPr>
          <p:cNvPr id="3" name="Content Placeholder 2">
            <a:extLst>
              <a:ext uri="{FF2B5EF4-FFF2-40B4-BE49-F238E27FC236}">
                <a16:creationId xmlns:a16="http://schemas.microsoft.com/office/drawing/2014/main" id="{42C51EF7-17CC-1F58-62C9-23E816DCE68C}"/>
              </a:ext>
            </a:extLst>
          </p:cNvPr>
          <p:cNvSpPr>
            <a:spLocks noGrp="1"/>
          </p:cNvSpPr>
          <p:nvPr>
            <p:ph idx="1"/>
          </p:nvPr>
        </p:nvSpPr>
        <p:spPr/>
        <p:txBody>
          <a:bodyPr/>
          <a:lstStyle/>
          <a:p>
            <a:r>
              <a:rPr lang="en-IN" dirty="0"/>
              <a:t>Prepared by – Rallabandi Pradeep Chary </a:t>
            </a:r>
          </a:p>
          <a:p>
            <a:r>
              <a:rPr lang="en-IN" dirty="0"/>
              <a:t>Date –     02/08/2025.</a:t>
            </a:r>
          </a:p>
        </p:txBody>
      </p:sp>
    </p:spTree>
    <p:extLst>
      <p:ext uri="{BB962C8B-B14F-4D97-AF65-F5344CB8AC3E}">
        <p14:creationId xmlns:p14="http://schemas.microsoft.com/office/powerpoint/2010/main" val="26345150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01779D-C880-F86B-76FE-961845D53406}"/>
              </a:ext>
            </a:extLst>
          </p:cNvPr>
          <p:cNvSpPr>
            <a:spLocks noGrp="1"/>
          </p:cNvSpPr>
          <p:nvPr>
            <p:ph type="title"/>
          </p:nvPr>
        </p:nvSpPr>
        <p:spPr/>
        <p:txBody>
          <a:bodyPr/>
          <a:lstStyle/>
          <a:p>
            <a:r>
              <a:rPr lang="en-IN" dirty="0"/>
              <a:t>Situation </a:t>
            </a:r>
            <a:br>
              <a:rPr lang="en-IN" dirty="0"/>
            </a:br>
            <a:endParaRPr lang="en-IN" dirty="0"/>
          </a:p>
        </p:txBody>
      </p:sp>
      <p:sp>
        <p:nvSpPr>
          <p:cNvPr id="3" name="Content Placeholder 2">
            <a:extLst>
              <a:ext uri="{FF2B5EF4-FFF2-40B4-BE49-F238E27FC236}">
                <a16:creationId xmlns:a16="http://schemas.microsoft.com/office/drawing/2014/main" id="{BBE4ED81-AAB0-7EAA-3E4C-FC439FBD2316}"/>
              </a:ext>
            </a:extLst>
          </p:cNvPr>
          <p:cNvSpPr>
            <a:spLocks noGrp="1"/>
          </p:cNvSpPr>
          <p:nvPr>
            <p:ph idx="1"/>
          </p:nvPr>
        </p:nvSpPr>
        <p:spPr/>
        <p:txBody>
          <a:bodyPr/>
          <a:lstStyle/>
          <a:p>
            <a:r>
              <a:rPr lang="en-IN" dirty="0"/>
              <a:t>The </a:t>
            </a:r>
            <a:r>
              <a:rPr lang="en-IN" dirty="0" err="1"/>
              <a:t>optum</a:t>
            </a:r>
            <a:r>
              <a:rPr lang="en-IN" dirty="0"/>
              <a:t> insurance company cant able to perform the </a:t>
            </a:r>
            <a:r>
              <a:rPr lang="en-IN" dirty="0" err="1"/>
              <a:t>activites</a:t>
            </a:r>
            <a:r>
              <a:rPr lang="en-IN" dirty="0"/>
              <a:t> of the company as there is manual verification  is more in the company </a:t>
            </a:r>
          </a:p>
          <a:p>
            <a:r>
              <a:rPr lang="en-IN" dirty="0"/>
              <a:t>There will be delay in the entire process of the company for processing and approving the claims</a:t>
            </a:r>
          </a:p>
          <a:p>
            <a:pPr marL="0" indent="0">
              <a:buNone/>
            </a:pPr>
            <a:endParaRPr lang="en-IN" dirty="0"/>
          </a:p>
        </p:txBody>
      </p:sp>
    </p:spTree>
    <p:extLst>
      <p:ext uri="{BB962C8B-B14F-4D97-AF65-F5344CB8AC3E}">
        <p14:creationId xmlns:p14="http://schemas.microsoft.com/office/powerpoint/2010/main" val="19340522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D999D2-881C-92C0-002C-9D977654AEE1}"/>
              </a:ext>
            </a:extLst>
          </p:cNvPr>
          <p:cNvSpPr>
            <a:spLocks noGrp="1"/>
          </p:cNvSpPr>
          <p:nvPr>
            <p:ph type="title"/>
          </p:nvPr>
        </p:nvSpPr>
        <p:spPr/>
        <p:txBody>
          <a:bodyPr/>
          <a:lstStyle/>
          <a:p>
            <a:r>
              <a:rPr lang="en-IN" dirty="0"/>
              <a:t>PROBLEM</a:t>
            </a:r>
          </a:p>
        </p:txBody>
      </p:sp>
      <p:sp>
        <p:nvSpPr>
          <p:cNvPr id="3" name="Content Placeholder 2">
            <a:extLst>
              <a:ext uri="{FF2B5EF4-FFF2-40B4-BE49-F238E27FC236}">
                <a16:creationId xmlns:a16="http://schemas.microsoft.com/office/drawing/2014/main" id="{DE01368E-E81B-6C6E-B0B0-74E4D4F3D751}"/>
              </a:ext>
            </a:extLst>
          </p:cNvPr>
          <p:cNvSpPr>
            <a:spLocks noGrp="1"/>
          </p:cNvSpPr>
          <p:nvPr>
            <p:ph idx="1"/>
          </p:nvPr>
        </p:nvSpPr>
        <p:spPr/>
        <p:txBody>
          <a:bodyPr/>
          <a:lstStyle/>
          <a:p>
            <a:r>
              <a:rPr lang="en-IN" dirty="0"/>
              <a:t>We cant able to track the delay and customers cant able take the services and no ability to provide it </a:t>
            </a:r>
          </a:p>
          <a:p>
            <a:r>
              <a:rPr lang="en-IN" dirty="0"/>
              <a:t>Customers cant able to identify Policies, premium, renewal and delay in every work as manual workflow goes on more.</a:t>
            </a:r>
          </a:p>
          <a:p>
            <a:r>
              <a:rPr lang="en-IN" dirty="0"/>
              <a:t>Customer cant able to clear his queries and data is with low security.</a:t>
            </a:r>
          </a:p>
          <a:p>
            <a:r>
              <a:rPr lang="en-IN" dirty="0"/>
              <a:t>Internal team cant able to verify and process the claim in quick manner. </a:t>
            </a:r>
          </a:p>
          <a:p>
            <a:endParaRPr lang="en-IN" dirty="0"/>
          </a:p>
        </p:txBody>
      </p:sp>
    </p:spTree>
    <p:extLst>
      <p:ext uri="{BB962C8B-B14F-4D97-AF65-F5344CB8AC3E}">
        <p14:creationId xmlns:p14="http://schemas.microsoft.com/office/powerpoint/2010/main" val="17811670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9D5C70-12A9-857A-E29C-3C2388AFB4D4}"/>
              </a:ext>
            </a:extLst>
          </p:cNvPr>
          <p:cNvSpPr>
            <a:spLocks noGrp="1"/>
          </p:cNvSpPr>
          <p:nvPr>
            <p:ph type="title"/>
          </p:nvPr>
        </p:nvSpPr>
        <p:spPr/>
        <p:txBody>
          <a:bodyPr/>
          <a:lstStyle/>
          <a:p>
            <a:r>
              <a:rPr lang="en-IN" dirty="0"/>
              <a:t>Opportunity </a:t>
            </a:r>
            <a:br>
              <a:rPr lang="en-IN" dirty="0"/>
            </a:br>
            <a:endParaRPr lang="en-IN" dirty="0"/>
          </a:p>
        </p:txBody>
      </p:sp>
      <p:sp>
        <p:nvSpPr>
          <p:cNvPr id="3" name="Content Placeholder 2">
            <a:extLst>
              <a:ext uri="{FF2B5EF4-FFF2-40B4-BE49-F238E27FC236}">
                <a16:creationId xmlns:a16="http://schemas.microsoft.com/office/drawing/2014/main" id="{159321B3-A496-9A74-FAB8-FBC1C194634A}"/>
              </a:ext>
            </a:extLst>
          </p:cNvPr>
          <p:cNvSpPr>
            <a:spLocks noGrp="1"/>
          </p:cNvSpPr>
          <p:nvPr>
            <p:ph idx="1"/>
          </p:nvPr>
        </p:nvSpPr>
        <p:spPr/>
        <p:txBody>
          <a:bodyPr/>
          <a:lstStyle/>
          <a:p>
            <a:r>
              <a:rPr lang="en-IN" dirty="0"/>
              <a:t>Optum cant build an online application portal and enhance the work flow and build and portal that can increase the service to the customer of the company  </a:t>
            </a:r>
          </a:p>
          <a:p>
            <a:r>
              <a:rPr lang="en-IN" dirty="0"/>
              <a:t>This can help in customer collaboration and security in data and tracking the work where it is getting delay </a:t>
            </a:r>
          </a:p>
          <a:p>
            <a:r>
              <a:rPr lang="en-IN" dirty="0"/>
              <a:t>It helps the company grow high and helps to attract the customers and make the process very easy </a:t>
            </a:r>
          </a:p>
          <a:p>
            <a:r>
              <a:rPr lang="en-IN" dirty="0"/>
              <a:t>By this opportunity of online portal our ratings goes high. </a:t>
            </a:r>
          </a:p>
        </p:txBody>
      </p:sp>
    </p:spTree>
    <p:extLst>
      <p:ext uri="{BB962C8B-B14F-4D97-AF65-F5344CB8AC3E}">
        <p14:creationId xmlns:p14="http://schemas.microsoft.com/office/powerpoint/2010/main" val="26745442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B57D13-CD80-8B1B-E3E3-78CCE49D34F9}"/>
              </a:ext>
            </a:extLst>
          </p:cNvPr>
          <p:cNvSpPr>
            <a:spLocks noGrp="1"/>
          </p:cNvSpPr>
          <p:nvPr>
            <p:ph type="title"/>
          </p:nvPr>
        </p:nvSpPr>
        <p:spPr/>
        <p:txBody>
          <a:bodyPr/>
          <a:lstStyle/>
          <a:p>
            <a:r>
              <a:rPr lang="en-IN" dirty="0"/>
              <a:t>Project Goal </a:t>
            </a:r>
          </a:p>
        </p:txBody>
      </p:sp>
      <p:sp>
        <p:nvSpPr>
          <p:cNvPr id="3" name="Content Placeholder 2">
            <a:extLst>
              <a:ext uri="{FF2B5EF4-FFF2-40B4-BE49-F238E27FC236}">
                <a16:creationId xmlns:a16="http://schemas.microsoft.com/office/drawing/2014/main" id="{B224E0CB-942F-90C5-7222-67ED0C00C93C}"/>
              </a:ext>
            </a:extLst>
          </p:cNvPr>
          <p:cNvSpPr>
            <a:spLocks noGrp="1"/>
          </p:cNvSpPr>
          <p:nvPr>
            <p:ph idx="1"/>
          </p:nvPr>
        </p:nvSpPr>
        <p:spPr/>
        <p:txBody>
          <a:bodyPr/>
          <a:lstStyle/>
          <a:p>
            <a:r>
              <a:rPr lang="en-IN" dirty="0"/>
              <a:t>The build an online platform to the </a:t>
            </a:r>
            <a:r>
              <a:rPr lang="en-IN" dirty="0" err="1"/>
              <a:t>optum</a:t>
            </a:r>
            <a:r>
              <a:rPr lang="en-IN" dirty="0"/>
              <a:t> global insurance company </a:t>
            </a:r>
          </a:p>
          <a:p>
            <a:r>
              <a:rPr lang="en-IN" dirty="0"/>
              <a:t>It should meet the expectation of  the concerned stake holders and serve as the foundation for overall project plan for development of online insurance portal.</a:t>
            </a:r>
          </a:p>
          <a:p>
            <a:pPr marL="0" indent="0">
              <a:buNone/>
            </a:pPr>
            <a:endParaRPr lang="en-IN" dirty="0"/>
          </a:p>
        </p:txBody>
      </p:sp>
    </p:spTree>
    <p:extLst>
      <p:ext uri="{BB962C8B-B14F-4D97-AF65-F5344CB8AC3E}">
        <p14:creationId xmlns:p14="http://schemas.microsoft.com/office/powerpoint/2010/main" val="6675447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2F6134-EBB9-2939-B158-3F857BA56ADF}"/>
              </a:ext>
            </a:extLst>
          </p:cNvPr>
          <p:cNvSpPr>
            <a:spLocks noGrp="1"/>
          </p:cNvSpPr>
          <p:nvPr>
            <p:ph type="title"/>
          </p:nvPr>
        </p:nvSpPr>
        <p:spPr/>
        <p:txBody>
          <a:bodyPr/>
          <a:lstStyle/>
          <a:p>
            <a:r>
              <a:rPr lang="en-IN" dirty="0"/>
              <a:t>Business objectives </a:t>
            </a:r>
          </a:p>
        </p:txBody>
      </p:sp>
      <p:sp>
        <p:nvSpPr>
          <p:cNvPr id="3" name="Content Placeholder 2">
            <a:extLst>
              <a:ext uri="{FF2B5EF4-FFF2-40B4-BE49-F238E27FC236}">
                <a16:creationId xmlns:a16="http://schemas.microsoft.com/office/drawing/2014/main" id="{EEA3C434-5910-E6BB-BDCC-035AAD73496D}"/>
              </a:ext>
            </a:extLst>
          </p:cNvPr>
          <p:cNvSpPr>
            <a:spLocks noGrp="1"/>
          </p:cNvSpPr>
          <p:nvPr>
            <p:ph idx="1"/>
          </p:nvPr>
        </p:nvSpPr>
        <p:spPr/>
        <p:txBody>
          <a:bodyPr/>
          <a:lstStyle/>
          <a:p>
            <a:r>
              <a:rPr lang="en-IN" dirty="0"/>
              <a:t>Develop an user friendly portal and make the process digitalized</a:t>
            </a:r>
          </a:p>
          <a:p>
            <a:r>
              <a:rPr lang="en-IN" dirty="0"/>
              <a:t>Customers should get satisfied by the company service </a:t>
            </a:r>
          </a:p>
          <a:p>
            <a:r>
              <a:rPr lang="en-IN" dirty="0"/>
              <a:t>Accurate and secured data transactions. </a:t>
            </a:r>
          </a:p>
          <a:p>
            <a:r>
              <a:rPr lang="en-IN" dirty="0"/>
              <a:t>Improve customer experience and engagement </a:t>
            </a:r>
          </a:p>
          <a:p>
            <a:r>
              <a:rPr lang="en-IN" dirty="0"/>
              <a:t>Meet stakeholders expectations through continuous delivery.</a:t>
            </a:r>
          </a:p>
          <a:p>
            <a:endParaRPr lang="en-IN" dirty="0"/>
          </a:p>
        </p:txBody>
      </p:sp>
    </p:spTree>
    <p:extLst>
      <p:ext uri="{BB962C8B-B14F-4D97-AF65-F5344CB8AC3E}">
        <p14:creationId xmlns:p14="http://schemas.microsoft.com/office/powerpoint/2010/main" val="39074678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089E20-BD5C-4EFF-1223-6E3806934F77}"/>
              </a:ext>
            </a:extLst>
          </p:cNvPr>
          <p:cNvSpPr>
            <a:spLocks noGrp="1"/>
          </p:cNvSpPr>
          <p:nvPr>
            <p:ph type="title"/>
          </p:nvPr>
        </p:nvSpPr>
        <p:spPr/>
        <p:txBody>
          <a:bodyPr/>
          <a:lstStyle/>
          <a:p>
            <a:r>
              <a:rPr lang="en-IN" dirty="0"/>
              <a:t>Success Criteria </a:t>
            </a:r>
          </a:p>
        </p:txBody>
      </p:sp>
      <p:sp>
        <p:nvSpPr>
          <p:cNvPr id="3" name="Content Placeholder 2">
            <a:extLst>
              <a:ext uri="{FF2B5EF4-FFF2-40B4-BE49-F238E27FC236}">
                <a16:creationId xmlns:a16="http://schemas.microsoft.com/office/drawing/2014/main" id="{361C1F72-75EE-CE40-CDAE-D1002944BD2E}"/>
              </a:ext>
            </a:extLst>
          </p:cNvPr>
          <p:cNvSpPr>
            <a:spLocks noGrp="1"/>
          </p:cNvSpPr>
          <p:nvPr>
            <p:ph idx="1"/>
          </p:nvPr>
        </p:nvSpPr>
        <p:spPr/>
        <p:txBody>
          <a:bodyPr>
            <a:normAutofit lnSpcReduction="10000"/>
          </a:bodyPr>
          <a:lstStyle/>
          <a:p>
            <a:r>
              <a:rPr lang="en-IN" dirty="0"/>
              <a:t>Optum global insurance company can easily access the portal from the customer side and the operation side where they can interact with each other in the portal and clear the queries.</a:t>
            </a:r>
          </a:p>
          <a:p>
            <a:r>
              <a:rPr lang="en-IN" dirty="0"/>
              <a:t>Better communication and building up the customer service </a:t>
            </a:r>
          </a:p>
          <a:p>
            <a:r>
              <a:rPr lang="en-IN" dirty="0"/>
              <a:t>Digitalized proof of any issues like claims , payments etc</a:t>
            </a:r>
          </a:p>
          <a:p>
            <a:r>
              <a:rPr lang="en-IN" dirty="0"/>
              <a:t>More automation and less dependence on manual work </a:t>
            </a:r>
          </a:p>
          <a:p>
            <a:r>
              <a:rPr lang="en-IN" dirty="0"/>
              <a:t>SMART objectives of the project are follow </a:t>
            </a:r>
          </a:p>
          <a:p>
            <a:r>
              <a:rPr lang="en-IN" dirty="0"/>
              <a:t>Specific-</a:t>
            </a:r>
          </a:p>
          <a:p>
            <a:pPr marL="0" indent="0">
              <a:buNone/>
            </a:pPr>
            <a:r>
              <a:rPr lang="en-IN" dirty="0"/>
              <a:t>To develop and launch a secure online insurance platform that allows users to compare , purchase and manage insurance policies </a:t>
            </a:r>
          </a:p>
          <a:p>
            <a:pPr marL="0" indent="0">
              <a:buNone/>
            </a:pPr>
            <a:r>
              <a:rPr lang="en-IN" dirty="0"/>
              <a:t> </a:t>
            </a:r>
          </a:p>
        </p:txBody>
      </p:sp>
    </p:spTree>
    <p:extLst>
      <p:ext uri="{BB962C8B-B14F-4D97-AF65-F5344CB8AC3E}">
        <p14:creationId xmlns:p14="http://schemas.microsoft.com/office/powerpoint/2010/main" val="2053026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2F25CB-2377-254A-7CAC-65081D388C2A}"/>
              </a:ext>
            </a:extLst>
          </p:cNvPr>
          <p:cNvSpPr>
            <a:spLocks noGrp="1"/>
          </p:cNvSpPr>
          <p:nvPr>
            <p:ph type="title"/>
          </p:nvPr>
        </p:nvSpPr>
        <p:spPr/>
        <p:txBody>
          <a:bodyPr/>
          <a:lstStyle/>
          <a:p>
            <a:r>
              <a:rPr lang="en-US" dirty="0"/>
              <a:t>Success criteria </a:t>
            </a:r>
            <a:endParaRPr lang="en-IN" dirty="0"/>
          </a:p>
        </p:txBody>
      </p:sp>
      <p:sp>
        <p:nvSpPr>
          <p:cNvPr id="3" name="Content Placeholder 2">
            <a:extLst>
              <a:ext uri="{FF2B5EF4-FFF2-40B4-BE49-F238E27FC236}">
                <a16:creationId xmlns:a16="http://schemas.microsoft.com/office/drawing/2014/main" id="{75357102-4049-B647-C5DE-B641CD3137BD}"/>
              </a:ext>
            </a:extLst>
          </p:cNvPr>
          <p:cNvSpPr>
            <a:spLocks noGrp="1"/>
          </p:cNvSpPr>
          <p:nvPr>
            <p:ph idx="1"/>
          </p:nvPr>
        </p:nvSpPr>
        <p:spPr/>
        <p:txBody>
          <a:bodyPr/>
          <a:lstStyle/>
          <a:p>
            <a:pPr marL="0" indent="0">
              <a:buNone/>
            </a:pPr>
            <a:r>
              <a:rPr lang="en-US" dirty="0"/>
              <a:t>Measurable</a:t>
            </a:r>
          </a:p>
          <a:p>
            <a:pPr marL="0" indent="0">
              <a:buNone/>
            </a:pPr>
            <a:r>
              <a:rPr lang="en-US" dirty="0"/>
              <a:t>Achieve 4000 registered users within the first 4months post launch </a:t>
            </a:r>
          </a:p>
          <a:p>
            <a:pPr marL="0" indent="0">
              <a:buNone/>
            </a:pPr>
            <a:r>
              <a:rPr lang="en-US" dirty="0"/>
              <a:t>Maintain 99% uptime for the platform </a:t>
            </a:r>
          </a:p>
          <a:p>
            <a:pPr marL="0" indent="0">
              <a:buNone/>
            </a:pPr>
            <a:r>
              <a:rPr lang="en-US" dirty="0"/>
              <a:t>Ensure 100% data encryption for all user transaction and personal information </a:t>
            </a:r>
          </a:p>
          <a:p>
            <a:pPr marL="0" indent="0">
              <a:buNone/>
            </a:pPr>
            <a:r>
              <a:rPr lang="en-US" dirty="0"/>
              <a:t>Resolve 90% of customer support 	queries within 24hours </a:t>
            </a:r>
          </a:p>
          <a:p>
            <a:pPr marL="0" indent="0">
              <a:buNone/>
            </a:pPr>
            <a:r>
              <a:rPr lang="en-US" dirty="0"/>
              <a:t>Achievable </a:t>
            </a:r>
          </a:p>
          <a:p>
            <a:pPr marL="0" indent="0">
              <a:buNone/>
            </a:pPr>
            <a:r>
              <a:rPr lang="en-US" dirty="0"/>
              <a:t>Implement Agile methodology to ensure delivery in iterative phases with continuous testing and feedback </a:t>
            </a:r>
          </a:p>
        </p:txBody>
      </p:sp>
    </p:spTree>
    <p:extLst>
      <p:ext uri="{BB962C8B-B14F-4D97-AF65-F5344CB8AC3E}">
        <p14:creationId xmlns:p14="http://schemas.microsoft.com/office/powerpoint/2010/main" val="184684056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2677</TotalTime>
  <Words>1011</Words>
  <Application>Microsoft Office PowerPoint</Application>
  <PresentationFormat>Widescreen</PresentationFormat>
  <Paragraphs>102</Paragraphs>
  <Slides>18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Century Gothic</vt:lpstr>
      <vt:lpstr>Wingdings 3</vt:lpstr>
      <vt:lpstr>Ion</vt:lpstr>
      <vt:lpstr>WELCOME</vt:lpstr>
      <vt:lpstr>OPTUM ONLINE INSURANCE PORTAL </vt:lpstr>
      <vt:lpstr>Situation  </vt:lpstr>
      <vt:lpstr>PROBLEM</vt:lpstr>
      <vt:lpstr>Opportunity  </vt:lpstr>
      <vt:lpstr>Project Goal </vt:lpstr>
      <vt:lpstr>Business objectives </vt:lpstr>
      <vt:lpstr>Success Criteria </vt:lpstr>
      <vt:lpstr>Success criteria </vt:lpstr>
      <vt:lpstr>Success criteria </vt:lpstr>
      <vt:lpstr>Methods and Approach  </vt:lpstr>
      <vt:lpstr>Approach </vt:lpstr>
      <vt:lpstr>APPROCH </vt:lpstr>
      <vt:lpstr>Approach </vt:lpstr>
      <vt:lpstr>Resources </vt:lpstr>
      <vt:lpstr>Risks  </vt:lpstr>
      <vt:lpstr>Dependences </vt:lpstr>
      <vt:lpstr>To be completed by appropriate manager </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pradeep chary</dc:creator>
  <cp:lastModifiedBy>pradeep chary</cp:lastModifiedBy>
  <cp:revision>1</cp:revision>
  <dcterms:created xsi:type="dcterms:W3CDTF">2025-08-02T11:35:05Z</dcterms:created>
  <dcterms:modified xsi:type="dcterms:W3CDTF">2025-08-07T04:49:09Z</dcterms:modified>
</cp:coreProperties>
</file>